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671" r:id="rId3"/>
  </p:sldMasterIdLst>
  <p:notesMasterIdLst>
    <p:notesMasterId r:id="rId90"/>
  </p:notesMasterIdLst>
  <p:sldIdLst>
    <p:sldId id="257" r:id="rId4"/>
    <p:sldId id="258" r:id="rId5"/>
    <p:sldId id="259" r:id="rId6"/>
    <p:sldId id="383" r:id="rId7"/>
    <p:sldId id="413" r:id="rId8"/>
    <p:sldId id="438" r:id="rId9"/>
    <p:sldId id="439" r:id="rId10"/>
    <p:sldId id="450" r:id="rId11"/>
    <p:sldId id="453" r:id="rId12"/>
    <p:sldId id="414" r:id="rId13"/>
    <p:sldId id="415" r:id="rId14"/>
    <p:sldId id="416" r:id="rId15"/>
    <p:sldId id="451" r:id="rId16"/>
    <p:sldId id="435" r:id="rId17"/>
    <p:sldId id="417" r:id="rId18"/>
    <p:sldId id="418" r:id="rId19"/>
    <p:sldId id="419" r:id="rId20"/>
    <p:sldId id="361" r:id="rId21"/>
    <p:sldId id="421" r:id="rId22"/>
    <p:sldId id="424" r:id="rId23"/>
    <p:sldId id="425" r:id="rId24"/>
    <p:sldId id="426" r:id="rId25"/>
    <p:sldId id="422" r:id="rId26"/>
    <p:sldId id="423" r:id="rId27"/>
    <p:sldId id="427" r:id="rId28"/>
    <p:sldId id="431" r:id="rId29"/>
    <p:sldId id="428" r:id="rId30"/>
    <p:sldId id="429" r:id="rId31"/>
    <p:sldId id="448" r:id="rId32"/>
    <p:sldId id="433" r:id="rId33"/>
    <p:sldId id="420" r:id="rId34"/>
    <p:sldId id="385" r:id="rId35"/>
    <p:sldId id="434" r:id="rId36"/>
    <p:sldId id="386" r:id="rId37"/>
    <p:sldId id="387" r:id="rId38"/>
    <p:sldId id="388" r:id="rId39"/>
    <p:sldId id="389" r:id="rId40"/>
    <p:sldId id="390" r:id="rId41"/>
    <p:sldId id="391" r:id="rId42"/>
    <p:sldId id="392" r:id="rId43"/>
    <p:sldId id="393" r:id="rId44"/>
    <p:sldId id="394" r:id="rId45"/>
    <p:sldId id="395" r:id="rId46"/>
    <p:sldId id="396" r:id="rId47"/>
    <p:sldId id="411" r:id="rId48"/>
    <p:sldId id="412" r:id="rId49"/>
    <p:sldId id="443" r:id="rId50"/>
    <p:sldId id="436" r:id="rId51"/>
    <p:sldId id="437" r:id="rId52"/>
    <p:sldId id="441" r:id="rId53"/>
    <p:sldId id="440" r:id="rId54"/>
    <p:sldId id="432" r:id="rId55"/>
    <p:sldId id="410" r:id="rId56"/>
    <p:sldId id="404" r:id="rId57"/>
    <p:sldId id="452" r:id="rId58"/>
    <p:sldId id="398" r:id="rId59"/>
    <p:sldId id="399" r:id="rId60"/>
    <p:sldId id="400" r:id="rId61"/>
    <p:sldId id="362" r:id="rId62"/>
    <p:sldId id="405" r:id="rId63"/>
    <p:sldId id="444" r:id="rId64"/>
    <p:sldId id="406" r:id="rId65"/>
    <p:sldId id="407" r:id="rId66"/>
    <p:sldId id="442" r:id="rId67"/>
    <p:sldId id="402" r:id="rId68"/>
    <p:sldId id="445" r:id="rId69"/>
    <p:sldId id="446" r:id="rId70"/>
    <p:sldId id="455" r:id="rId71"/>
    <p:sldId id="449" r:id="rId72"/>
    <p:sldId id="368" r:id="rId73"/>
    <p:sldId id="364" r:id="rId74"/>
    <p:sldId id="367" r:id="rId75"/>
    <p:sldId id="366" r:id="rId76"/>
    <p:sldId id="358" r:id="rId77"/>
    <p:sldId id="359" r:id="rId78"/>
    <p:sldId id="360" r:id="rId79"/>
    <p:sldId id="378" r:id="rId80"/>
    <p:sldId id="371" r:id="rId81"/>
    <p:sldId id="372" r:id="rId82"/>
    <p:sldId id="373" r:id="rId83"/>
    <p:sldId id="374" r:id="rId84"/>
    <p:sldId id="375" r:id="rId85"/>
    <p:sldId id="376" r:id="rId86"/>
    <p:sldId id="447" r:id="rId87"/>
    <p:sldId id="454" r:id="rId88"/>
    <p:sldId id="381" r:id="rId89"/>
  </p:sldIdLst>
  <p:sldSz cx="12192000" cy="6858000"/>
  <p:notesSz cx="7104063" cy="10234613"/>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59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44" autoAdjust="0"/>
    <p:restoredTop sz="94660"/>
  </p:normalViewPr>
  <p:slideViewPr>
    <p:cSldViewPr snapToGrid="0">
      <p:cViewPr varScale="1">
        <p:scale>
          <a:sx n="74" d="100"/>
          <a:sy n="74" d="100"/>
        </p:scale>
        <p:origin x="61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pl-PL"/>
          </a:p>
        </p:txBody>
      </p:sp>
      <p:sp>
        <p:nvSpPr>
          <p:cNvPr id="3" name="Symbol zastępczy daty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70C63F2-3D7E-4021-9C98-0F7B74FF2088}" type="datetimeFigureOut">
              <a:rPr lang="pl-PL" smtClean="0"/>
              <a:t>18.10.2025</a:t>
            </a:fld>
            <a:endParaRPr lang="pl-PL"/>
          </a:p>
        </p:txBody>
      </p:sp>
      <p:sp>
        <p:nvSpPr>
          <p:cNvPr id="4" name="Symbol zastępczy obrazu slajdu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pl-PL"/>
          </a:p>
        </p:txBody>
      </p:sp>
      <p:sp>
        <p:nvSpPr>
          <p:cNvPr id="5" name="Symbol zastępczy notatek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pl-PL"/>
          </a:p>
        </p:txBody>
      </p:sp>
      <p:sp>
        <p:nvSpPr>
          <p:cNvPr id="7" name="Symbol zastępczy numeru slajdu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9DBF095E-62C6-45BD-B6E4-8E0F8FD20582}" type="slidenum">
              <a:rPr lang="pl-PL" smtClean="0"/>
              <a:t>‹#›</a:t>
            </a:fld>
            <a:endParaRPr lang="pl-PL"/>
          </a:p>
        </p:txBody>
      </p:sp>
    </p:spTree>
    <p:extLst>
      <p:ext uri="{BB962C8B-B14F-4D97-AF65-F5344CB8AC3E}">
        <p14:creationId xmlns:p14="http://schemas.microsoft.com/office/powerpoint/2010/main" val="1038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710406" y="4861441"/>
            <a:ext cx="5682505" cy="4604770"/>
          </a:xfrm>
          <a:prstGeom prst="rect">
            <a:avLst/>
          </a:prstGeom>
          <a:noFill/>
          <a:ln>
            <a:noFill/>
          </a:ln>
        </p:spPr>
        <p:style>
          <a:lnRef idx="0">
            <a:scrgbClr r="0" g="0" b="0"/>
          </a:lnRef>
          <a:fillRef idx="0">
            <a:scrgbClr r="0" g="0" b="0"/>
          </a:fillRef>
          <a:effectRef idx="0">
            <a:scrgbClr r="0" g="0" b="0"/>
          </a:effectRef>
          <a:fontRef idx="minor"/>
        </p:style>
      </p:sp>
      <p:sp>
        <p:nvSpPr>
          <p:cNvPr id="360" name="CustomShape 2"/>
          <p:cNvSpPr/>
          <p:nvPr/>
        </p:nvSpPr>
        <p:spPr>
          <a:xfrm>
            <a:off x="4024144" y="9721270"/>
            <a:ext cx="3077681" cy="510925"/>
          </a:xfrm>
          <a:noFill/>
          <a:ln>
            <a:noFill/>
          </a:ln>
        </p:spPr>
        <p:style>
          <a:lnRef idx="0">
            <a:scrgbClr r="0" g="0" b="0"/>
          </a:lnRef>
          <a:fillRef idx="0">
            <a:scrgbClr r="0" g="0" b="0"/>
          </a:fillRef>
          <a:effectRef idx="0">
            <a:scrgbClr r="0" g="0" b="0"/>
          </a:effectRef>
          <a:fontRef idx="minor"/>
        </p:style>
        <p:txBody>
          <a:bodyPr lIns="97515" tIns="50708" rIns="97515" bIns="50708" anchor="b"/>
          <a:lstStyle/>
          <a:p>
            <a:pPr algn="r" defTabSz="990752">
              <a:defRPr/>
            </a:pPr>
            <a:fld id="{4E0B3056-6199-4CEC-8658-E5219D62B358}" type="slidenum">
              <a:rPr lang="pl-PL" sz="1300" spc="-1">
                <a:solidFill>
                  <a:srgbClr val="000000"/>
                </a:solidFill>
                <a:uFill>
                  <a:solidFill>
                    <a:srgbClr val="FFFFFF"/>
                  </a:solidFill>
                </a:uFill>
                <a:latin typeface="Calibri"/>
                <a:ea typeface="DejaVu Sans"/>
                <a:cs typeface="DejaVu Sans"/>
              </a:rPr>
              <a:pPr algn="r" defTabSz="990752">
                <a:defRPr/>
              </a:pPr>
              <a:t>1</a:t>
            </a:fld>
            <a:endParaRPr sz="2000">
              <a:solidFill>
                <a:prstClr val="black"/>
              </a:solidFill>
              <a:latin typeface="Arial"/>
              <a:ea typeface="DejaVu Sans"/>
              <a:cs typeface="DejaVu Sans"/>
            </a:endParaRPr>
          </a:p>
        </p:txBody>
      </p:sp>
    </p:spTree>
    <p:extLst>
      <p:ext uri="{BB962C8B-B14F-4D97-AF65-F5344CB8AC3E}">
        <p14:creationId xmlns:p14="http://schemas.microsoft.com/office/powerpoint/2010/main" val="3797949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403026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427635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86DAE-FDE9-794E-8B85-6B98CB679AC2}"/>
            </a:ext>
          </a:extLst>
        </p:cNvPr>
        <p:cNvGrpSpPr/>
        <p:nvPr/>
      </p:nvGrpSpPr>
      <p:grpSpPr>
        <a:xfrm>
          <a:off x="0" y="0"/>
          <a:ext cx="0" cy="0"/>
          <a:chOff x="0" y="0"/>
          <a:chExt cx="0" cy="0"/>
        </a:xfrm>
      </p:grpSpPr>
      <p:sp>
        <p:nvSpPr>
          <p:cNvPr id="79874" name="Symbol zastępczy obrazu slajdu 1">
            <a:extLst>
              <a:ext uri="{FF2B5EF4-FFF2-40B4-BE49-F238E27FC236}">
                <a16:creationId xmlns:a16="http://schemas.microsoft.com/office/drawing/2014/main" id="{C84F9E22-1DD4-FB7C-7F4D-6CEAF2FAA2F7}"/>
              </a:ext>
            </a:extLst>
          </p:cNvPr>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a:extLst>
              <a:ext uri="{FF2B5EF4-FFF2-40B4-BE49-F238E27FC236}">
                <a16:creationId xmlns:a16="http://schemas.microsoft.com/office/drawing/2014/main" id="{BEDA15E6-F16A-2F42-953F-ED231D0953E6}"/>
              </a:ext>
            </a:extLst>
          </p:cNvPr>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2147880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798620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916623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773092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356291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289916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2814803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1304711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734309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1656517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3176830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3890063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1075012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3636492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3063091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112151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1429957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1215355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659384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779580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140794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3779757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ymbol zastępczy obrazu slajdu 1"/>
          <p:cNvSpPr>
            <a:spLocks noGrp="1" noRot="1" noChangeAspect="1"/>
          </p:cNvSpPr>
          <p:nvPr>
            <p:ph type="sldImg"/>
          </p:nvPr>
        </p:nvSpPr>
        <p:spPr bwMode="auto">
          <a:xfrm>
            <a:off x="142875" y="768350"/>
            <a:ext cx="6818313" cy="38369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Symbol zastępczy notatek 2"/>
          <p:cNvSpPr>
            <a:spLocks noGrp="1"/>
          </p:cNvSpPr>
          <p:nvPr>
            <p:ph type="body" idx="1"/>
          </p:nvPr>
        </p:nvSpPr>
        <p:spPr bwMode="auto">
          <a:xfrm>
            <a:off x="710407" y="4861441"/>
            <a:ext cx="5683250" cy="46055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l-PL" altLang="pl-PL"/>
          </a:p>
        </p:txBody>
      </p:sp>
    </p:spTree>
    <p:extLst>
      <p:ext uri="{BB962C8B-B14F-4D97-AF65-F5344CB8AC3E}">
        <p14:creationId xmlns:p14="http://schemas.microsoft.com/office/powerpoint/2010/main" val="315908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50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24" name="PlaceHolder 2"/>
          <p:cNvSpPr>
            <a:spLocks noGrp="1"/>
          </p:cNvSpPr>
          <p:nvPr>
            <p:ph type="body"/>
          </p:nvPr>
        </p:nvSpPr>
        <p:spPr>
          <a:xfrm>
            <a:off x="609600" y="1604520"/>
            <a:ext cx="10972320" cy="1896840"/>
          </a:xfrm>
          <a:prstGeom prst="rect">
            <a:avLst/>
          </a:prstGeom>
        </p:spPr>
        <p:txBody>
          <a:bodyPr lIns="0" tIns="0" rIns="0" bIns="0"/>
          <a:lstStyle/>
          <a:p>
            <a:endParaRPr/>
          </a:p>
        </p:txBody>
      </p:sp>
      <p:sp>
        <p:nvSpPr>
          <p:cNvPr id="25" name="PlaceHolder 3"/>
          <p:cNvSpPr>
            <a:spLocks noGrp="1"/>
          </p:cNvSpPr>
          <p:nvPr>
            <p:ph type="body"/>
          </p:nvPr>
        </p:nvSpPr>
        <p:spPr>
          <a:xfrm>
            <a:off x="609600" y="3682080"/>
            <a:ext cx="10972320" cy="1896840"/>
          </a:xfrm>
          <a:prstGeom prst="rect">
            <a:avLst/>
          </a:prstGeom>
        </p:spPr>
        <p:txBody>
          <a:bodyPr lIns="0" tIns="0" rIns="0" bIns="0"/>
          <a:lstStyle/>
          <a:p>
            <a:endParaRPr/>
          </a:p>
        </p:txBody>
      </p:sp>
    </p:spTree>
    <p:extLst>
      <p:ext uri="{BB962C8B-B14F-4D97-AF65-F5344CB8AC3E}">
        <p14:creationId xmlns:p14="http://schemas.microsoft.com/office/powerpoint/2010/main" val="3128099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27" name="PlaceHolder 2"/>
          <p:cNvSpPr>
            <a:spLocks noGrp="1"/>
          </p:cNvSpPr>
          <p:nvPr>
            <p:ph type="body"/>
          </p:nvPr>
        </p:nvSpPr>
        <p:spPr>
          <a:xfrm>
            <a:off x="609600" y="1604520"/>
            <a:ext cx="5354400" cy="1896840"/>
          </a:xfrm>
          <a:prstGeom prst="rect">
            <a:avLst/>
          </a:prstGeom>
        </p:spPr>
        <p:txBody>
          <a:bodyPr lIns="0" tIns="0" rIns="0" bIns="0"/>
          <a:lstStyle/>
          <a:p>
            <a:endParaRPr/>
          </a:p>
        </p:txBody>
      </p:sp>
      <p:sp>
        <p:nvSpPr>
          <p:cNvPr id="28" name="PlaceHolder 3"/>
          <p:cNvSpPr>
            <a:spLocks noGrp="1"/>
          </p:cNvSpPr>
          <p:nvPr>
            <p:ph type="body"/>
          </p:nvPr>
        </p:nvSpPr>
        <p:spPr>
          <a:xfrm>
            <a:off x="6232320" y="1604520"/>
            <a:ext cx="5354400" cy="1896840"/>
          </a:xfrm>
          <a:prstGeom prst="rect">
            <a:avLst/>
          </a:prstGeom>
        </p:spPr>
        <p:txBody>
          <a:bodyPr lIns="0" tIns="0" rIns="0" bIns="0"/>
          <a:lstStyle/>
          <a:p>
            <a:endParaRPr/>
          </a:p>
        </p:txBody>
      </p:sp>
      <p:sp>
        <p:nvSpPr>
          <p:cNvPr id="29" name="PlaceHolder 4"/>
          <p:cNvSpPr>
            <a:spLocks noGrp="1"/>
          </p:cNvSpPr>
          <p:nvPr>
            <p:ph type="body"/>
          </p:nvPr>
        </p:nvSpPr>
        <p:spPr>
          <a:xfrm>
            <a:off x="6232320" y="3682080"/>
            <a:ext cx="5354400" cy="1896840"/>
          </a:xfrm>
          <a:prstGeom prst="rect">
            <a:avLst/>
          </a:prstGeom>
        </p:spPr>
        <p:txBody>
          <a:bodyPr lIns="0" tIns="0" rIns="0" bIns="0"/>
          <a:lstStyle/>
          <a:p>
            <a:endParaRPr/>
          </a:p>
        </p:txBody>
      </p:sp>
      <p:sp>
        <p:nvSpPr>
          <p:cNvPr id="30" name="PlaceHolder 5"/>
          <p:cNvSpPr>
            <a:spLocks noGrp="1"/>
          </p:cNvSpPr>
          <p:nvPr>
            <p:ph type="body"/>
          </p:nvPr>
        </p:nvSpPr>
        <p:spPr>
          <a:xfrm>
            <a:off x="609600" y="3682080"/>
            <a:ext cx="5354400" cy="1896840"/>
          </a:xfrm>
          <a:prstGeom prst="rect">
            <a:avLst/>
          </a:prstGeom>
        </p:spPr>
        <p:txBody>
          <a:bodyPr lIns="0" tIns="0" rIns="0" bIns="0"/>
          <a:lstStyle/>
          <a:p>
            <a:endParaRPr/>
          </a:p>
        </p:txBody>
      </p:sp>
    </p:spTree>
    <p:extLst>
      <p:ext uri="{BB962C8B-B14F-4D97-AF65-F5344CB8AC3E}">
        <p14:creationId xmlns:p14="http://schemas.microsoft.com/office/powerpoint/2010/main" val="3957913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32" name="PlaceHolder 2"/>
          <p:cNvSpPr>
            <a:spLocks noGrp="1"/>
          </p:cNvSpPr>
          <p:nvPr>
            <p:ph type="body"/>
          </p:nvPr>
        </p:nvSpPr>
        <p:spPr>
          <a:xfrm>
            <a:off x="609600" y="1604520"/>
            <a:ext cx="10972320" cy="3977280"/>
          </a:xfrm>
          <a:prstGeom prst="rect">
            <a:avLst/>
          </a:prstGeom>
        </p:spPr>
        <p:txBody>
          <a:bodyPr lIns="0" tIns="0" rIns="0" bIns="0"/>
          <a:lstStyle/>
          <a:p>
            <a:endParaRPr/>
          </a:p>
        </p:txBody>
      </p:sp>
      <p:sp>
        <p:nvSpPr>
          <p:cNvPr id="33" name="PlaceHolder 3"/>
          <p:cNvSpPr>
            <a:spLocks noGrp="1"/>
          </p:cNvSpPr>
          <p:nvPr>
            <p:ph type="body"/>
          </p:nvPr>
        </p:nvSpPr>
        <p:spPr>
          <a:xfrm>
            <a:off x="609600" y="1604520"/>
            <a:ext cx="10972320" cy="3977280"/>
          </a:xfrm>
          <a:prstGeom prst="rect">
            <a:avLst/>
          </a:prstGeom>
        </p:spPr>
        <p:txBody>
          <a:bodyPr lIns="0" tIns="0" rIns="0" bIns="0"/>
          <a:lstStyle/>
          <a:p>
            <a:endParaRPr/>
          </a:p>
        </p:txBody>
      </p:sp>
      <p:pic>
        <p:nvPicPr>
          <p:cNvPr id="34" name="Obraz 33"/>
          <p:cNvPicPr/>
          <p:nvPr/>
        </p:nvPicPr>
        <p:blipFill>
          <a:blip r:embed="rId2"/>
          <a:stretch/>
        </p:blipFill>
        <p:spPr>
          <a:xfrm>
            <a:off x="2770560" y="1604520"/>
            <a:ext cx="6649920" cy="3977280"/>
          </a:xfrm>
          <a:prstGeom prst="rect">
            <a:avLst/>
          </a:prstGeom>
          <a:ln>
            <a:noFill/>
          </a:ln>
        </p:spPr>
      </p:pic>
      <p:pic>
        <p:nvPicPr>
          <p:cNvPr id="35" name="Obraz 34"/>
          <p:cNvPicPr/>
          <p:nvPr/>
        </p:nvPicPr>
        <p:blipFill>
          <a:blip r:embed="rId2"/>
          <a:stretch/>
        </p:blipFill>
        <p:spPr>
          <a:xfrm>
            <a:off x="2770560" y="1604520"/>
            <a:ext cx="6649920" cy="3977280"/>
          </a:xfrm>
          <a:prstGeom prst="rect">
            <a:avLst/>
          </a:prstGeom>
          <a:ln>
            <a:noFill/>
          </a:ln>
        </p:spPr>
      </p:pic>
    </p:spTree>
    <p:extLst>
      <p:ext uri="{BB962C8B-B14F-4D97-AF65-F5344CB8AC3E}">
        <p14:creationId xmlns:p14="http://schemas.microsoft.com/office/powerpoint/2010/main" val="3991069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78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39"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1604886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41" name="PlaceHolder 2"/>
          <p:cNvSpPr>
            <a:spLocks noGrp="1"/>
          </p:cNvSpPr>
          <p:nvPr>
            <p:ph type="body"/>
          </p:nvPr>
        </p:nvSpPr>
        <p:spPr>
          <a:xfrm>
            <a:off x="609600" y="1604520"/>
            <a:ext cx="10972320" cy="3977280"/>
          </a:xfrm>
          <a:prstGeom prst="rect">
            <a:avLst/>
          </a:prstGeom>
        </p:spPr>
        <p:txBody>
          <a:bodyPr lIns="0" tIns="0" rIns="0" bIns="0"/>
          <a:lstStyle/>
          <a:p>
            <a:endParaRPr/>
          </a:p>
        </p:txBody>
      </p:sp>
    </p:spTree>
    <p:extLst>
      <p:ext uri="{BB962C8B-B14F-4D97-AF65-F5344CB8AC3E}">
        <p14:creationId xmlns:p14="http://schemas.microsoft.com/office/powerpoint/2010/main" val="1263485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43" name="PlaceHolder 2"/>
          <p:cNvSpPr>
            <a:spLocks noGrp="1"/>
          </p:cNvSpPr>
          <p:nvPr>
            <p:ph type="body"/>
          </p:nvPr>
        </p:nvSpPr>
        <p:spPr>
          <a:xfrm>
            <a:off x="609600" y="1604520"/>
            <a:ext cx="5354400" cy="3977280"/>
          </a:xfrm>
          <a:prstGeom prst="rect">
            <a:avLst/>
          </a:prstGeom>
        </p:spPr>
        <p:txBody>
          <a:bodyPr lIns="0" tIns="0" rIns="0" bIns="0"/>
          <a:lstStyle/>
          <a:p>
            <a:endParaRPr/>
          </a:p>
        </p:txBody>
      </p:sp>
      <p:sp>
        <p:nvSpPr>
          <p:cNvPr id="44" name="PlaceHolder 3"/>
          <p:cNvSpPr>
            <a:spLocks noGrp="1"/>
          </p:cNvSpPr>
          <p:nvPr>
            <p:ph type="body"/>
          </p:nvPr>
        </p:nvSpPr>
        <p:spPr>
          <a:xfrm>
            <a:off x="6232320" y="1604520"/>
            <a:ext cx="5354400" cy="3977280"/>
          </a:xfrm>
          <a:prstGeom prst="rect">
            <a:avLst/>
          </a:prstGeom>
        </p:spPr>
        <p:txBody>
          <a:bodyPr lIns="0" tIns="0" rIns="0" bIns="0"/>
          <a:lstStyle/>
          <a:p>
            <a:endParaRPr/>
          </a:p>
        </p:txBody>
      </p:sp>
    </p:spTree>
    <p:extLst>
      <p:ext uri="{BB962C8B-B14F-4D97-AF65-F5344CB8AC3E}">
        <p14:creationId xmlns:p14="http://schemas.microsoft.com/office/powerpoint/2010/main" val="639309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Tree>
    <p:extLst>
      <p:ext uri="{BB962C8B-B14F-4D97-AF65-F5344CB8AC3E}">
        <p14:creationId xmlns:p14="http://schemas.microsoft.com/office/powerpoint/2010/main" val="1011953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9600" y="273600"/>
            <a:ext cx="10972320" cy="530784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3701514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48" name="PlaceHolder 2"/>
          <p:cNvSpPr>
            <a:spLocks noGrp="1"/>
          </p:cNvSpPr>
          <p:nvPr>
            <p:ph type="body"/>
          </p:nvPr>
        </p:nvSpPr>
        <p:spPr>
          <a:xfrm>
            <a:off x="609600" y="1604520"/>
            <a:ext cx="5354400" cy="1896840"/>
          </a:xfrm>
          <a:prstGeom prst="rect">
            <a:avLst/>
          </a:prstGeom>
        </p:spPr>
        <p:txBody>
          <a:bodyPr lIns="0" tIns="0" rIns="0" bIns="0"/>
          <a:lstStyle/>
          <a:p>
            <a:endParaRPr/>
          </a:p>
        </p:txBody>
      </p:sp>
      <p:sp>
        <p:nvSpPr>
          <p:cNvPr id="49" name="PlaceHolder 3"/>
          <p:cNvSpPr>
            <a:spLocks noGrp="1"/>
          </p:cNvSpPr>
          <p:nvPr>
            <p:ph type="body"/>
          </p:nvPr>
        </p:nvSpPr>
        <p:spPr>
          <a:xfrm>
            <a:off x="609600" y="3682080"/>
            <a:ext cx="5354400" cy="1896840"/>
          </a:xfrm>
          <a:prstGeom prst="rect">
            <a:avLst/>
          </a:prstGeom>
        </p:spPr>
        <p:txBody>
          <a:bodyPr lIns="0" tIns="0" rIns="0" bIns="0"/>
          <a:lstStyle/>
          <a:p>
            <a:endParaRPr/>
          </a:p>
        </p:txBody>
      </p:sp>
      <p:sp>
        <p:nvSpPr>
          <p:cNvPr id="50" name="PlaceHolder 4"/>
          <p:cNvSpPr>
            <a:spLocks noGrp="1"/>
          </p:cNvSpPr>
          <p:nvPr>
            <p:ph type="body"/>
          </p:nvPr>
        </p:nvSpPr>
        <p:spPr>
          <a:xfrm>
            <a:off x="6232320" y="1604520"/>
            <a:ext cx="5354400" cy="3977280"/>
          </a:xfrm>
          <a:prstGeom prst="rect">
            <a:avLst/>
          </a:prstGeom>
        </p:spPr>
        <p:txBody>
          <a:bodyPr lIns="0" tIns="0" rIns="0" bIns="0"/>
          <a:lstStyle/>
          <a:p>
            <a:endParaRPr/>
          </a:p>
        </p:txBody>
      </p:sp>
    </p:spTree>
    <p:extLst>
      <p:ext uri="{BB962C8B-B14F-4D97-AF65-F5344CB8AC3E}">
        <p14:creationId xmlns:p14="http://schemas.microsoft.com/office/powerpoint/2010/main" val="3560968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2519157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52" name="PlaceHolder 2"/>
          <p:cNvSpPr>
            <a:spLocks noGrp="1"/>
          </p:cNvSpPr>
          <p:nvPr>
            <p:ph type="body"/>
          </p:nvPr>
        </p:nvSpPr>
        <p:spPr>
          <a:xfrm>
            <a:off x="609600" y="1604520"/>
            <a:ext cx="5354400" cy="3977280"/>
          </a:xfrm>
          <a:prstGeom prst="rect">
            <a:avLst/>
          </a:prstGeom>
        </p:spPr>
        <p:txBody>
          <a:bodyPr lIns="0" tIns="0" rIns="0" bIns="0"/>
          <a:lstStyle/>
          <a:p>
            <a:endParaRPr/>
          </a:p>
        </p:txBody>
      </p:sp>
      <p:sp>
        <p:nvSpPr>
          <p:cNvPr id="53" name="PlaceHolder 3"/>
          <p:cNvSpPr>
            <a:spLocks noGrp="1"/>
          </p:cNvSpPr>
          <p:nvPr>
            <p:ph type="body"/>
          </p:nvPr>
        </p:nvSpPr>
        <p:spPr>
          <a:xfrm>
            <a:off x="6232320" y="1604520"/>
            <a:ext cx="5354400" cy="1896840"/>
          </a:xfrm>
          <a:prstGeom prst="rect">
            <a:avLst/>
          </a:prstGeom>
        </p:spPr>
        <p:txBody>
          <a:bodyPr lIns="0" tIns="0" rIns="0" bIns="0"/>
          <a:lstStyle/>
          <a:p>
            <a:endParaRPr/>
          </a:p>
        </p:txBody>
      </p:sp>
      <p:sp>
        <p:nvSpPr>
          <p:cNvPr id="54" name="PlaceHolder 4"/>
          <p:cNvSpPr>
            <a:spLocks noGrp="1"/>
          </p:cNvSpPr>
          <p:nvPr>
            <p:ph type="body"/>
          </p:nvPr>
        </p:nvSpPr>
        <p:spPr>
          <a:xfrm>
            <a:off x="6232320" y="3682080"/>
            <a:ext cx="5354400" cy="1896840"/>
          </a:xfrm>
          <a:prstGeom prst="rect">
            <a:avLst/>
          </a:prstGeom>
        </p:spPr>
        <p:txBody>
          <a:bodyPr lIns="0" tIns="0" rIns="0" bIns="0"/>
          <a:lstStyle/>
          <a:p>
            <a:endParaRPr/>
          </a:p>
        </p:txBody>
      </p:sp>
    </p:spTree>
    <p:extLst>
      <p:ext uri="{BB962C8B-B14F-4D97-AF65-F5344CB8AC3E}">
        <p14:creationId xmlns:p14="http://schemas.microsoft.com/office/powerpoint/2010/main" val="3038774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56" name="PlaceHolder 2"/>
          <p:cNvSpPr>
            <a:spLocks noGrp="1"/>
          </p:cNvSpPr>
          <p:nvPr>
            <p:ph type="body"/>
          </p:nvPr>
        </p:nvSpPr>
        <p:spPr>
          <a:xfrm>
            <a:off x="609600" y="1604520"/>
            <a:ext cx="5354400" cy="1896840"/>
          </a:xfrm>
          <a:prstGeom prst="rect">
            <a:avLst/>
          </a:prstGeom>
        </p:spPr>
        <p:txBody>
          <a:bodyPr lIns="0" tIns="0" rIns="0" bIns="0"/>
          <a:lstStyle/>
          <a:p>
            <a:endParaRPr/>
          </a:p>
        </p:txBody>
      </p:sp>
      <p:sp>
        <p:nvSpPr>
          <p:cNvPr id="57" name="PlaceHolder 3"/>
          <p:cNvSpPr>
            <a:spLocks noGrp="1"/>
          </p:cNvSpPr>
          <p:nvPr>
            <p:ph type="body"/>
          </p:nvPr>
        </p:nvSpPr>
        <p:spPr>
          <a:xfrm>
            <a:off x="6232320" y="1604520"/>
            <a:ext cx="5354400" cy="1896840"/>
          </a:xfrm>
          <a:prstGeom prst="rect">
            <a:avLst/>
          </a:prstGeom>
        </p:spPr>
        <p:txBody>
          <a:bodyPr lIns="0" tIns="0" rIns="0" bIns="0"/>
          <a:lstStyle/>
          <a:p>
            <a:endParaRPr/>
          </a:p>
        </p:txBody>
      </p:sp>
      <p:sp>
        <p:nvSpPr>
          <p:cNvPr id="58" name="PlaceHolder 4"/>
          <p:cNvSpPr>
            <a:spLocks noGrp="1"/>
          </p:cNvSpPr>
          <p:nvPr>
            <p:ph type="body"/>
          </p:nvPr>
        </p:nvSpPr>
        <p:spPr>
          <a:xfrm>
            <a:off x="609600" y="3682080"/>
            <a:ext cx="10972320" cy="1896840"/>
          </a:xfrm>
          <a:prstGeom prst="rect">
            <a:avLst/>
          </a:prstGeom>
        </p:spPr>
        <p:txBody>
          <a:bodyPr lIns="0" tIns="0" rIns="0" bIns="0"/>
          <a:lstStyle/>
          <a:p>
            <a:endParaRPr/>
          </a:p>
        </p:txBody>
      </p:sp>
    </p:spTree>
    <p:extLst>
      <p:ext uri="{BB962C8B-B14F-4D97-AF65-F5344CB8AC3E}">
        <p14:creationId xmlns:p14="http://schemas.microsoft.com/office/powerpoint/2010/main" val="3573606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60" name="PlaceHolder 2"/>
          <p:cNvSpPr>
            <a:spLocks noGrp="1"/>
          </p:cNvSpPr>
          <p:nvPr>
            <p:ph type="body"/>
          </p:nvPr>
        </p:nvSpPr>
        <p:spPr>
          <a:xfrm>
            <a:off x="609600" y="1604520"/>
            <a:ext cx="10972320" cy="1896840"/>
          </a:xfrm>
          <a:prstGeom prst="rect">
            <a:avLst/>
          </a:prstGeom>
        </p:spPr>
        <p:txBody>
          <a:bodyPr lIns="0" tIns="0" rIns="0" bIns="0"/>
          <a:lstStyle/>
          <a:p>
            <a:endParaRPr/>
          </a:p>
        </p:txBody>
      </p:sp>
      <p:sp>
        <p:nvSpPr>
          <p:cNvPr id="61" name="PlaceHolder 3"/>
          <p:cNvSpPr>
            <a:spLocks noGrp="1"/>
          </p:cNvSpPr>
          <p:nvPr>
            <p:ph type="body"/>
          </p:nvPr>
        </p:nvSpPr>
        <p:spPr>
          <a:xfrm>
            <a:off x="609600" y="3682080"/>
            <a:ext cx="10972320" cy="1896840"/>
          </a:xfrm>
          <a:prstGeom prst="rect">
            <a:avLst/>
          </a:prstGeom>
        </p:spPr>
        <p:txBody>
          <a:bodyPr lIns="0" tIns="0" rIns="0" bIns="0"/>
          <a:lstStyle/>
          <a:p>
            <a:endParaRPr/>
          </a:p>
        </p:txBody>
      </p:sp>
    </p:spTree>
    <p:extLst>
      <p:ext uri="{BB962C8B-B14F-4D97-AF65-F5344CB8AC3E}">
        <p14:creationId xmlns:p14="http://schemas.microsoft.com/office/powerpoint/2010/main" val="2106452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63" name="PlaceHolder 2"/>
          <p:cNvSpPr>
            <a:spLocks noGrp="1"/>
          </p:cNvSpPr>
          <p:nvPr>
            <p:ph type="body"/>
          </p:nvPr>
        </p:nvSpPr>
        <p:spPr>
          <a:xfrm>
            <a:off x="609600" y="1604520"/>
            <a:ext cx="5354400" cy="1896840"/>
          </a:xfrm>
          <a:prstGeom prst="rect">
            <a:avLst/>
          </a:prstGeom>
        </p:spPr>
        <p:txBody>
          <a:bodyPr lIns="0" tIns="0" rIns="0" bIns="0"/>
          <a:lstStyle/>
          <a:p>
            <a:endParaRPr/>
          </a:p>
        </p:txBody>
      </p:sp>
      <p:sp>
        <p:nvSpPr>
          <p:cNvPr id="64" name="PlaceHolder 3"/>
          <p:cNvSpPr>
            <a:spLocks noGrp="1"/>
          </p:cNvSpPr>
          <p:nvPr>
            <p:ph type="body"/>
          </p:nvPr>
        </p:nvSpPr>
        <p:spPr>
          <a:xfrm>
            <a:off x="6232320" y="1604520"/>
            <a:ext cx="5354400" cy="1896840"/>
          </a:xfrm>
          <a:prstGeom prst="rect">
            <a:avLst/>
          </a:prstGeom>
        </p:spPr>
        <p:txBody>
          <a:bodyPr lIns="0" tIns="0" rIns="0" bIns="0"/>
          <a:lstStyle/>
          <a:p>
            <a:endParaRPr/>
          </a:p>
        </p:txBody>
      </p:sp>
      <p:sp>
        <p:nvSpPr>
          <p:cNvPr id="65" name="PlaceHolder 4"/>
          <p:cNvSpPr>
            <a:spLocks noGrp="1"/>
          </p:cNvSpPr>
          <p:nvPr>
            <p:ph type="body"/>
          </p:nvPr>
        </p:nvSpPr>
        <p:spPr>
          <a:xfrm>
            <a:off x="6232320" y="3682080"/>
            <a:ext cx="5354400" cy="1896840"/>
          </a:xfrm>
          <a:prstGeom prst="rect">
            <a:avLst/>
          </a:prstGeom>
        </p:spPr>
        <p:txBody>
          <a:bodyPr lIns="0" tIns="0" rIns="0" bIns="0"/>
          <a:lstStyle/>
          <a:p>
            <a:endParaRPr/>
          </a:p>
        </p:txBody>
      </p:sp>
      <p:sp>
        <p:nvSpPr>
          <p:cNvPr id="66" name="PlaceHolder 5"/>
          <p:cNvSpPr>
            <a:spLocks noGrp="1"/>
          </p:cNvSpPr>
          <p:nvPr>
            <p:ph type="body"/>
          </p:nvPr>
        </p:nvSpPr>
        <p:spPr>
          <a:xfrm>
            <a:off x="609600" y="3682080"/>
            <a:ext cx="5354400" cy="1896840"/>
          </a:xfrm>
          <a:prstGeom prst="rect">
            <a:avLst/>
          </a:prstGeom>
        </p:spPr>
        <p:txBody>
          <a:bodyPr lIns="0" tIns="0" rIns="0" bIns="0"/>
          <a:lstStyle/>
          <a:p>
            <a:endParaRPr/>
          </a:p>
        </p:txBody>
      </p:sp>
    </p:spTree>
    <p:extLst>
      <p:ext uri="{BB962C8B-B14F-4D97-AF65-F5344CB8AC3E}">
        <p14:creationId xmlns:p14="http://schemas.microsoft.com/office/powerpoint/2010/main" val="1541776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68" name="PlaceHolder 2"/>
          <p:cNvSpPr>
            <a:spLocks noGrp="1"/>
          </p:cNvSpPr>
          <p:nvPr>
            <p:ph type="body"/>
          </p:nvPr>
        </p:nvSpPr>
        <p:spPr>
          <a:xfrm>
            <a:off x="609600" y="1604520"/>
            <a:ext cx="10972320" cy="3977280"/>
          </a:xfrm>
          <a:prstGeom prst="rect">
            <a:avLst/>
          </a:prstGeom>
        </p:spPr>
        <p:txBody>
          <a:bodyPr lIns="0" tIns="0" rIns="0" bIns="0"/>
          <a:lstStyle/>
          <a:p>
            <a:endParaRPr/>
          </a:p>
        </p:txBody>
      </p:sp>
      <p:sp>
        <p:nvSpPr>
          <p:cNvPr id="69" name="PlaceHolder 3"/>
          <p:cNvSpPr>
            <a:spLocks noGrp="1"/>
          </p:cNvSpPr>
          <p:nvPr>
            <p:ph type="body"/>
          </p:nvPr>
        </p:nvSpPr>
        <p:spPr>
          <a:xfrm>
            <a:off x="609600" y="1604520"/>
            <a:ext cx="10972320" cy="3977280"/>
          </a:xfrm>
          <a:prstGeom prst="rect">
            <a:avLst/>
          </a:prstGeom>
        </p:spPr>
        <p:txBody>
          <a:bodyPr lIns="0" tIns="0" rIns="0" bIns="0"/>
          <a:lstStyle/>
          <a:p>
            <a:endParaRPr/>
          </a:p>
        </p:txBody>
      </p:sp>
      <p:pic>
        <p:nvPicPr>
          <p:cNvPr id="70" name="Obraz 69"/>
          <p:cNvPicPr/>
          <p:nvPr/>
        </p:nvPicPr>
        <p:blipFill>
          <a:blip r:embed="rId2"/>
          <a:stretch/>
        </p:blipFill>
        <p:spPr>
          <a:xfrm>
            <a:off x="2770560" y="1604520"/>
            <a:ext cx="6649920" cy="3977280"/>
          </a:xfrm>
          <a:prstGeom prst="rect">
            <a:avLst/>
          </a:prstGeom>
          <a:ln>
            <a:noFill/>
          </a:ln>
        </p:spPr>
      </p:pic>
      <p:pic>
        <p:nvPicPr>
          <p:cNvPr id="71" name="Obraz 70"/>
          <p:cNvPicPr/>
          <p:nvPr/>
        </p:nvPicPr>
        <p:blipFill>
          <a:blip r:embed="rId2"/>
          <a:stretch/>
        </p:blipFill>
        <p:spPr>
          <a:xfrm>
            <a:off x="2770560" y="1604520"/>
            <a:ext cx="6649920" cy="3977280"/>
          </a:xfrm>
          <a:prstGeom prst="rect">
            <a:avLst/>
          </a:prstGeom>
          <a:ln>
            <a:noFill/>
          </a:ln>
        </p:spPr>
      </p:pic>
    </p:spTree>
    <p:extLst>
      <p:ext uri="{BB962C8B-B14F-4D97-AF65-F5344CB8AC3E}">
        <p14:creationId xmlns:p14="http://schemas.microsoft.com/office/powerpoint/2010/main" val="3964899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1333A169-618C-46BA-B1BB-807EBC77AC48}" type="datetimeFigureOut">
              <a:rPr lang="pl-PL" smtClean="0">
                <a:solidFill>
                  <a:prstClr val="black">
                    <a:tint val="75000"/>
                  </a:prstClr>
                </a:solidFill>
              </a:rPr>
              <a:pPr/>
              <a:t>18.10.2025</a:t>
            </a:fld>
            <a:endParaRPr lang="pl-PL">
              <a:solidFill>
                <a:prstClr val="black">
                  <a:tint val="75000"/>
                </a:prstClr>
              </a:solidFill>
            </a:endParaRPr>
          </a:p>
        </p:txBody>
      </p:sp>
      <p:sp>
        <p:nvSpPr>
          <p:cNvPr id="5" name="Symbol zastępczy stopki 4"/>
          <p:cNvSpPr>
            <a:spLocks noGrp="1"/>
          </p:cNvSpPr>
          <p:nvPr>
            <p:ph type="ftr" sz="quarter" idx="11"/>
          </p:nvPr>
        </p:nvSpPr>
        <p:spPr/>
        <p:txBody>
          <a:bodyPr/>
          <a:lstStyle/>
          <a:p>
            <a:endParaRPr lang="pl-PL">
              <a:solidFill>
                <a:prstClr val="black">
                  <a:tint val="75000"/>
                </a:prstClr>
              </a:solidFill>
            </a:endParaRPr>
          </a:p>
        </p:txBody>
      </p:sp>
      <p:sp>
        <p:nvSpPr>
          <p:cNvPr id="6" name="Symbol zastępczy numeru slajdu 5"/>
          <p:cNvSpPr>
            <a:spLocks noGrp="1"/>
          </p:cNvSpPr>
          <p:nvPr>
            <p:ph type="sldNum" sz="quarter" idx="12"/>
          </p:nvPr>
        </p:nvSpPr>
        <p:spPr/>
        <p:txBody>
          <a:bodyPr/>
          <a:lstStyle/>
          <a:p>
            <a:fld id="{4886B226-BEBC-4CBF-A140-EC0545ED2284}" type="slidenum">
              <a:rPr lang="pl-PL" smtClean="0">
                <a:solidFill>
                  <a:prstClr val="black">
                    <a:tint val="75000"/>
                  </a:prstClr>
                </a:solidFill>
              </a:rPr>
              <a:pPr/>
              <a:t>‹#›</a:t>
            </a:fld>
            <a:endParaRPr lang="pl-PL">
              <a:solidFill>
                <a:prstClr val="black">
                  <a:tint val="75000"/>
                </a:prstClr>
              </a:solidFill>
            </a:endParaRPr>
          </a:p>
        </p:txBody>
      </p:sp>
    </p:spTree>
    <p:extLst>
      <p:ext uri="{BB962C8B-B14F-4D97-AF65-F5344CB8AC3E}">
        <p14:creationId xmlns:p14="http://schemas.microsoft.com/office/powerpoint/2010/main" val="2503656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19905"/>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5" name="PlaceHolder 2"/>
          <p:cNvSpPr>
            <a:spLocks noGrp="1"/>
          </p:cNvSpPr>
          <p:nvPr>
            <p:ph type="body"/>
          </p:nvPr>
        </p:nvSpPr>
        <p:spPr>
          <a:xfrm>
            <a:off x="609600" y="1604520"/>
            <a:ext cx="10972320" cy="3977280"/>
          </a:xfrm>
          <a:prstGeom prst="rect">
            <a:avLst/>
          </a:prstGeom>
        </p:spPr>
        <p:txBody>
          <a:bodyPr lIns="0" tIns="0" rIns="0" bIns="0"/>
          <a:lstStyle/>
          <a:p>
            <a:endParaRPr/>
          </a:p>
        </p:txBody>
      </p:sp>
    </p:spTree>
    <p:extLst>
      <p:ext uri="{BB962C8B-B14F-4D97-AF65-F5344CB8AC3E}">
        <p14:creationId xmlns:p14="http://schemas.microsoft.com/office/powerpoint/2010/main" val="14511950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umns(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92282" y="3616037"/>
            <a:ext cx="5503718"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 xmlns:ma14="http://schemas.microsoft.com/office/mac/drawingml/2011/main"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2648701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7" name="PlaceHolder 2"/>
          <p:cNvSpPr>
            <a:spLocks noGrp="1"/>
          </p:cNvSpPr>
          <p:nvPr>
            <p:ph type="body"/>
          </p:nvPr>
        </p:nvSpPr>
        <p:spPr>
          <a:xfrm>
            <a:off x="609600" y="1604520"/>
            <a:ext cx="5354400" cy="3977280"/>
          </a:xfrm>
          <a:prstGeom prst="rect">
            <a:avLst/>
          </a:prstGeom>
        </p:spPr>
        <p:txBody>
          <a:bodyPr lIns="0" tIns="0" rIns="0" bIns="0"/>
          <a:lstStyle/>
          <a:p>
            <a:endParaRPr/>
          </a:p>
        </p:txBody>
      </p:sp>
      <p:sp>
        <p:nvSpPr>
          <p:cNvPr id="8" name="PlaceHolder 3"/>
          <p:cNvSpPr>
            <a:spLocks noGrp="1"/>
          </p:cNvSpPr>
          <p:nvPr>
            <p:ph type="body"/>
          </p:nvPr>
        </p:nvSpPr>
        <p:spPr>
          <a:xfrm>
            <a:off x="6232320" y="1604520"/>
            <a:ext cx="5354400" cy="3977280"/>
          </a:xfrm>
          <a:prstGeom prst="rect">
            <a:avLst/>
          </a:prstGeom>
        </p:spPr>
        <p:txBody>
          <a:bodyPr lIns="0" tIns="0" rIns="0" bIns="0"/>
          <a:lstStyle/>
          <a:p>
            <a:endParaRPr/>
          </a:p>
        </p:txBody>
      </p:sp>
    </p:spTree>
    <p:extLst>
      <p:ext uri="{BB962C8B-B14F-4D97-AF65-F5344CB8AC3E}">
        <p14:creationId xmlns:p14="http://schemas.microsoft.com/office/powerpoint/2010/main" val="2779027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Tree>
    <p:extLst>
      <p:ext uri="{BB962C8B-B14F-4D97-AF65-F5344CB8AC3E}">
        <p14:creationId xmlns:p14="http://schemas.microsoft.com/office/powerpoint/2010/main" val="3885268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600" y="273600"/>
            <a:ext cx="10972320" cy="530784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58274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12" name="PlaceHolder 2"/>
          <p:cNvSpPr>
            <a:spLocks noGrp="1"/>
          </p:cNvSpPr>
          <p:nvPr>
            <p:ph type="body"/>
          </p:nvPr>
        </p:nvSpPr>
        <p:spPr>
          <a:xfrm>
            <a:off x="609600" y="1604520"/>
            <a:ext cx="5354400" cy="1896840"/>
          </a:xfrm>
          <a:prstGeom prst="rect">
            <a:avLst/>
          </a:prstGeom>
        </p:spPr>
        <p:txBody>
          <a:bodyPr lIns="0" tIns="0" rIns="0" bIns="0"/>
          <a:lstStyle/>
          <a:p>
            <a:endParaRPr/>
          </a:p>
        </p:txBody>
      </p:sp>
      <p:sp>
        <p:nvSpPr>
          <p:cNvPr id="13" name="PlaceHolder 3"/>
          <p:cNvSpPr>
            <a:spLocks noGrp="1"/>
          </p:cNvSpPr>
          <p:nvPr>
            <p:ph type="body"/>
          </p:nvPr>
        </p:nvSpPr>
        <p:spPr>
          <a:xfrm>
            <a:off x="609600" y="3682080"/>
            <a:ext cx="5354400" cy="1896840"/>
          </a:xfrm>
          <a:prstGeom prst="rect">
            <a:avLst/>
          </a:prstGeom>
        </p:spPr>
        <p:txBody>
          <a:bodyPr lIns="0" tIns="0" rIns="0" bIns="0"/>
          <a:lstStyle/>
          <a:p>
            <a:endParaRPr/>
          </a:p>
        </p:txBody>
      </p:sp>
      <p:sp>
        <p:nvSpPr>
          <p:cNvPr id="14" name="PlaceHolder 4"/>
          <p:cNvSpPr>
            <a:spLocks noGrp="1"/>
          </p:cNvSpPr>
          <p:nvPr>
            <p:ph type="body"/>
          </p:nvPr>
        </p:nvSpPr>
        <p:spPr>
          <a:xfrm>
            <a:off x="6232320" y="1604520"/>
            <a:ext cx="5354400" cy="3977280"/>
          </a:xfrm>
          <a:prstGeom prst="rect">
            <a:avLst/>
          </a:prstGeom>
        </p:spPr>
        <p:txBody>
          <a:bodyPr lIns="0" tIns="0" rIns="0" bIns="0"/>
          <a:lstStyle/>
          <a:p>
            <a:endParaRPr/>
          </a:p>
        </p:txBody>
      </p:sp>
    </p:spTree>
    <p:extLst>
      <p:ext uri="{BB962C8B-B14F-4D97-AF65-F5344CB8AC3E}">
        <p14:creationId xmlns:p14="http://schemas.microsoft.com/office/powerpoint/2010/main" val="1781925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16" name="PlaceHolder 2"/>
          <p:cNvSpPr>
            <a:spLocks noGrp="1"/>
          </p:cNvSpPr>
          <p:nvPr>
            <p:ph type="body"/>
          </p:nvPr>
        </p:nvSpPr>
        <p:spPr>
          <a:xfrm>
            <a:off x="609600" y="1604520"/>
            <a:ext cx="5354400" cy="3977280"/>
          </a:xfrm>
          <a:prstGeom prst="rect">
            <a:avLst/>
          </a:prstGeom>
        </p:spPr>
        <p:txBody>
          <a:bodyPr lIns="0" tIns="0" rIns="0" bIns="0"/>
          <a:lstStyle/>
          <a:p>
            <a:endParaRPr/>
          </a:p>
        </p:txBody>
      </p:sp>
      <p:sp>
        <p:nvSpPr>
          <p:cNvPr id="17" name="PlaceHolder 3"/>
          <p:cNvSpPr>
            <a:spLocks noGrp="1"/>
          </p:cNvSpPr>
          <p:nvPr>
            <p:ph type="body"/>
          </p:nvPr>
        </p:nvSpPr>
        <p:spPr>
          <a:xfrm>
            <a:off x="6232320" y="1604520"/>
            <a:ext cx="5354400" cy="1896840"/>
          </a:xfrm>
          <a:prstGeom prst="rect">
            <a:avLst/>
          </a:prstGeom>
        </p:spPr>
        <p:txBody>
          <a:bodyPr lIns="0" tIns="0" rIns="0" bIns="0"/>
          <a:lstStyle/>
          <a:p>
            <a:endParaRPr/>
          </a:p>
        </p:txBody>
      </p:sp>
      <p:sp>
        <p:nvSpPr>
          <p:cNvPr id="18" name="PlaceHolder 4"/>
          <p:cNvSpPr>
            <a:spLocks noGrp="1"/>
          </p:cNvSpPr>
          <p:nvPr>
            <p:ph type="body"/>
          </p:nvPr>
        </p:nvSpPr>
        <p:spPr>
          <a:xfrm>
            <a:off x="6232320" y="3682080"/>
            <a:ext cx="5354400" cy="1896840"/>
          </a:xfrm>
          <a:prstGeom prst="rect">
            <a:avLst/>
          </a:prstGeom>
        </p:spPr>
        <p:txBody>
          <a:bodyPr lIns="0" tIns="0" rIns="0" bIns="0"/>
          <a:lstStyle/>
          <a:p>
            <a:endParaRPr/>
          </a:p>
        </p:txBody>
      </p:sp>
    </p:spTree>
    <p:extLst>
      <p:ext uri="{BB962C8B-B14F-4D97-AF65-F5344CB8AC3E}">
        <p14:creationId xmlns:p14="http://schemas.microsoft.com/office/powerpoint/2010/main" val="1198661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600" y="273600"/>
            <a:ext cx="10972320" cy="1144800"/>
          </a:xfrm>
          <a:prstGeom prst="rect">
            <a:avLst/>
          </a:prstGeom>
        </p:spPr>
        <p:txBody>
          <a:bodyPr lIns="0" tIns="0" rIns="0" bIns="0" anchor="ctr"/>
          <a:lstStyle/>
          <a:p>
            <a:endParaRPr/>
          </a:p>
        </p:txBody>
      </p:sp>
      <p:sp>
        <p:nvSpPr>
          <p:cNvPr id="20" name="PlaceHolder 2"/>
          <p:cNvSpPr>
            <a:spLocks noGrp="1"/>
          </p:cNvSpPr>
          <p:nvPr>
            <p:ph type="body"/>
          </p:nvPr>
        </p:nvSpPr>
        <p:spPr>
          <a:xfrm>
            <a:off x="609600" y="1604520"/>
            <a:ext cx="5354400" cy="1896840"/>
          </a:xfrm>
          <a:prstGeom prst="rect">
            <a:avLst/>
          </a:prstGeom>
        </p:spPr>
        <p:txBody>
          <a:bodyPr lIns="0" tIns="0" rIns="0" bIns="0"/>
          <a:lstStyle/>
          <a:p>
            <a:endParaRPr/>
          </a:p>
        </p:txBody>
      </p:sp>
      <p:sp>
        <p:nvSpPr>
          <p:cNvPr id="21" name="PlaceHolder 3"/>
          <p:cNvSpPr>
            <a:spLocks noGrp="1"/>
          </p:cNvSpPr>
          <p:nvPr>
            <p:ph type="body"/>
          </p:nvPr>
        </p:nvSpPr>
        <p:spPr>
          <a:xfrm>
            <a:off x="6232320" y="1604520"/>
            <a:ext cx="5354400" cy="1896840"/>
          </a:xfrm>
          <a:prstGeom prst="rect">
            <a:avLst/>
          </a:prstGeom>
        </p:spPr>
        <p:txBody>
          <a:bodyPr lIns="0" tIns="0" rIns="0" bIns="0"/>
          <a:lstStyle/>
          <a:p>
            <a:endParaRPr/>
          </a:p>
        </p:txBody>
      </p:sp>
      <p:sp>
        <p:nvSpPr>
          <p:cNvPr id="22" name="PlaceHolder 4"/>
          <p:cNvSpPr>
            <a:spLocks noGrp="1"/>
          </p:cNvSpPr>
          <p:nvPr>
            <p:ph type="body"/>
          </p:nvPr>
        </p:nvSpPr>
        <p:spPr>
          <a:xfrm>
            <a:off x="609600" y="3682080"/>
            <a:ext cx="10972320" cy="1896840"/>
          </a:xfrm>
          <a:prstGeom prst="rect">
            <a:avLst/>
          </a:prstGeom>
        </p:spPr>
        <p:txBody>
          <a:bodyPr lIns="0" tIns="0" rIns="0" bIns="0"/>
          <a:lstStyle/>
          <a:p>
            <a:endParaRPr/>
          </a:p>
        </p:txBody>
      </p:sp>
    </p:spTree>
    <p:extLst>
      <p:ext uri="{BB962C8B-B14F-4D97-AF65-F5344CB8AC3E}">
        <p14:creationId xmlns:p14="http://schemas.microsoft.com/office/powerpoint/2010/main" val="1337662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r>
              <a:rPr lang="en-US" sz="1800" spc="-1">
                <a:latin typeface="Arial"/>
              </a:rPr>
              <a:t>Kliknij, aby edytować format tekstu tytułu</a:t>
            </a:r>
            <a:endParaRPr/>
          </a:p>
        </p:txBody>
      </p:sp>
      <p:sp>
        <p:nvSpPr>
          <p:cNvPr id="3" name="PlaceHolder 2"/>
          <p:cNvSpPr>
            <a:spLocks noGrp="1"/>
          </p:cNvSpPr>
          <p:nvPr>
            <p:ph type="body"/>
          </p:nvPr>
        </p:nvSpPr>
        <p:spPr>
          <a:xfrm>
            <a:off x="609600" y="1604520"/>
            <a:ext cx="10972320" cy="3977280"/>
          </a:xfrm>
          <a:prstGeom prst="rect">
            <a:avLst/>
          </a:prstGeom>
        </p:spPr>
        <p:txBody>
          <a:bodyPr lIns="0" tIns="0" rIns="0" bIns="0"/>
          <a:lstStyle/>
          <a:p>
            <a:pPr marL="432000" indent="-324000">
              <a:buClr>
                <a:srgbClr val="FFFFFF"/>
              </a:buClr>
              <a:buSzPct val="45000"/>
              <a:buFont typeface="StarSymbol"/>
              <a:buChar char=""/>
            </a:pPr>
            <a:r>
              <a:rPr lang="en-US" sz="1800" spc="-1">
                <a:latin typeface="Arial"/>
              </a:rPr>
              <a:t>Kliknij, aby edytować format tekstu konspektu</a:t>
            </a:r>
            <a:endParaRPr/>
          </a:p>
          <a:p>
            <a:pPr marL="864000" lvl="1" indent="-324000">
              <a:buClr>
                <a:srgbClr val="FFFFFF"/>
              </a:buClr>
              <a:buSzPct val="75000"/>
              <a:buFont typeface="StarSymbol"/>
              <a:buChar char=""/>
            </a:pPr>
            <a:r>
              <a:rPr lang="en-US" sz="1800" spc="-1">
                <a:latin typeface="Arial"/>
              </a:rPr>
              <a:t>Drugi poziom konspektu</a:t>
            </a:r>
            <a:endParaRPr/>
          </a:p>
          <a:p>
            <a:pPr marL="1296000" lvl="2" indent="-288000">
              <a:buClr>
                <a:srgbClr val="FFFFFF"/>
              </a:buClr>
              <a:buSzPct val="45000"/>
              <a:buFont typeface="StarSymbol"/>
              <a:buChar char=""/>
            </a:pPr>
            <a:r>
              <a:rPr lang="en-US" sz="1800" spc="-1">
                <a:latin typeface="Arial"/>
              </a:rPr>
              <a:t>Trzeci poziom konspektu</a:t>
            </a:r>
            <a:endParaRPr/>
          </a:p>
          <a:p>
            <a:pPr marL="1728000" lvl="3" indent="-216000">
              <a:buClr>
                <a:srgbClr val="FFFFFF"/>
              </a:buClr>
              <a:buSzPct val="75000"/>
              <a:buFont typeface="StarSymbol"/>
              <a:buChar char=""/>
            </a:pPr>
            <a:r>
              <a:rPr lang="en-US" sz="1800" spc="-1">
                <a:latin typeface="Arial"/>
              </a:rPr>
              <a:t>Czwarty poziom konspektu</a:t>
            </a:r>
            <a:endParaRPr/>
          </a:p>
          <a:p>
            <a:pPr marL="2160000" lvl="4" indent="-216000">
              <a:buClr>
                <a:srgbClr val="FFFFFF"/>
              </a:buClr>
              <a:buSzPct val="45000"/>
              <a:buFont typeface="StarSymbol"/>
              <a:buChar char=""/>
            </a:pPr>
            <a:r>
              <a:rPr lang="en-US" sz="2000" spc="-1">
                <a:latin typeface="Arial"/>
              </a:rPr>
              <a:t>Piąty poziom konspektu</a:t>
            </a:r>
            <a:endParaRPr/>
          </a:p>
          <a:p>
            <a:pPr marL="2592000" lvl="5" indent="-216000">
              <a:buClr>
                <a:srgbClr val="FFFFFF"/>
              </a:buClr>
              <a:buSzPct val="45000"/>
              <a:buFont typeface="StarSymbol"/>
              <a:buChar char=""/>
            </a:pPr>
            <a:r>
              <a:rPr lang="en-US" sz="2000" spc="-1">
                <a:latin typeface="Arial"/>
              </a:rPr>
              <a:t>Szósty poziom konspektu</a:t>
            </a:r>
            <a:endParaRPr/>
          </a:p>
          <a:p>
            <a:pPr marL="3024000" lvl="6" indent="-216000">
              <a:buClr>
                <a:srgbClr val="FFFFFF"/>
              </a:buClr>
              <a:buSzPct val="45000"/>
              <a:buFont typeface="StarSymbol"/>
              <a:buChar char=""/>
            </a:pPr>
            <a:r>
              <a:rPr lang="en-US" sz="2000" spc="-1">
                <a:latin typeface="Arial"/>
              </a:rPr>
              <a:t>Siódmy poziom konspektu</a:t>
            </a:r>
            <a:endParaRPr/>
          </a:p>
        </p:txBody>
      </p:sp>
    </p:spTree>
    <p:extLst>
      <p:ext uri="{BB962C8B-B14F-4D97-AF65-F5344CB8AC3E}">
        <p14:creationId xmlns:p14="http://schemas.microsoft.com/office/powerpoint/2010/main" val="104213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87" r:id="rId11"/>
    <p:sldLayoutId id="2147483688" r:id="rId12"/>
  </p:sldLayoutIdLst>
  <p:txStyles>
    <p:titleStyle/>
    <p:bodyStyle>
      <a:lvl1pPr marL="432000" indent="-324000">
        <a:buClr>
          <a:srgbClr val="FFFFFF"/>
        </a:buClr>
        <a:buSzPct val="45000"/>
        <a:buFont typeface="StarSymbol"/>
        <a:buChar char=""/>
        <a:defRPr/>
      </a:lvl1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600" y="273600"/>
            <a:ext cx="10972320" cy="1144800"/>
          </a:xfrm>
          <a:prstGeom prst="rect">
            <a:avLst/>
          </a:prstGeom>
        </p:spPr>
        <p:txBody>
          <a:bodyPr lIns="0" tIns="0" rIns="0" bIns="0" anchor="ctr"/>
          <a:lstStyle/>
          <a:p>
            <a:r>
              <a:rPr lang="en-US" sz="1800" spc="-1">
                <a:latin typeface="Arial"/>
              </a:rPr>
              <a:t>Kliknij, aby edytować format tekstu tytułu</a:t>
            </a:r>
            <a:endParaRPr/>
          </a:p>
        </p:txBody>
      </p:sp>
      <p:sp>
        <p:nvSpPr>
          <p:cNvPr id="37" name="PlaceHolder 2"/>
          <p:cNvSpPr>
            <a:spLocks noGrp="1"/>
          </p:cNvSpPr>
          <p:nvPr>
            <p:ph type="body"/>
          </p:nvPr>
        </p:nvSpPr>
        <p:spPr>
          <a:xfrm>
            <a:off x="609600" y="1604520"/>
            <a:ext cx="10972320" cy="3977280"/>
          </a:xfrm>
          <a:prstGeom prst="rect">
            <a:avLst/>
          </a:prstGeom>
        </p:spPr>
        <p:txBody>
          <a:bodyPr lIns="0" tIns="0" rIns="0" bIns="0"/>
          <a:lstStyle/>
          <a:p>
            <a:pPr marL="432000" indent="-324000">
              <a:buClr>
                <a:srgbClr val="FFFFFF"/>
              </a:buClr>
              <a:buSzPct val="45000"/>
              <a:buFont typeface="StarSymbol"/>
              <a:buChar char=""/>
            </a:pPr>
            <a:r>
              <a:rPr lang="en-US" sz="1800" spc="-1">
                <a:latin typeface="Arial"/>
              </a:rPr>
              <a:t>Kliknij, aby edytować format tekstu konspektu</a:t>
            </a:r>
            <a:endParaRPr/>
          </a:p>
          <a:p>
            <a:pPr marL="864000" lvl="1" indent="-324000">
              <a:buClr>
                <a:srgbClr val="FFFFFF"/>
              </a:buClr>
              <a:buSzPct val="75000"/>
              <a:buFont typeface="StarSymbol"/>
              <a:buChar char=""/>
            </a:pPr>
            <a:r>
              <a:rPr lang="en-US" sz="1800" spc="-1">
                <a:latin typeface="Arial"/>
              </a:rPr>
              <a:t>Drugi poziom konspektu</a:t>
            </a:r>
            <a:endParaRPr/>
          </a:p>
          <a:p>
            <a:pPr marL="1296000" lvl="2" indent="-288000">
              <a:buClr>
                <a:srgbClr val="FFFFFF"/>
              </a:buClr>
              <a:buSzPct val="45000"/>
              <a:buFont typeface="StarSymbol"/>
              <a:buChar char=""/>
            </a:pPr>
            <a:r>
              <a:rPr lang="en-US" sz="1800" spc="-1">
                <a:latin typeface="Arial"/>
              </a:rPr>
              <a:t>Trzeci poziom konspektu</a:t>
            </a:r>
            <a:endParaRPr/>
          </a:p>
          <a:p>
            <a:pPr marL="1728000" lvl="3" indent="-216000">
              <a:buClr>
                <a:srgbClr val="FFFFFF"/>
              </a:buClr>
              <a:buSzPct val="75000"/>
              <a:buFont typeface="StarSymbol"/>
              <a:buChar char=""/>
            </a:pPr>
            <a:r>
              <a:rPr lang="en-US" sz="1800" spc="-1">
                <a:latin typeface="Arial"/>
              </a:rPr>
              <a:t>Czwarty poziom konspektu</a:t>
            </a:r>
            <a:endParaRPr/>
          </a:p>
          <a:p>
            <a:pPr marL="2160000" lvl="4" indent="-216000">
              <a:buClr>
                <a:srgbClr val="FFFFFF"/>
              </a:buClr>
              <a:buSzPct val="45000"/>
              <a:buFont typeface="StarSymbol"/>
              <a:buChar char=""/>
            </a:pPr>
            <a:r>
              <a:rPr lang="en-US" sz="2000" spc="-1">
                <a:latin typeface="Arial"/>
              </a:rPr>
              <a:t>Piąty poziom konspektu</a:t>
            </a:r>
            <a:endParaRPr/>
          </a:p>
          <a:p>
            <a:pPr marL="2592000" lvl="5" indent="-216000">
              <a:buClr>
                <a:srgbClr val="FFFFFF"/>
              </a:buClr>
              <a:buSzPct val="45000"/>
              <a:buFont typeface="StarSymbol"/>
              <a:buChar char=""/>
            </a:pPr>
            <a:r>
              <a:rPr lang="en-US" sz="2000" spc="-1">
                <a:latin typeface="Arial"/>
              </a:rPr>
              <a:t>Szósty poziom konspektu</a:t>
            </a:r>
            <a:endParaRPr/>
          </a:p>
          <a:p>
            <a:pPr marL="3024000" lvl="6" indent="-216000">
              <a:buClr>
                <a:srgbClr val="FFFFFF"/>
              </a:buClr>
              <a:buSzPct val="45000"/>
              <a:buFont typeface="StarSymbol"/>
              <a:buChar char=""/>
            </a:pPr>
            <a:r>
              <a:rPr lang="en-US" sz="2000" spc="-1">
                <a:latin typeface="Arial"/>
              </a:rPr>
              <a:t>Siódmy poziom konspektu</a:t>
            </a:r>
            <a:endParaRPr/>
          </a:p>
        </p:txBody>
      </p:sp>
    </p:spTree>
    <p:extLst>
      <p:ext uri="{BB962C8B-B14F-4D97-AF65-F5344CB8AC3E}">
        <p14:creationId xmlns:p14="http://schemas.microsoft.com/office/powerpoint/2010/main" val="166612422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78" r:id="rId5"/>
    <p:sldLayoutId id="2147483694" r:id="rId6"/>
    <p:sldLayoutId id="2147483695" r:id="rId7"/>
    <p:sldLayoutId id="2147483696" r:id="rId8"/>
    <p:sldLayoutId id="2147483682" r:id="rId9"/>
    <p:sldLayoutId id="2147483683" r:id="rId10"/>
    <p:sldLayoutId id="2147483684" r:id="rId11"/>
    <p:sldLayoutId id="2147483685" r:id="rId12"/>
    <p:sldLayoutId id="2147483686" r:id="rId13"/>
  </p:sldLayoutIdLst>
  <p:txStyles>
    <p:titleStyle/>
    <p:bodyStyle>
      <a:lvl1pPr marL="432000" indent="-324000">
        <a:buClr>
          <a:srgbClr val="FFFFFF"/>
        </a:buClr>
        <a:buSzPct val="45000"/>
        <a:buFont typeface="StarSymbol"/>
        <a:buChar char=""/>
        <a:defRPr/>
      </a:lvl1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353800" y="323958"/>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 id="2147483697"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92">
          <p15:clr>
            <a:srgbClr val="F26B43"/>
          </p15:clr>
        </p15:guide>
        <p15:guide id="3"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https://chatgpt.com/share/68e62a28-6094-8010-8831-2ad51a99da0c"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bin"/><Relationship Id="rId1" Type="http://schemas.openxmlformats.org/officeDocument/2006/relationships/slideLayout" Target="../slideLayouts/slideLayout13.xml"/><Relationship Id="rId5" Type="http://schemas.openxmlformats.org/officeDocument/2006/relationships/image" Target="../media/image33.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wmf"/><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oleObject" Target="../embeddings/oleObject3.bin"/><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1974180" y="1586382"/>
            <a:ext cx="8100360" cy="4751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gn="ctr"/>
            <a:endParaRPr lang="en-GB" noProof="0" dirty="0">
              <a:solidFill>
                <a:prstClr val="black"/>
              </a:solidFill>
              <a:latin typeface="Arial"/>
              <a:ea typeface="DejaVu Sans"/>
              <a:cs typeface="DejaVu Sans"/>
            </a:endParaRPr>
          </a:p>
          <a:p>
            <a:pPr algn="ctr"/>
            <a:r>
              <a:rPr lang="en-GB" sz="4400" b="1" i="1" spc="-1" noProof="0" dirty="0">
                <a:solidFill>
                  <a:srgbClr val="215968"/>
                </a:solidFill>
                <a:uFill>
                  <a:solidFill>
                    <a:srgbClr val="FFFFFF"/>
                  </a:solidFill>
                </a:uFill>
                <a:latin typeface="Calibri"/>
                <a:ea typeface="DejaVu Sans"/>
                <a:cs typeface="DejaVu Sans"/>
              </a:rPr>
              <a:t>Topic 2.1</a:t>
            </a:r>
          </a:p>
          <a:p>
            <a:pPr algn="ctr"/>
            <a:endParaRPr lang="en-GB" sz="4400" b="1" i="1" spc="-1" noProof="0" dirty="0">
              <a:solidFill>
                <a:srgbClr val="215968"/>
              </a:solidFill>
              <a:uFill>
                <a:solidFill>
                  <a:srgbClr val="FFFFFF"/>
                </a:solidFill>
              </a:uFill>
              <a:latin typeface="Calibri"/>
            </a:endParaRPr>
          </a:p>
          <a:p>
            <a:pPr algn="ctr"/>
            <a:r>
              <a:rPr lang="en-GB" sz="4400" b="1" i="1" spc="-1" noProof="0" dirty="0">
                <a:solidFill>
                  <a:srgbClr val="215968"/>
                </a:solidFill>
                <a:uFill>
                  <a:solidFill>
                    <a:srgbClr val="FFFFFF"/>
                  </a:solidFill>
                </a:uFill>
                <a:latin typeface="Calibri"/>
              </a:rPr>
              <a:t>Overview the main concepts in microeconomics; </a:t>
            </a:r>
          </a:p>
          <a:p>
            <a:pPr algn="ctr"/>
            <a:endParaRPr lang="en-GB" sz="4400" b="1" i="1" spc="-1" noProof="0" dirty="0">
              <a:solidFill>
                <a:srgbClr val="215968"/>
              </a:solidFill>
              <a:uFill>
                <a:solidFill>
                  <a:srgbClr val="FFFFFF"/>
                </a:solidFill>
              </a:uFill>
              <a:latin typeface="Calibri"/>
            </a:endParaRPr>
          </a:p>
          <a:p>
            <a:pPr algn="ctr"/>
            <a:r>
              <a:rPr lang="en-GB" sz="4400" b="1" i="1" spc="-1" noProof="0" dirty="0">
                <a:solidFill>
                  <a:srgbClr val="215968"/>
                </a:solidFill>
                <a:uFill>
                  <a:solidFill>
                    <a:srgbClr val="FFFFFF"/>
                  </a:solidFill>
                </a:uFill>
                <a:latin typeface="Calibri"/>
              </a:rPr>
              <a:t>Why Computer Algebra System</a:t>
            </a:r>
            <a:r>
              <a:rPr lang="en-GB" sz="4400" b="1" i="1" spc="-1" noProof="0" dirty="0">
                <a:solidFill>
                  <a:srgbClr val="215968"/>
                </a:solidFill>
                <a:uFill>
                  <a:solidFill>
                    <a:srgbClr val="FFFFFF"/>
                  </a:solidFill>
                </a:uFill>
                <a:latin typeface="Calibri"/>
                <a:ea typeface="DejaVu Sans"/>
                <a:cs typeface="DejaVu Sans"/>
              </a:rPr>
              <a:t> </a:t>
            </a:r>
            <a:endParaRPr lang="en-GB" noProof="0" dirty="0">
              <a:solidFill>
                <a:prstClr val="black"/>
              </a:solidFill>
              <a:latin typeface="Arial"/>
              <a:ea typeface="DejaVu Sans"/>
              <a:cs typeface="DejaVu Sans"/>
            </a:endParaRPr>
          </a:p>
          <a:p>
            <a:pPr algn="ctr"/>
            <a:endParaRPr lang="en-GB" noProof="0" dirty="0">
              <a:solidFill>
                <a:prstClr val="black"/>
              </a:solidFill>
              <a:latin typeface="Arial"/>
              <a:ea typeface="DejaVu Sans"/>
              <a:cs typeface="DejaVu Sans"/>
            </a:endParaRPr>
          </a:p>
        </p:txBody>
      </p:sp>
      <p:sp>
        <p:nvSpPr>
          <p:cNvPr id="78" name="CustomShape 2"/>
          <p:cNvSpPr/>
          <p:nvPr/>
        </p:nvSpPr>
        <p:spPr>
          <a:xfrm>
            <a:off x="1716240" y="696960"/>
            <a:ext cx="8616240" cy="720000"/>
          </a:xfrm>
          <a:prstGeom prst="rect">
            <a:avLst/>
          </a:prstGeom>
          <a:solidFill>
            <a:srgbClr val="215968"/>
          </a:solidFill>
          <a:ln>
            <a:noFill/>
          </a:ln>
        </p:spPr>
        <p:style>
          <a:lnRef idx="0">
            <a:scrgbClr r="0" g="0" b="0"/>
          </a:lnRef>
          <a:fillRef idx="0">
            <a:scrgbClr r="0" g="0" b="0"/>
          </a:fillRef>
          <a:effectRef idx="0">
            <a:scrgbClr r="0" g="0" b="0"/>
          </a:effectRef>
          <a:fontRef idx="minor"/>
        </p:style>
        <p:txBody>
          <a:bodyPr lIns="90000" tIns="46800" rIns="90000" bIns="46800" anchor="ctr"/>
          <a:lstStyle/>
          <a:p>
            <a:r>
              <a:rPr lang="en-GB" sz="3200" b="1" spc="-1" noProof="0" dirty="0">
                <a:solidFill>
                  <a:srgbClr val="FFFFFF"/>
                </a:solidFill>
                <a:uFill>
                  <a:solidFill>
                    <a:srgbClr val="FFFFFF"/>
                  </a:solidFill>
                </a:uFill>
                <a:latin typeface="Calibri"/>
                <a:ea typeface="DejaVu Sans"/>
                <a:cs typeface="DejaVu Sans"/>
              </a:rPr>
              <a:t>WNE UW</a:t>
            </a:r>
            <a:endParaRPr lang="en-GB" noProof="0" dirty="0">
              <a:solidFill>
                <a:prstClr val="black"/>
              </a:solidFill>
              <a:latin typeface="Arial"/>
              <a:ea typeface="DejaVu Sans"/>
              <a:cs typeface="DejaVu Sans"/>
            </a:endParaRPr>
          </a:p>
        </p:txBody>
      </p:sp>
      <p:pic>
        <p:nvPicPr>
          <p:cNvPr id="79" name="Picture 3"/>
          <p:cNvPicPr/>
          <p:nvPr/>
        </p:nvPicPr>
        <p:blipFill>
          <a:blip r:embed="rId3"/>
          <a:stretch/>
        </p:blipFill>
        <p:spPr>
          <a:xfrm>
            <a:off x="7536000" y="247680"/>
            <a:ext cx="2337480" cy="1897920"/>
          </a:xfrm>
          <a:prstGeom prst="rect">
            <a:avLst/>
          </a:prstGeom>
          <a:ln>
            <a:noFill/>
          </a:ln>
          <a:effectLst>
            <a:outerShdw dist="139498" dir="2700000">
              <a:srgbClr val="333333">
                <a:alpha val="65000"/>
              </a:srgbClr>
            </a:outerShdw>
          </a:effectLst>
        </p:spPr>
      </p:pic>
    </p:spTree>
    <p:extLst>
      <p:ext uri="{BB962C8B-B14F-4D97-AF65-F5344CB8AC3E}">
        <p14:creationId xmlns:p14="http://schemas.microsoft.com/office/powerpoint/2010/main" val="89967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13886"/>
            <a:ext cx="12192000" cy="1143000"/>
          </a:xfrm>
          <a:solidFill>
            <a:schemeClr val="accent5">
              <a:lumMod val="20000"/>
              <a:lumOff val="80000"/>
            </a:schemeClr>
          </a:solidFill>
        </p:spPr>
        <p:txBody>
          <a:bodyPr>
            <a:normAutofit/>
          </a:bodyPr>
          <a:lstStyle/>
          <a:p>
            <a:pPr algn="ctr"/>
            <a:r>
              <a:rPr lang="en-GB" sz="3200" b="1" noProof="0" dirty="0">
                <a:solidFill>
                  <a:schemeClr val="accent5">
                    <a:lumMod val="50000"/>
                  </a:schemeClr>
                </a:solidFill>
              </a:rPr>
              <a:t>Math Test </a:t>
            </a:r>
          </a:p>
        </p:txBody>
      </p:sp>
      <p:sp>
        <p:nvSpPr>
          <p:cNvPr id="3" name="AutoShape 2" descr="Image result for varian microeconomic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5" name="AutoShape 5" descr="Image result for nicholson microeconomics"/>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6" name="AutoShape 8" descr="Image result for is not equal to"/>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9" name="Prostokąt 8"/>
          <p:cNvSpPr/>
          <p:nvPr/>
        </p:nvSpPr>
        <p:spPr>
          <a:xfrm>
            <a:off x="249086" y="1531842"/>
            <a:ext cx="8465857"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I want to apologize that I have hurt you with the computational </a:t>
            </a:r>
            <a:r>
              <a:rPr kumimoji="0" lang="en-GB" sz="3200" b="1" i="0" u="none" strike="noStrike" kern="1200" cap="none" spc="0" normalizeH="0" baseline="0" noProof="0" dirty="0">
                <a:ln>
                  <a:noFill/>
                </a:ln>
                <a:solidFill>
                  <a:srgbClr val="C00000"/>
                </a:solidFill>
                <a:effectLst/>
                <a:uLnTx/>
                <a:uFillTx/>
                <a:latin typeface="Calibri" panose="020F0502020204030204" pitchFamily="34" charset="0"/>
                <a:ea typeface="DejaVu Sans"/>
                <a:cs typeface="Calibri" panose="020F0502020204030204" pitchFamily="34" charset="0"/>
              </a:rPr>
              <a:t>math test </a:t>
            </a:r>
            <a:r>
              <a:rPr kumimoji="0" lang="en-GB" sz="32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-&gt; I activated the brain area (more or less) that react to the physical sensation of pain. Mathematics hurts - it was proven by research </a:t>
            </a:r>
            <a:r>
              <a:rPr kumimoji="0" lang="en-GB" sz="32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sym typeface="Wingdings" panose="05000000000000000000" pitchFamily="2" charset="2"/>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sym typeface="Wingdings" panose="05000000000000000000"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sym typeface="Wingdings" panose="05000000000000000000" pitchFamily="2" charset="2"/>
              </a:rPr>
              <a:t>http://www.plosone.org/article/info%3Adoi%2F10.1371%2Fjournal.pone.0048076</a:t>
            </a:r>
          </a:p>
        </p:txBody>
      </p:sp>
      <p:sp>
        <p:nvSpPr>
          <p:cNvPr id="11" name="Prostokąt 10"/>
          <p:cNvSpPr/>
          <p:nvPr/>
        </p:nvSpPr>
        <p:spPr>
          <a:xfrm>
            <a:off x="249086" y="4777891"/>
            <a:ext cx="11708498"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Is solving the tasks worth the pain? No. </a:t>
            </a:r>
          </a:p>
          <a:p>
            <a:pPr lvl="0">
              <a:defRPr/>
            </a:pPr>
            <a:r>
              <a:rPr kumimoji="0" lang="en-GB" sz="36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And I am going to introduce symbolic computation </a:t>
            </a:r>
            <a:r>
              <a:rPr lang="pl-PL" sz="360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rPr>
              <a:t>(+AI) </a:t>
            </a:r>
            <a:r>
              <a:rPr kumimoji="0" lang="en-GB" sz="36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[Computer Algebra System MAXIMA] as a solution.  </a:t>
            </a:r>
            <a:endParaRPr kumimoji="0" lang="en-GB" sz="3600" b="0" i="1" u="none" strike="noStrike" kern="1200" cap="none" spc="0" normalizeH="0" baseline="0" noProof="0" dirty="0">
              <a:ln>
                <a:noFill/>
              </a:ln>
              <a:solidFill>
                <a:srgbClr val="4BACC6">
                  <a:lumMod val="50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4943" y="1332781"/>
            <a:ext cx="3242641" cy="17703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8201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1" u="none" strike="noStrike" kern="1200" cap="none" spc="-1" normalizeH="0" baseline="0" noProof="0" dirty="0">
                <a:ln>
                  <a:noFill/>
                </a:ln>
                <a:solidFill>
                  <a:srgbClr val="4BACC6">
                    <a:lumMod val="50000"/>
                  </a:srgbClr>
                </a:solidFill>
                <a:effectLst/>
                <a:uLnTx/>
                <a:uFill>
                  <a:solidFill>
                    <a:srgbClr val="FFFFFF"/>
                  </a:solidFill>
                </a:uFill>
                <a:latin typeface="Calibri"/>
                <a:ea typeface="DejaVu Sans"/>
                <a:cs typeface="DejaVu Sans"/>
              </a:rPr>
              <a:t>The first reason (strictly economic) to introduce symbolic computation  to microeconomics</a:t>
            </a:r>
            <a:endParaRPr kumimoji="0" lang="en-GB" sz="1800" b="0" i="0" u="none" strike="noStrike" kern="1200" cap="none" spc="0" normalizeH="0" baseline="0" noProof="0" dirty="0">
              <a:ln>
                <a:noFill/>
              </a:ln>
              <a:solidFill>
                <a:srgbClr val="4BACC6">
                  <a:lumMod val="50000"/>
                </a:srgbClr>
              </a:solidFill>
              <a:effectLst/>
              <a:uLnTx/>
              <a:uFillTx/>
              <a:latin typeface="Arial"/>
              <a:ea typeface="DejaVu Sans"/>
              <a:cs typeface="DejaVu Sans"/>
            </a:endParaRPr>
          </a:p>
        </p:txBody>
      </p:sp>
      <p:grpSp>
        <p:nvGrpSpPr>
          <p:cNvPr id="3" name="Grupa 2"/>
          <p:cNvGrpSpPr/>
          <p:nvPr/>
        </p:nvGrpSpPr>
        <p:grpSpPr>
          <a:xfrm>
            <a:off x="198415" y="1408581"/>
            <a:ext cx="11993585" cy="5243675"/>
            <a:chOff x="291972" y="1561266"/>
            <a:chExt cx="11993585" cy="5243675"/>
          </a:xfrm>
        </p:grpSpPr>
        <p:grpSp>
          <p:nvGrpSpPr>
            <p:cNvPr id="25" name="Grupa 24"/>
            <p:cNvGrpSpPr/>
            <p:nvPr/>
          </p:nvGrpSpPr>
          <p:grpSpPr>
            <a:xfrm>
              <a:off x="465228" y="1561266"/>
              <a:ext cx="11820329" cy="4804237"/>
              <a:chOff x="508480" y="1876586"/>
              <a:chExt cx="11753551" cy="4804237"/>
            </a:xfrm>
          </p:grpSpPr>
          <p:grpSp>
            <p:nvGrpSpPr>
              <p:cNvPr id="20" name="Grupa 19"/>
              <p:cNvGrpSpPr/>
              <p:nvPr/>
            </p:nvGrpSpPr>
            <p:grpSpPr>
              <a:xfrm>
                <a:off x="2929150" y="1876586"/>
                <a:ext cx="9332881" cy="4804237"/>
                <a:chOff x="1677866" y="1818834"/>
                <a:chExt cx="9332881" cy="4804237"/>
              </a:xfrm>
            </p:grpSpPr>
            <mc:AlternateContent xmlns:mc="http://schemas.openxmlformats.org/markup-compatibility/2006" xmlns:a14="http://schemas.microsoft.com/office/drawing/2010/main">
              <mc:Choice Requires="a14">
                <p:sp>
                  <p:nvSpPr>
                    <p:cNvPr id="8" name="Prostokąt 7"/>
                    <p:cNvSpPr/>
                    <p:nvPr/>
                  </p:nvSpPr>
                  <p:spPr>
                    <a:xfrm>
                      <a:off x="1677866" y="2958033"/>
                      <a:ext cx="9332881" cy="12552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𝐄𝐥𝐚𝐬𝐭𝐢𝐜𝐢𝐭𝐲</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 =</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sSup>
                              <m:sSup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sSupPr>
                              <m:e>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𝟏𝟎</m:t>
                                </m:r>
                              </m:e>
                              <m:sup>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𝟒</m:t>
                                </m:r>
                              </m:sup>
                            </m:sSup>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d>
                              <m:d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dPr>
                              <m:e>
                                <m:f>
                                  <m:f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fPr>
                                  <m:num>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𝟓𝟎𝟎𝟎𝟎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num>
                                  <m:den>
                                    <m:sSup>
                                      <m:sSup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sSupPr>
                                      <m:e>
                                        <m:d>
                                          <m:d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dPr>
                                          <m:e>
                                            <m:f>
                                              <m:f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fPr>
                                              <m:num>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num>
                                              <m:den>
                                                <m:sSup>
                                                  <m:sSup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sSupPr>
                                                  <m:e>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𝒑</m:t>
                                                    </m:r>
                                                  </m:e>
                                                  <m:sup>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𝟓</m:t>
                                                    </m:r>
                                                  </m:sup>
                                                </m:sSup>
                                              </m:den>
                                            </m:f>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e>
                                        </m:d>
                                      </m:e>
                                      <m:sup>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𝟐</m:t>
                                        </m:r>
                                      </m:sup>
                                    </m:sSup>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sSup>
                                      <m:sSup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sSupPr>
                                      <m:e>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𝒑</m:t>
                                        </m:r>
                                      </m:e>
                                      <m:sup>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𝟐</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𝟓</m:t>
                                        </m:r>
                                      </m:sup>
                                    </m:sSup>
                                  </m:den>
                                </m:f>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f>
                                  <m:f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fPr>
                                  <m:num>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𝟏𝟎𝟎𝟎𝟎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num>
                                  <m:den>
                                    <m:d>
                                      <m:d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dPr>
                                      <m:e>
                                        <m:f>
                                          <m:f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fPr>
                                          <m:num>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num>
                                          <m:den>
                                            <m:sSup>
                                              <m:sSup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sSupPr>
                                              <m:e>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𝒑</m:t>
                                                </m:r>
                                              </m:e>
                                              <m:sup>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𝟓</m:t>
                                                </m:r>
                                              </m:sup>
                                            </m:sSup>
                                          </m:den>
                                        </m:f>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e>
                                    </m:d>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sSup>
                                      <m:sSup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sSupPr>
                                      <m:e>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𝒑</m:t>
                                        </m:r>
                                      </m:e>
                                      <m:sup>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𝟐</m:t>
                                        </m:r>
                                      </m:sup>
                                    </m:sSup>
                                  </m:den>
                                </m:f>
                              </m:e>
                            </m:d>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d>
                              <m:d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dPr>
                              <m:e>
                                <m:f>
                                  <m:f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fPr>
                                  <m:num>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num>
                                  <m:den>
                                    <m:sSup>
                                      <m:sSup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sSupPr>
                                      <m:e>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𝒑</m:t>
                                        </m:r>
                                      </m:e>
                                      <m:sup>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𝟓</m:t>
                                        </m:r>
                                      </m:sup>
                                    </m:sSup>
                                  </m:den>
                                </m:f>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e>
                            </m:d>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sSup>
                              <m:sSup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sSupPr>
                              <m:e>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𝒑</m:t>
                                </m:r>
                              </m:e>
                              <m:sup>
                                <m: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𝟐</m:t>
                                </m:r>
                              </m:sup>
                            </m:sSup>
                          </m:oMath>
                        </m:oMathPara>
                      </a14:m>
                      <a:endParaRPr kumimoji="0" lang="en-GB" sz="2000" b="1"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endParaRPr>
                    </a:p>
                  </p:txBody>
                </p:sp>
              </mc:Choice>
              <mc:Fallback xmlns="">
                <p:sp>
                  <p:nvSpPr>
                    <p:cNvPr id="8" name="Prostokąt 7"/>
                    <p:cNvSpPr>
                      <a:spLocks noRot="1" noChangeAspect="1" noMove="1" noResize="1" noEditPoints="1" noAdjustHandles="1" noChangeArrowheads="1" noChangeShapeType="1" noTextEdit="1"/>
                    </p:cNvSpPr>
                    <p:nvPr/>
                  </p:nvSpPr>
                  <p:spPr>
                    <a:xfrm>
                      <a:off x="1677866" y="2958033"/>
                      <a:ext cx="9332881" cy="1255215"/>
                    </a:xfrm>
                    <a:prstGeom prst="rect">
                      <a:avLst/>
                    </a:prstGeom>
                    <a:blipFill>
                      <a:blip r:embed="rId2"/>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Prostokąt 9"/>
                    <p:cNvSpPr/>
                    <p:nvPr/>
                  </p:nvSpPr>
                  <p:spPr>
                    <a:xfrm>
                      <a:off x="1726001" y="1818834"/>
                      <a:ext cx="7469468" cy="11185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𝐓𝐡𝐞</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 </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𝐝𝐞𝐦𝐚𝐧𝐝</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 </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𝐟𝐮𝐧𝐜𝐭𝐢𝐨𝐧</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 </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𝐪</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 =</m:t>
                            </m:r>
                            <m:f>
                              <m:f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fPr>
                              <m:num>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𝟏𝟎𝟎𝟎𝟎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num>
                              <m:den>
                                <m:d>
                                  <m:d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dPr>
                                  <m:e>
                                    <m:f>
                                      <m:f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fPr>
                                      <m:num>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num>
                                      <m:den>
                                        <m:sSup>
                                          <m:sSupPr>
                                            <m:ctrlPr>
                                              <a:rPr kumimoji="0" lang="en-GB" sz="2000" b="1" i="1"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ctrlPr>
                                          </m:sSupPr>
                                          <m:e>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𝐩</m:t>
                                            </m:r>
                                          </m:e>
                                          <m:sup>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𝟓</m:t>
                                            </m:r>
                                          </m:sup>
                                        </m:sSup>
                                      </m:den>
                                    </m:f>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𝟏</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𝟎</m:t>
                                    </m:r>
                                  </m:e>
                                </m:d>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m:t>
                                </m:r>
                                <m:r>
                                  <a:rPr kumimoji="0" lang="en-GB" sz="2000" b="1" i="0" u="none" strike="noStrike" kern="1200" cap="none" spc="0" normalizeH="0" baseline="0" noProof="0" smtClean="0">
                                    <a:ln>
                                      <a:noFill/>
                                    </a:ln>
                                    <a:solidFill>
                                      <a:srgbClr val="4BACC6">
                                        <a:lumMod val="50000"/>
                                      </a:srgbClr>
                                    </a:solidFill>
                                    <a:effectLst/>
                                    <a:uLnTx/>
                                    <a:uFillTx/>
                                    <a:latin typeface="Cambria Math" panose="02040503050406030204" pitchFamily="18" charset="0"/>
                                    <a:ea typeface="DejaVu Sans"/>
                                    <a:cs typeface="DejaVu Sans"/>
                                  </a:rPr>
                                  <m:t>𝐩</m:t>
                                </m:r>
                              </m:den>
                            </m:f>
                          </m:oMath>
                        </m:oMathPara>
                      </a14:m>
                      <a:endParaRPr kumimoji="0" lang="en-GB" sz="2000" b="1"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endParaRPr>
                    </a:p>
                  </p:txBody>
                </p:sp>
              </mc:Choice>
              <mc:Fallback xmlns="">
                <p:sp>
                  <p:nvSpPr>
                    <p:cNvPr id="10" name="Prostokąt 9"/>
                    <p:cNvSpPr>
                      <a:spLocks noRot="1" noChangeAspect="1" noMove="1" noResize="1" noEditPoints="1" noAdjustHandles="1" noChangeArrowheads="1" noChangeShapeType="1" noTextEdit="1"/>
                    </p:cNvSpPr>
                    <p:nvPr/>
                  </p:nvSpPr>
                  <p:spPr>
                    <a:xfrm>
                      <a:off x="1726001" y="1818834"/>
                      <a:ext cx="7469468" cy="1118511"/>
                    </a:xfrm>
                    <a:prstGeom prst="rect">
                      <a:avLst/>
                    </a:prstGeom>
                    <a:blipFill>
                      <a:blip r:embed="rId3"/>
                      <a:stretch>
                        <a:fillRect/>
                      </a:stretch>
                    </a:blipFill>
                  </p:spPr>
                  <p:txBody>
                    <a:bodyPr/>
                    <a:lstStyle/>
                    <a:p>
                      <a:r>
                        <a:rPr lang="pl-PL">
                          <a:noFill/>
                        </a:rPr>
                        <a:t> </a:t>
                      </a:r>
                    </a:p>
                  </p:txBody>
                </p:sp>
              </mc:Fallback>
            </mc:AlternateContent>
            <p:sp>
              <p:nvSpPr>
                <p:cNvPr id="11" name="Prostokąt 10"/>
                <p:cNvSpPr/>
                <p:nvPr/>
              </p:nvSpPr>
              <p:spPr>
                <a:xfrm>
                  <a:off x="6939423" y="4991855"/>
                  <a:ext cx="3874030" cy="16312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kill(all)$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q: </a:t>
                  </a:r>
                  <a:r>
                    <a:rPr kumimoji="0" lang="en-GB" sz="2000" b="1"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300</a:t>
                  </a:r>
                  <a:r>
                    <a:rPr kumimoji="0" lang="pl-PL" sz="2000" b="1"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0</a:t>
                  </a:r>
                  <a:r>
                    <a:rPr kumimoji="0" lang="en-GB" sz="2000" b="1"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0/(p*(1+(100/p)^0.3))</a:t>
                  </a: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err="1">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E_p</a:t>
                  </a: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 diff(q,p,1)* (p/q);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p: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err="1">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ev</a:t>
                  </a: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a:t>
                  </a:r>
                  <a:r>
                    <a:rPr kumimoji="0" lang="en-GB" sz="2000" b="0" i="0" u="none" strike="noStrike" kern="1200" cap="none" spc="0" normalizeH="0" baseline="0" noProof="0" dirty="0" err="1">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E_p</a:t>
                  </a: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a:t>
                  </a:r>
                </a:p>
              </p:txBody>
            </p:sp>
          </p:grpSp>
          <p:pic>
            <p:nvPicPr>
              <p:cNvPr id="24" name="Obraz 23"/>
              <p:cNvPicPr>
                <a:picLocks noChangeAspect="1"/>
              </p:cNvPicPr>
              <p:nvPr/>
            </p:nvPicPr>
            <p:blipFill>
              <a:blip r:embed="rId4"/>
              <a:stretch>
                <a:fillRect/>
              </a:stretch>
            </p:blipFill>
            <p:spPr>
              <a:xfrm>
                <a:off x="508480" y="1989623"/>
                <a:ext cx="2195427" cy="2480449"/>
              </a:xfrm>
              <a:prstGeom prst="rect">
                <a:avLst/>
              </a:prstGeom>
            </p:spPr>
          </p:pic>
          <p:sp>
            <p:nvSpPr>
              <p:cNvPr id="21" name="Strzałka w dół 20"/>
              <p:cNvSpPr/>
              <p:nvPr/>
            </p:nvSpPr>
            <p:spPr>
              <a:xfrm rot="16200000">
                <a:off x="1802449" y="2956696"/>
                <a:ext cx="1113909" cy="1043227"/>
              </a:xfrm>
              <a:prstGeom prst="downArrow">
                <a:avLst/>
              </a:prstGeom>
              <a:solidFill>
                <a:srgbClr val="C00000">
                  <a:alpha val="41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endParaRPr>
              </a:p>
            </p:txBody>
          </p:sp>
        </p:grpSp>
        <p:sp>
          <p:nvSpPr>
            <p:cNvPr id="2" name="Prostokąt 1"/>
            <p:cNvSpPr/>
            <p:nvPr/>
          </p:nvSpPr>
          <p:spPr>
            <a:xfrm>
              <a:off x="291972" y="4127285"/>
              <a:ext cx="6875647" cy="267765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Let's compare the time-consuming pen-and-paper calculations with a simple modification of code. We can use this chunk of code to obtain price elasticity for any demand function. You have only to modify one line of code. </a:t>
              </a:r>
            </a:p>
          </p:txBody>
        </p:sp>
        <p:sp>
          <p:nvSpPr>
            <p:cNvPr id="18" name="Strzałka w dół 17"/>
            <p:cNvSpPr/>
            <p:nvPr/>
          </p:nvSpPr>
          <p:spPr>
            <a:xfrm rot="16200000">
              <a:off x="7122406" y="5124488"/>
              <a:ext cx="1113909" cy="850813"/>
            </a:xfrm>
            <a:prstGeom prst="downArrow">
              <a:avLst/>
            </a:prstGeom>
            <a:solidFill>
              <a:srgbClr val="C00000">
                <a:alpha val="41000"/>
              </a:srgb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endParaRPr>
            </a:p>
          </p:txBody>
        </p:sp>
      </p:grpSp>
      <p:sp>
        <p:nvSpPr>
          <p:cNvPr id="5" name="Prostokąt 4"/>
          <p:cNvSpPr/>
          <p:nvPr/>
        </p:nvSpPr>
        <p:spPr>
          <a:xfrm>
            <a:off x="2415941" y="6384423"/>
            <a:ext cx="8931808" cy="40011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1" normalizeH="0" baseline="0" noProof="0" dirty="0">
                <a:ln>
                  <a:noFill/>
                </a:ln>
                <a:solidFill>
                  <a:srgbClr val="C00000"/>
                </a:solidFill>
                <a:effectLst/>
                <a:uLnTx/>
                <a:uFill>
                  <a:solidFill>
                    <a:srgbClr val="FFFFFF"/>
                  </a:solidFill>
                </a:uFill>
                <a:latin typeface="Calibri"/>
                <a:ea typeface="DejaVu Sans"/>
                <a:cs typeface="DejaVu Sans"/>
              </a:rPr>
              <a:t>You can modify the code, copy the whole cell to Maxima and run --&gt;  Shift + Enter.</a:t>
            </a:r>
          </a:p>
        </p:txBody>
      </p:sp>
    </p:spTree>
    <p:extLst>
      <p:ext uri="{BB962C8B-B14F-4D97-AF65-F5344CB8AC3E}">
        <p14:creationId xmlns:p14="http://schemas.microsoft.com/office/powerpoint/2010/main" val="2762050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1"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The first reason (strictly economic) to introduce symbolic computation  to microeconomics</a:t>
            </a:r>
          </a:p>
        </p:txBody>
      </p:sp>
      <p:grpSp>
        <p:nvGrpSpPr>
          <p:cNvPr id="2" name="Grupa 1"/>
          <p:cNvGrpSpPr/>
          <p:nvPr/>
        </p:nvGrpSpPr>
        <p:grpSpPr>
          <a:xfrm>
            <a:off x="118225" y="1195920"/>
            <a:ext cx="11473167" cy="5423924"/>
            <a:chOff x="-189783" y="964914"/>
            <a:chExt cx="11473167" cy="5423924"/>
          </a:xfrm>
        </p:grpSpPr>
        <p:grpSp>
          <p:nvGrpSpPr>
            <p:cNvPr id="20" name="Grupa 19"/>
            <p:cNvGrpSpPr/>
            <p:nvPr/>
          </p:nvGrpSpPr>
          <p:grpSpPr>
            <a:xfrm>
              <a:off x="876955" y="964914"/>
              <a:ext cx="10406429" cy="4591879"/>
              <a:chOff x="-114447" y="1310559"/>
              <a:chExt cx="10406429" cy="4591879"/>
            </a:xfrm>
          </p:grpSpPr>
          <p:sp>
            <p:nvSpPr>
              <p:cNvPr id="11" name="Prostokąt 10"/>
              <p:cNvSpPr/>
              <p:nvPr/>
            </p:nvSpPr>
            <p:spPr>
              <a:xfrm>
                <a:off x="-114447" y="1823570"/>
                <a:ext cx="3576184" cy="255454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kill(all)$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load(draw)$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q: </a:t>
                </a:r>
                <a:r>
                  <a:rPr kumimoji="0" lang="en-GB" sz="2000" b="1"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10000/(p*(1+(100/p)^0.5))</a:t>
                </a: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e: diff(q,p,1)* (p/q);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draw2d(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err="1">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xlabel</a:t>
                </a: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 = "p",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err="1">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ylabel</a:t>
                </a: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 = "E(p)",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explicit(''e,p,0,10));</a:t>
                </a:r>
              </a:p>
            </p:txBody>
          </p:sp>
          <p:grpSp>
            <p:nvGrpSpPr>
              <p:cNvPr id="12" name="Grupa 11"/>
              <p:cNvGrpSpPr/>
              <p:nvPr/>
            </p:nvGrpSpPr>
            <p:grpSpPr>
              <a:xfrm>
                <a:off x="5669724" y="1310559"/>
                <a:ext cx="4622258" cy="4591879"/>
                <a:chOff x="32987" y="15662"/>
                <a:chExt cx="7584661" cy="7986708"/>
              </a:xfrm>
            </p:grpSpPr>
            <p:pic>
              <p:nvPicPr>
                <p:cNvPr id="13" name="Obraz 12"/>
                <p:cNvPicPr>
                  <a:picLocks noChangeAspect="1"/>
                </p:cNvPicPr>
                <p:nvPr/>
              </p:nvPicPr>
              <p:blipFill>
                <a:blip r:embed="rId2"/>
                <a:stretch>
                  <a:fillRect/>
                </a:stretch>
              </p:blipFill>
              <p:spPr>
                <a:xfrm>
                  <a:off x="32987" y="15662"/>
                  <a:ext cx="7584661" cy="7798846"/>
                </a:xfrm>
                <a:prstGeom prst="rect">
                  <a:avLst/>
                </a:prstGeom>
              </p:spPr>
            </p:pic>
            <p:grpSp>
              <p:nvGrpSpPr>
                <p:cNvPr id="14" name="Grupa 13"/>
                <p:cNvGrpSpPr/>
                <p:nvPr/>
              </p:nvGrpSpPr>
              <p:grpSpPr>
                <a:xfrm>
                  <a:off x="32987" y="5954682"/>
                  <a:ext cx="5716733" cy="2047688"/>
                  <a:chOff x="-1266424" y="5800678"/>
                  <a:chExt cx="5716733" cy="2047688"/>
                </a:xfrm>
              </p:grpSpPr>
              <p:sp>
                <p:nvSpPr>
                  <p:cNvPr id="16" name="Owal 15"/>
                  <p:cNvSpPr/>
                  <p:nvPr/>
                </p:nvSpPr>
                <p:spPr>
                  <a:xfrm>
                    <a:off x="-1266424" y="7173468"/>
                    <a:ext cx="2210444" cy="674898"/>
                  </a:xfrm>
                  <a:prstGeom prst="ellipse">
                    <a:avLst/>
                  </a:prstGeom>
                  <a:noFill/>
                  <a:ln w="222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DejaVu Sans"/>
                      <a:cs typeface="DejaVu Sans"/>
                    </a:endParaRPr>
                  </a:p>
                </p:txBody>
              </p:sp>
              <p:cxnSp>
                <p:nvCxnSpPr>
                  <p:cNvPr id="17" name="Łącznik prosty ze strzałką 16"/>
                  <p:cNvCxnSpPr/>
                  <p:nvPr/>
                </p:nvCxnSpPr>
                <p:spPr>
                  <a:xfrm flipH="1">
                    <a:off x="874428" y="5800678"/>
                    <a:ext cx="3575881" cy="15409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grpSp>
        <p:sp>
          <p:nvSpPr>
            <p:cNvPr id="22" name="Krzyż 21"/>
            <p:cNvSpPr/>
            <p:nvPr/>
          </p:nvSpPr>
          <p:spPr>
            <a:xfrm>
              <a:off x="10044071" y="4271486"/>
              <a:ext cx="201913" cy="224624"/>
            </a:xfrm>
            <a:prstGeom prst="plus">
              <a:avLst>
                <a:gd name="adj" fmla="val 4437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DejaVu Sans"/>
                <a:cs typeface="DejaVu Sans"/>
              </a:endParaRPr>
            </a:p>
          </p:txBody>
        </p:sp>
        <p:sp>
          <p:nvSpPr>
            <p:cNvPr id="18" name="Prostokąt 17"/>
            <p:cNvSpPr/>
            <p:nvPr/>
          </p:nvSpPr>
          <p:spPr>
            <a:xfrm>
              <a:off x="-189783" y="4142069"/>
              <a:ext cx="6850909"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Even more, you can quickly draw the elasticity as the function of price, and you can evaluate the function by using the graphical interface -&gt; you obtain values (E, p) for a point marked by the cursor.</a:t>
              </a:r>
            </a:p>
          </p:txBody>
        </p:sp>
      </p:grpSp>
    </p:spTree>
    <p:extLst>
      <p:ext uri="{BB962C8B-B14F-4D97-AF65-F5344CB8AC3E}">
        <p14:creationId xmlns:p14="http://schemas.microsoft.com/office/powerpoint/2010/main" val="3802551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FA722-2419-E714-0809-2875E9F7D2CA}"/>
            </a:ext>
          </a:extLst>
        </p:cNvPr>
        <p:cNvGrpSpPr/>
        <p:nvPr/>
      </p:nvGrpSpPr>
      <p:grpSpPr>
        <a:xfrm>
          <a:off x="0" y="0"/>
          <a:ext cx="0" cy="0"/>
          <a:chOff x="0" y="0"/>
          <a:chExt cx="0" cy="0"/>
        </a:xfrm>
      </p:grpSpPr>
      <p:sp>
        <p:nvSpPr>
          <p:cNvPr id="217" name="CustomShape 1">
            <a:extLst>
              <a:ext uri="{FF2B5EF4-FFF2-40B4-BE49-F238E27FC236}">
                <a16:creationId xmlns:a16="http://schemas.microsoft.com/office/drawing/2014/main" id="{DA21E571-057F-80F0-B94C-83F56495EF5D}"/>
              </a:ext>
            </a:extLst>
          </p:cNvPr>
          <p:cNvSpPr/>
          <p:nvPr/>
        </p:nvSpPr>
        <p:spPr>
          <a:xfrm>
            <a:off x="0" y="-32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rPr>
              <a:t>A typical intermediate microeconomic task? </a:t>
            </a:r>
            <a:r>
              <a:rPr lang="pl-PL" sz="3200" b="1" i="1" spc="-1" noProof="0" dirty="0" err="1">
                <a:solidFill>
                  <a:srgbClr val="215968"/>
                </a:solidFill>
                <a:uFill>
                  <a:solidFill>
                    <a:srgbClr val="FFFFFF"/>
                  </a:solidFill>
                </a:uFill>
              </a:rPr>
              <a:t>Think</a:t>
            </a:r>
            <a:r>
              <a:rPr lang="pl-PL" sz="3200" b="1" i="1" spc="-1" noProof="0" dirty="0">
                <a:solidFill>
                  <a:srgbClr val="215968"/>
                </a:solidFill>
                <a:uFill>
                  <a:solidFill>
                    <a:srgbClr val="FFFFFF"/>
                  </a:solidFill>
                </a:uFill>
              </a:rPr>
              <a:t> not </a:t>
            </a:r>
            <a:r>
              <a:rPr lang="pl-PL" sz="3200" b="1" i="1" spc="-1" noProof="0" dirty="0" err="1">
                <a:solidFill>
                  <a:srgbClr val="215968"/>
                </a:solidFill>
                <a:uFill>
                  <a:solidFill>
                    <a:srgbClr val="FFFFFF"/>
                  </a:solidFill>
                </a:uFill>
              </a:rPr>
              <a:t>calculate</a:t>
            </a:r>
            <a:r>
              <a:rPr lang="pl-PL" sz="3200" b="1" i="1" spc="-1" noProof="0" dirty="0">
                <a:solidFill>
                  <a:srgbClr val="215968"/>
                </a:solidFill>
                <a:uFill>
                  <a:solidFill>
                    <a:srgbClr val="FFFFFF"/>
                  </a:solidFill>
                </a:uFill>
              </a:rPr>
              <a:t>. </a:t>
            </a:r>
            <a:endParaRPr lang="en-GB" sz="3200" b="1" i="1" spc="-1" noProof="0" dirty="0">
              <a:solidFill>
                <a:srgbClr val="215968"/>
              </a:solidFill>
              <a:uFill>
                <a:solidFill>
                  <a:srgbClr val="FFFFFF"/>
                </a:solidFill>
              </a:uFill>
            </a:endParaRPr>
          </a:p>
        </p:txBody>
      </p:sp>
      <mc:AlternateContent xmlns:mc="http://schemas.openxmlformats.org/markup-compatibility/2006" xmlns:a14="http://schemas.microsoft.com/office/drawing/2010/main">
        <mc:Choice Requires="a14">
          <p:sp>
            <p:nvSpPr>
              <p:cNvPr id="218" name="CustomShape 2">
                <a:extLst>
                  <a:ext uri="{FF2B5EF4-FFF2-40B4-BE49-F238E27FC236}">
                    <a16:creationId xmlns:a16="http://schemas.microsoft.com/office/drawing/2014/main" id="{119EBDD0-5770-DD51-4FB5-A83AFD132D87}"/>
                  </a:ext>
                </a:extLst>
              </p:cNvPr>
              <p:cNvSpPr/>
              <p:nvPr/>
            </p:nvSpPr>
            <p:spPr>
              <a:xfrm>
                <a:off x="397844" y="1614065"/>
                <a:ext cx="11396311" cy="38277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lvl="1" algn="just"/>
                <a:endParaRPr lang="en-GB" sz="2800" i="1" spc="-1" noProof="0" dirty="0">
                  <a:solidFill>
                    <a:srgbClr val="215968"/>
                  </a:solidFill>
                  <a:uFill>
                    <a:solidFill>
                      <a:srgbClr val="FFFFFF"/>
                    </a:solidFill>
                  </a:uFill>
                  <a:latin typeface="Calibri"/>
                </a:endParaRPr>
              </a:p>
              <a:p>
                <a:pPr marL="0" lvl="1" algn="just"/>
                <a:r>
                  <a:rPr lang="en-GB" sz="2800" i="1" spc="-1" noProof="0" dirty="0">
                    <a:solidFill>
                      <a:srgbClr val="215968"/>
                    </a:solidFill>
                    <a:uFill>
                      <a:solidFill>
                        <a:srgbClr val="FFFFFF"/>
                      </a:solidFill>
                    </a:uFill>
                    <a:latin typeface="Calibri"/>
                  </a:rPr>
                  <a:t>The production function of </a:t>
                </a:r>
                <a:r>
                  <a:rPr lang="en-GB" sz="2800" b="1" i="1" spc="-1" noProof="0" dirty="0">
                    <a:solidFill>
                      <a:srgbClr val="215968"/>
                    </a:solidFill>
                    <a:uFill>
                      <a:solidFill>
                        <a:srgbClr val="FFFFFF"/>
                      </a:solidFill>
                    </a:uFill>
                    <a:latin typeface="Calibri"/>
                  </a:rPr>
                  <a:t>a typical company </a:t>
                </a:r>
                <a:r>
                  <a:rPr lang="en-GB" sz="2800" i="1" spc="-1" noProof="0" dirty="0">
                    <a:solidFill>
                      <a:srgbClr val="215968"/>
                    </a:solidFill>
                    <a:uFill>
                      <a:solidFill>
                        <a:srgbClr val="FFFFFF"/>
                      </a:solidFill>
                    </a:uFill>
                    <a:latin typeface="Calibri"/>
                  </a:rPr>
                  <a:t>producing boxes of candies can be approximated by the formula </a:t>
                </a:r>
                <a14:m>
                  <m:oMath xmlns:m="http://schemas.openxmlformats.org/officeDocument/2006/math">
                    <m:r>
                      <a:rPr lang="en-GB" sz="2800" b="1" i="1" spc="-1" noProof="0" smtClean="0">
                        <a:solidFill>
                          <a:srgbClr val="215968"/>
                        </a:solidFill>
                        <a:uFill>
                          <a:solidFill>
                            <a:srgbClr val="FFFFFF"/>
                          </a:solidFill>
                        </a:uFill>
                        <a:latin typeface="Cambria Math" panose="02040503050406030204" pitchFamily="18" charset="0"/>
                      </a:rPr>
                      <m:t>𝒚</m:t>
                    </m:r>
                    <m:d>
                      <m:dPr>
                        <m:ctrlPr>
                          <a:rPr lang="en-GB" sz="2800" b="1" i="1" spc="-1" noProof="0" smtClean="0">
                            <a:solidFill>
                              <a:srgbClr val="215968"/>
                            </a:solidFill>
                            <a:uFill>
                              <a:solidFill>
                                <a:srgbClr val="FFFFFF"/>
                              </a:solidFill>
                            </a:uFill>
                            <a:latin typeface="Cambria Math" panose="02040503050406030204" pitchFamily="18" charset="0"/>
                          </a:rPr>
                        </m:ctrlPr>
                      </m:dPr>
                      <m:e>
                        <m:r>
                          <a:rPr lang="en-GB" sz="2800" b="1" i="1" spc="-1" noProof="0" smtClean="0">
                            <a:solidFill>
                              <a:srgbClr val="215968"/>
                            </a:solidFill>
                            <a:uFill>
                              <a:solidFill>
                                <a:srgbClr val="FFFFFF"/>
                              </a:solidFill>
                            </a:uFill>
                            <a:latin typeface="Cambria Math" panose="02040503050406030204" pitchFamily="18" charset="0"/>
                          </a:rPr>
                          <m:t>𝑳</m:t>
                        </m:r>
                      </m:e>
                    </m:d>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𝟏𝟎𝟎𝟎𝟎</m:t>
                    </m:r>
                    <m:sSup>
                      <m:sSupPr>
                        <m:ctrlPr>
                          <a:rPr lang="en-GB" sz="2800" b="1" i="1" spc="-1" noProof="0" smtClean="0">
                            <a:solidFill>
                              <a:srgbClr val="215968"/>
                            </a:solidFill>
                            <a:uFill>
                              <a:solidFill>
                                <a:srgbClr val="FFFFFF"/>
                              </a:solidFill>
                            </a:uFill>
                            <a:latin typeface="Cambria Math" panose="02040503050406030204" pitchFamily="18" charset="0"/>
                          </a:rPr>
                        </m:ctrlPr>
                      </m:sSupPr>
                      <m:e>
                        <m:r>
                          <a:rPr lang="en-GB" sz="2800" b="1" i="1" spc="-1" noProof="0" smtClean="0">
                            <a:solidFill>
                              <a:srgbClr val="215968"/>
                            </a:solidFill>
                            <a:uFill>
                              <a:solidFill>
                                <a:srgbClr val="FFFFFF"/>
                              </a:solidFill>
                            </a:uFill>
                            <a:latin typeface="Cambria Math" panose="02040503050406030204" pitchFamily="18" charset="0"/>
                          </a:rPr>
                          <m:t>𝑳</m:t>
                        </m:r>
                      </m:e>
                      <m:sup>
                        <m:r>
                          <a:rPr lang="en-GB" sz="2800" b="1" i="1" spc="-1" noProof="0" smtClean="0">
                            <a:solidFill>
                              <a:srgbClr val="215968"/>
                            </a:solidFill>
                            <a:uFill>
                              <a:solidFill>
                                <a:srgbClr val="FFFFFF"/>
                              </a:solidFill>
                            </a:uFill>
                            <a:latin typeface="Cambria Math" panose="02040503050406030204" pitchFamily="18" charset="0"/>
                          </a:rPr>
                          <m:t>𝟎</m:t>
                        </m:r>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𝟓</m:t>
                        </m:r>
                      </m:sup>
                    </m:sSup>
                  </m:oMath>
                </a14:m>
                <a:r>
                  <a:rPr lang="en-GB" sz="2800" i="1" spc="-1" noProof="0" dirty="0">
                    <a:solidFill>
                      <a:srgbClr val="215968"/>
                    </a:solidFill>
                    <a:uFill>
                      <a:solidFill>
                        <a:srgbClr val="FFFFFF"/>
                      </a:solidFill>
                    </a:uFill>
                    <a:latin typeface="Calibri"/>
                  </a:rPr>
                  <a:t>. The company operated in perfectly </a:t>
                </a:r>
                <a:r>
                  <a:rPr lang="en-GB" sz="2800" b="1" i="1" spc="-1" noProof="0" dirty="0">
                    <a:solidFill>
                      <a:srgbClr val="215968"/>
                    </a:solidFill>
                    <a:uFill>
                      <a:solidFill>
                        <a:srgbClr val="FFFFFF"/>
                      </a:solidFill>
                    </a:uFill>
                    <a:latin typeface="Calibri"/>
                  </a:rPr>
                  <a:t>competitive conditions</a:t>
                </a:r>
                <a:r>
                  <a:rPr lang="en-GB" sz="2800" i="1" spc="-1" noProof="0" dirty="0">
                    <a:solidFill>
                      <a:srgbClr val="215968"/>
                    </a:solidFill>
                    <a:uFill>
                      <a:solidFill>
                        <a:srgbClr val="FFFFFF"/>
                      </a:solidFill>
                    </a:uFill>
                    <a:latin typeface="Calibri"/>
                  </a:rPr>
                  <a:t>. The price of the box of candies is given </a:t>
                </a:r>
                <a:r>
                  <a:rPr lang="en-GB" sz="2800" b="1" i="1" spc="-1" noProof="0" dirty="0">
                    <a:solidFill>
                      <a:srgbClr val="215968"/>
                    </a:solidFill>
                    <a:uFill>
                      <a:solidFill>
                        <a:srgbClr val="FFFFFF"/>
                      </a:solidFill>
                    </a:uFill>
                    <a:latin typeface="Calibri"/>
                  </a:rPr>
                  <a:t>p = 10</a:t>
                </a:r>
                <a:r>
                  <a:rPr lang="en-GB" sz="2800" i="1" spc="-1" noProof="0" dirty="0">
                    <a:solidFill>
                      <a:srgbClr val="215968"/>
                    </a:solidFill>
                    <a:uFill>
                      <a:solidFill>
                        <a:srgbClr val="FFFFFF"/>
                      </a:solidFill>
                    </a:uFill>
                    <a:latin typeface="Calibri"/>
                  </a:rPr>
                  <a:t>. The market wages in this sector are </a:t>
                </a:r>
                <a:r>
                  <a:rPr lang="en-GB" sz="2800" b="1" i="1" spc="-1" noProof="0" dirty="0">
                    <a:solidFill>
                      <a:srgbClr val="215968"/>
                    </a:solidFill>
                    <a:uFill>
                      <a:solidFill>
                        <a:srgbClr val="FFFFFF"/>
                      </a:solidFill>
                    </a:uFill>
                    <a:latin typeface="Calibri"/>
                  </a:rPr>
                  <a:t>w = 3150</a:t>
                </a:r>
                <a:r>
                  <a:rPr lang="en-GB" sz="2800" i="1" spc="-1" noProof="0" dirty="0">
                    <a:solidFill>
                      <a:srgbClr val="215968"/>
                    </a:solidFill>
                    <a:uFill>
                      <a:solidFill>
                        <a:srgbClr val="FFFFFF"/>
                      </a:solidFill>
                    </a:uFill>
                    <a:latin typeface="Calibri"/>
                  </a:rPr>
                  <a:t>. How will the introduction of the tax </a:t>
                </a:r>
                <a:r>
                  <a:rPr lang="en-GB" sz="2800" b="1" i="1" spc="-1" noProof="0" dirty="0">
                    <a:solidFill>
                      <a:srgbClr val="215968"/>
                    </a:solidFill>
                    <a:uFill>
                      <a:solidFill>
                        <a:srgbClr val="FFFFFF"/>
                      </a:solidFill>
                    </a:uFill>
                    <a:latin typeface="Calibri"/>
                  </a:rPr>
                  <a:t>t = 0.2 </a:t>
                </a:r>
                <a:r>
                  <a:rPr lang="en-GB" sz="2800" i="1" spc="-1" noProof="0" dirty="0">
                    <a:solidFill>
                      <a:srgbClr val="215968"/>
                    </a:solidFill>
                    <a:uFill>
                      <a:solidFill>
                        <a:srgbClr val="FFFFFF"/>
                      </a:solidFill>
                    </a:uFill>
                    <a:latin typeface="Calibri"/>
                  </a:rPr>
                  <a:t>on the sale of the candies box (unhealthy product) affect the demand for the labour of a typical company? What will be the firm's production and profit?</a:t>
                </a:r>
                <a:endParaRPr lang="en-GB" sz="2800" spc="-1" noProof="0" dirty="0">
                  <a:solidFill>
                    <a:srgbClr val="215968"/>
                  </a:solidFill>
                  <a:uFill>
                    <a:solidFill>
                      <a:srgbClr val="FFFFFF"/>
                    </a:solidFill>
                  </a:uFill>
                  <a:latin typeface="Calibri"/>
                </a:endParaRPr>
              </a:p>
            </p:txBody>
          </p:sp>
        </mc:Choice>
        <mc:Fallback xmlns="">
          <p:sp>
            <p:nvSpPr>
              <p:cNvPr id="218" name="CustomShape 2">
                <a:extLst>
                  <a:ext uri="{FF2B5EF4-FFF2-40B4-BE49-F238E27FC236}">
                    <a16:creationId xmlns:a16="http://schemas.microsoft.com/office/drawing/2014/main" id="{119EBDD0-5770-DD51-4FB5-A83AFD132D87}"/>
                  </a:ext>
                </a:extLst>
              </p:cNvPr>
              <p:cNvSpPr>
                <a:spLocks noRot="1" noChangeAspect="1" noMove="1" noResize="1" noEditPoints="1" noAdjustHandles="1" noChangeArrowheads="1" noChangeShapeType="1" noTextEdit="1"/>
              </p:cNvSpPr>
              <p:nvPr/>
            </p:nvSpPr>
            <p:spPr>
              <a:xfrm>
                <a:off x="397844" y="1614065"/>
                <a:ext cx="11396311" cy="3827738"/>
              </a:xfrm>
              <a:prstGeom prst="rect">
                <a:avLst/>
              </a:prstGeom>
              <a:blipFill>
                <a:blip r:embed="rId2"/>
                <a:stretch>
                  <a:fillRect l="-1070" r="-1123"/>
                </a:stretch>
              </a:blipFill>
              <a:ln>
                <a:noFill/>
              </a:ln>
            </p:spPr>
            <p:txBody>
              <a:bodyPr/>
              <a:lstStyle/>
              <a:p>
                <a:r>
                  <a:rPr lang="pl-PL">
                    <a:noFill/>
                  </a:rPr>
                  <a:t> </a:t>
                </a:r>
              </a:p>
            </p:txBody>
          </p:sp>
        </mc:Fallback>
      </mc:AlternateContent>
    </p:spTree>
    <p:extLst>
      <p:ext uri="{BB962C8B-B14F-4D97-AF65-F5344CB8AC3E}">
        <p14:creationId xmlns:p14="http://schemas.microsoft.com/office/powerpoint/2010/main" val="18153714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1" u="none" strike="noStrike" kern="1200" cap="none" spc="-1" normalizeH="0" baseline="0" noProof="0" dirty="0">
                <a:ln>
                  <a:noFill/>
                </a:ln>
                <a:solidFill>
                  <a:srgbClr val="215968"/>
                </a:solidFill>
                <a:effectLst/>
                <a:uLnTx/>
                <a:uFill>
                  <a:solidFill>
                    <a:srgbClr val="FFFFFF"/>
                  </a:solidFill>
                </a:uFill>
                <a:latin typeface="Arial"/>
                <a:ea typeface="DejaVu Sans"/>
                <a:cs typeface="DejaVu Sans"/>
              </a:rPr>
              <a:t>Extension of the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1" u="none" strike="noStrike" kern="1200" cap="none" spc="-1" normalizeH="0" baseline="0" noProof="0" dirty="0">
                <a:ln>
                  <a:noFill/>
                </a:ln>
                <a:solidFill>
                  <a:srgbClr val="215968"/>
                </a:solidFill>
                <a:effectLst/>
                <a:uLnTx/>
                <a:uFill>
                  <a:solidFill>
                    <a:srgbClr val="FFFFFF"/>
                  </a:solidFill>
                </a:uFill>
                <a:latin typeface="Arial"/>
                <a:ea typeface="DejaVu Sans"/>
                <a:cs typeface="DejaVu Sans"/>
              </a:rPr>
              <a:t>and some mathematics</a:t>
            </a:r>
            <a:endParaRPr kumimoji="0" lang="en-GB" sz="3200" b="1" i="1"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endParaRPr>
          </a:p>
        </p:txBody>
      </p:sp>
      <mc:AlternateContent xmlns:mc="http://schemas.openxmlformats.org/markup-compatibility/2006" xmlns:a14="http://schemas.microsoft.com/office/drawing/2010/main">
        <mc:Choice Requires="a14">
          <p:sp>
            <p:nvSpPr>
              <p:cNvPr id="3" name="Prostokąt 2"/>
              <p:cNvSpPr/>
              <p:nvPr/>
            </p:nvSpPr>
            <p:spPr>
              <a:xfrm>
                <a:off x="206122" y="1163867"/>
                <a:ext cx="5342912" cy="56049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rPr>
                  <a:t>The first-order condition (F.O.C) is that the derivative of the profit function </a:t>
                </a:r>
                <a14:m>
                  <m:oMath xmlns:m="http://schemas.openxmlformats.org/officeDocument/2006/math">
                    <m: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Cambria Math" panose="02040503050406030204" pitchFamily="18" charset="0"/>
                        <a:cs typeface="Calibri" panose="020F0502020204030204" pitchFamily="34" charset="0"/>
                      </a:rPr>
                      <m:t>𝜋</m:t>
                    </m:r>
                    <m: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Cambria Math" panose="02040503050406030204" pitchFamily="18" charset="0"/>
                        <a:cs typeface="Calibri" panose="020F0502020204030204" pitchFamily="34" charset="0"/>
                      </a:rPr>
                      <m:t> </m:t>
                    </m:r>
                  </m:oMath>
                </a14:m>
                <a:r>
                  <a:rPr kumimoji="0" lang="en-GB" sz="2000" b="0"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rPr>
                  <a:t>respect to </a:t>
                </a:r>
                <a:r>
                  <a:rPr kumimoji="0" lang="en-GB" sz="2000" b="0" i="0" u="none" strike="noStrike" kern="1200" cap="none" spc="-1" normalizeH="0" baseline="0" noProof="0" dirty="0" err="1">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rPr>
                  <a:t>labor</a:t>
                </a:r>
                <a:r>
                  <a:rPr kumimoji="0" lang="en-GB" sz="2000" b="0"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rPr>
                  <a:t> </a:t>
                </a:r>
                <a14:m>
                  <m:oMath xmlns:m="http://schemas.openxmlformats.org/officeDocument/2006/math">
                    <m: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DejaVu Sans"/>
                        <a:cs typeface="Calibri" panose="020F0502020204030204" pitchFamily="34" charset="0"/>
                      </a:rPr>
                      <m:t>𝐿</m:t>
                    </m:r>
                    <m: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DejaVu Sans"/>
                        <a:cs typeface="Calibri" panose="020F0502020204030204" pitchFamily="34" charset="0"/>
                      </a:rPr>
                      <m:t> </m:t>
                    </m:r>
                  </m:oMath>
                </a14:m>
                <a:r>
                  <a:rPr kumimoji="0" lang="en-GB" sz="2000" b="0"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rPr>
                  <a:t>must equal zero:</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GB" sz="2000" b="0" i="0" u="none" strike="noStrike" kern="1200" cap="none" spc="0" normalizeH="0" baseline="0" noProof="0" smtClean="0">
                          <a:ln>
                            <a:noFill/>
                          </a:ln>
                          <a:solidFill>
                            <a:srgbClr val="215968"/>
                          </a:solidFill>
                          <a:effectLst/>
                          <a:uLnTx/>
                          <a:uFillTx/>
                          <a:latin typeface="Arial"/>
                          <a:ea typeface="DejaVu Sans"/>
                          <a:cs typeface="DejaVu Sans"/>
                        </a:rPr>
                        <m:t> </m:t>
                      </m:r>
                      <m:f>
                        <m:fPr>
                          <m:ctrlPr>
                            <a:rPr kumimoji="0" lang="en-GB" sz="2000" b="0" i="1" u="none" strike="noStrike" kern="1200" cap="none" spc="0" normalizeH="0" baseline="0" noProof="0" smtClean="0">
                              <a:ln>
                                <a:noFill/>
                              </a:ln>
                              <a:solidFill>
                                <a:srgbClr val="215968"/>
                              </a:solidFill>
                              <a:effectLst/>
                              <a:uLnTx/>
                              <a:uFillTx/>
                              <a:latin typeface="Cambria Math" panose="02040503050406030204" pitchFamily="18" charset="0"/>
                              <a:ea typeface="DejaVu Sans"/>
                              <a:cs typeface="DejaVu Sans"/>
                            </a:rPr>
                          </m:ctrlPr>
                        </m:fPr>
                        <m:num>
                          <m:r>
                            <a:rPr kumimoji="0" lang="en-GB" sz="2000" b="0" i="1" u="none" strike="noStrike" kern="1200" cap="none" spc="0" normalizeH="0" baseline="0" noProof="0" smtClean="0">
                              <a:ln>
                                <a:noFill/>
                              </a:ln>
                              <a:solidFill>
                                <a:srgbClr val="215968"/>
                              </a:solidFill>
                              <a:effectLst/>
                              <a:uLnTx/>
                              <a:uFillTx/>
                              <a:latin typeface="Cambria Math" panose="02040503050406030204" pitchFamily="18" charset="0"/>
                              <a:ea typeface="DejaVu Sans"/>
                              <a:cs typeface="DejaVu Sans"/>
                            </a:rPr>
                            <m:t>𝜕</m:t>
                          </m:r>
                          <m:r>
                            <a:rPr kumimoji="0" lang="en-GB" sz="2000" b="0" i="1" u="none" strike="noStrike" kern="1200" cap="none" spc="0" normalizeH="0" baseline="0" noProof="0" smtClean="0">
                              <a:ln>
                                <a:noFill/>
                              </a:ln>
                              <a:solidFill>
                                <a:srgbClr val="215968"/>
                              </a:solidFill>
                              <a:effectLst/>
                              <a:uLnTx/>
                              <a:uFillTx/>
                              <a:latin typeface="Cambria Math" panose="02040503050406030204" pitchFamily="18" charset="0"/>
                              <a:ea typeface="Cambria Math" panose="02040503050406030204" pitchFamily="18" charset="0"/>
                              <a:cs typeface="DejaVu Sans"/>
                            </a:rPr>
                            <m:t>𝜋</m:t>
                          </m:r>
                          <m:r>
                            <a:rPr kumimoji="0" lang="en-GB" sz="2000" b="0" i="1" u="none" strike="noStrike" kern="1200" cap="none" spc="0" normalizeH="0" baseline="0" noProof="0" smtClean="0">
                              <a:ln>
                                <a:noFill/>
                              </a:ln>
                              <a:solidFill>
                                <a:srgbClr val="215968"/>
                              </a:solidFill>
                              <a:effectLst/>
                              <a:uLnTx/>
                              <a:uFillTx/>
                              <a:latin typeface="Cambria Math" panose="02040503050406030204" pitchFamily="18" charset="0"/>
                              <a:ea typeface="Cambria Math" panose="02040503050406030204" pitchFamily="18" charset="0"/>
                              <a:cs typeface="DejaVu Sans"/>
                            </a:rPr>
                            <m:t>(</m:t>
                          </m:r>
                          <m:r>
                            <a:rPr kumimoji="0" lang="en-GB" sz="2000" b="0" i="1" u="none" strike="noStrike" kern="1200" cap="none" spc="0" normalizeH="0" baseline="0" noProof="0" smtClean="0">
                              <a:ln>
                                <a:noFill/>
                              </a:ln>
                              <a:solidFill>
                                <a:srgbClr val="215968"/>
                              </a:solidFill>
                              <a:effectLst/>
                              <a:uLnTx/>
                              <a:uFillTx/>
                              <a:latin typeface="Cambria Math" panose="02040503050406030204" pitchFamily="18" charset="0"/>
                              <a:ea typeface="Cambria Math" panose="02040503050406030204" pitchFamily="18" charset="0"/>
                              <a:cs typeface="DejaVu Sans"/>
                            </a:rPr>
                            <m:t>𝐿</m:t>
                          </m:r>
                          <m:r>
                            <a:rPr kumimoji="0" lang="en-GB" sz="2000" b="0" i="1" u="none" strike="noStrike" kern="1200" cap="none" spc="0" normalizeH="0" baseline="0" noProof="0" smtClean="0">
                              <a:ln>
                                <a:noFill/>
                              </a:ln>
                              <a:solidFill>
                                <a:srgbClr val="215968"/>
                              </a:solidFill>
                              <a:effectLst/>
                              <a:uLnTx/>
                              <a:uFillTx/>
                              <a:latin typeface="Cambria Math" panose="02040503050406030204" pitchFamily="18" charset="0"/>
                              <a:ea typeface="Cambria Math" panose="02040503050406030204" pitchFamily="18" charset="0"/>
                              <a:cs typeface="DejaVu Sans"/>
                            </a:rPr>
                            <m:t>)</m:t>
                          </m:r>
                        </m:num>
                        <m:den>
                          <m:r>
                            <a:rPr kumimoji="0" lang="en-GB" sz="2000" b="0" i="1" u="none" strike="noStrike" kern="1200" cap="none" spc="0" normalizeH="0" baseline="0" noProof="0" smtClean="0">
                              <a:ln>
                                <a:noFill/>
                              </a:ln>
                              <a:solidFill>
                                <a:srgbClr val="215968"/>
                              </a:solidFill>
                              <a:effectLst/>
                              <a:uLnTx/>
                              <a:uFillTx/>
                              <a:latin typeface="Cambria Math" panose="02040503050406030204" pitchFamily="18" charset="0"/>
                              <a:ea typeface="DejaVu Sans"/>
                              <a:cs typeface="DejaVu Sans"/>
                            </a:rPr>
                            <m:t>𝜕</m:t>
                          </m:r>
                          <m:r>
                            <a:rPr kumimoji="0" lang="en-GB" sz="2000" b="0" i="1" u="none" strike="noStrike" kern="1200" cap="none" spc="0" normalizeH="0" baseline="0" noProof="0" smtClean="0">
                              <a:ln>
                                <a:noFill/>
                              </a:ln>
                              <a:solidFill>
                                <a:srgbClr val="215968"/>
                              </a:solidFill>
                              <a:effectLst/>
                              <a:uLnTx/>
                              <a:uFillTx/>
                              <a:latin typeface="Cambria Math" panose="02040503050406030204" pitchFamily="18" charset="0"/>
                              <a:ea typeface="DejaVu Sans"/>
                              <a:cs typeface="DejaVu Sans"/>
                            </a:rPr>
                            <m:t>𝐿</m:t>
                          </m:r>
                        </m:den>
                      </m:f>
                      <m:r>
                        <a:rPr kumimoji="0" lang="en-GB" sz="2000" b="0" i="1" u="none" strike="noStrike" kern="1200" cap="none" spc="0" normalizeH="0" baseline="0" noProof="0" smtClean="0">
                          <a:ln>
                            <a:noFill/>
                          </a:ln>
                          <a:solidFill>
                            <a:srgbClr val="215968"/>
                          </a:solidFill>
                          <a:effectLst/>
                          <a:uLnTx/>
                          <a:uFillTx/>
                          <a:latin typeface="Cambria Math" panose="02040503050406030204" pitchFamily="18" charset="0"/>
                          <a:ea typeface="DejaVu Sans"/>
                          <a:cs typeface="DejaVu Sans"/>
                        </a:rPr>
                        <m:t>=0</m:t>
                      </m:r>
                    </m:oMath>
                  </m:oMathPara>
                </a14:m>
                <a:endParaRPr kumimoji="0" lang="en-GB" sz="2000" b="0"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rPr>
                  <a:t>The second-order condition (S.O.C) is that the second derivative must be less than zero:</a:t>
                </a:r>
              </a:p>
              <a:p>
                <a:pPr lvl="0" algn="just"/>
                <a14:m>
                  <m:oMathPara xmlns:m="http://schemas.openxmlformats.org/officeDocument/2006/math">
                    <m:oMathParaPr>
                      <m:jc m:val="centerGroup"/>
                    </m:oMathParaPr>
                    <m:oMath xmlns:m="http://schemas.openxmlformats.org/officeDocument/2006/math">
                      <m:f>
                        <m:fPr>
                          <m:ctrlP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DejaVu Sans"/>
                              <a:cs typeface="Calibri" panose="020F0502020204030204" pitchFamily="34" charset="0"/>
                            </a:rPr>
                          </m:ctrlPr>
                        </m:fPr>
                        <m:num>
                          <m:sSup>
                            <m:sSupPr>
                              <m:ctrlP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DejaVu Sans"/>
                                  <a:cs typeface="Calibri" panose="020F0502020204030204" pitchFamily="34" charset="0"/>
                                </a:rPr>
                              </m:ctrlPr>
                            </m:sSupPr>
                            <m:e>
                              <m:r>
                                <a:rPr lang="en-GB" sz="2000" i="1" spc="-1">
                                  <a:solidFill>
                                    <a:srgbClr val="215968"/>
                                  </a:solidFill>
                                  <a:uFill>
                                    <a:solidFill>
                                      <a:srgbClr val="FFFFFF"/>
                                    </a:solidFill>
                                  </a:uFill>
                                  <a:latin typeface="Cambria Math" panose="02040503050406030204" pitchFamily="18" charset="0"/>
                                  <a:cs typeface="Calibri" panose="020F0502020204030204" pitchFamily="34" charset="0"/>
                                </a:rPr>
                                <m:t>𝜕</m:t>
                              </m:r>
                            </m:e>
                            <m:sup>
                              <m: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DejaVu Sans"/>
                                  <a:cs typeface="Calibri" panose="020F0502020204030204" pitchFamily="34" charset="0"/>
                                </a:rPr>
                                <m:t>2</m:t>
                              </m:r>
                            </m:sup>
                          </m:sSup>
                          <m: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Cambria Math" panose="02040503050406030204" pitchFamily="18" charset="0"/>
                              <a:cs typeface="Calibri" panose="020F0502020204030204" pitchFamily="34" charset="0"/>
                            </a:rPr>
                            <m:t>𝜋</m:t>
                          </m:r>
                          <m: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Cambria Math" panose="02040503050406030204" pitchFamily="18" charset="0"/>
                              <a:cs typeface="Calibri" panose="020F0502020204030204" pitchFamily="34" charset="0"/>
                            </a:rPr>
                            <m:t>(</m:t>
                          </m:r>
                          <m: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Cambria Math" panose="02040503050406030204" pitchFamily="18" charset="0"/>
                              <a:cs typeface="Calibri" panose="020F0502020204030204" pitchFamily="34" charset="0"/>
                            </a:rPr>
                            <m:t>𝐿</m:t>
                          </m:r>
                          <m: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Cambria Math" panose="02040503050406030204" pitchFamily="18" charset="0"/>
                              <a:cs typeface="Calibri" panose="020F0502020204030204" pitchFamily="34" charset="0"/>
                            </a:rPr>
                            <m:t>)</m:t>
                          </m:r>
                        </m:num>
                        <m:den>
                          <m:sSup>
                            <m:sSupPr>
                              <m:ctrlP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DejaVu Sans"/>
                                  <a:cs typeface="Calibri" panose="020F0502020204030204" pitchFamily="34" charset="0"/>
                                </a:rPr>
                              </m:ctrlPr>
                            </m:sSupPr>
                            <m:e>
                              <m:r>
                                <a:rPr lang="en-GB" sz="2000" i="1">
                                  <a:solidFill>
                                    <a:srgbClr val="215968"/>
                                  </a:solidFill>
                                  <a:latin typeface="Cambria Math" panose="02040503050406030204" pitchFamily="18" charset="0"/>
                                </a:rPr>
                                <m:t>𝜕</m:t>
                              </m:r>
                            </m:e>
                            <m:sup>
                              <m: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DejaVu Sans"/>
                                  <a:cs typeface="Calibri" panose="020F0502020204030204" pitchFamily="34" charset="0"/>
                                </a:rPr>
                                <m:t>2</m:t>
                              </m:r>
                            </m:sup>
                          </m:sSup>
                          <m:r>
                            <a:rPr kumimoji="0" lang="en-GB" sz="2000" b="0" i="1"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DejaVu Sans"/>
                              <a:cs typeface="Calibri" panose="020F0502020204030204" pitchFamily="34" charset="0"/>
                            </a:rPr>
                            <m:t>𝐿</m:t>
                          </m:r>
                        </m:den>
                      </m:f>
                      <m:r>
                        <a:rPr kumimoji="0" lang="en-GB" sz="2000" b="0" i="0" u="none" strike="noStrike" kern="1200" cap="none" spc="-1" normalizeH="0" baseline="0" noProof="0" smtClean="0">
                          <a:ln>
                            <a:noFill/>
                          </a:ln>
                          <a:solidFill>
                            <a:srgbClr val="215968"/>
                          </a:solidFill>
                          <a:effectLst/>
                          <a:uLnTx/>
                          <a:uFill>
                            <a:solidFill>
                              <a:srgbClr val="FFFFFF"/>
                            </a:solidFill>
                          </a:uFill>
                          <a:latin typeface="Cambria Math" panose="02040503050406030204" pitchFamily="18" charset="0"/>
                          <a:ea typeface="DejaVu Sans"/>
                          <a:cs typeface="Calibri" panose="020F0502020204030204" pitchFamily="34" charset="0"/>
                        </a:rPr>
                        <m:t>=0</m:t>
                      </m:r>
                    </m:oMath>
                  </m:oMathPara>
                </a14:m>
                <a:endParaRPr kumimoji="0" lang="en-GB" sz="2000" b="0"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l-PL" sz="2000" b="1"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rPr>
                  <a:t>[ Notice that this condition is strictly related only to the properties of the production function.]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rPr>
                  <a:t>Together, these conditions ensure that we have a maximum point in the unconstrained single-variable optimization problem.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1" normalizeH="0" baseline="0" noProof="0" dirty="0">
                  <a:ln>
                    <a:noFill/>
                  </a:ln>
                  <a:solidFill>
                    <a:srgbClr val="215968"/>
                  </a:solidFill>
                  <a:effectLst/>
                  <a:uLnTx/>
                  <a:uFill>
                    <a:solidFill>
                      <a:srgbClr val="FFFFFF"/>
                    </a:solidFill>
                  </a:uFill>
                  <a:latin typeface="Calibri" panose="020F0502020204030204" pitchFamily="34" charset="0"/>
                  <a:ea typeface="DejaVu Sans"/>
                  <a:cs typeface="Calibri" panose="020F0502020204030204" pitchFamily="34" charset="0"/>
                </a:endParaRPr>
              </a:p>
            </p:txBody>
          </p:sp>
        </mc:Choice>
        <mc:Fallback xmlns="">
          <p:sp>
            <p:nvSpPr>
              <p:cNvPr id="3" name="Prostokąt 2"/>
              <p:cNvSpPr>
                <a:spLocks noRot="1" noChangeAspect="1" noMove="1" noResize="1" noEditPoints="1" noAdjustHandles="1" noChangeArrowheads="1" noChangeShapeType="1" noTextEdit="1"/>
              </p:cNvSpPr>
              <p:nvPr/>
            </p:nvSpPr>
            <p:spPr>
              <a:xfrm>
                <a:off x="206122" y="1163867"/>
                <a:ext cx="5342912" cy="5604932"/>
              </a:xfrm>
              <a:prstGeom prst="rect">
                <a:avLst/>
              </a:prstGeom>
              <a:blipFill>
                <a:blip r:embed="rId2"/>
                <a:stretch>
                  <a:fillRect l="-1256" t="-653" r="-1142"/>
                </a:stretch>
              </a:blipFill>
            </p:spPr>
            <p:txBody>
              <a:bodyPr/>
              <a:lstStyle/>
              <a:p>
                <a:r>
                  <a:rPr lang="pl-PL">
                    <a:noFill/>
                  </a:rPr>
                  <a:t> </a:t>
                </a:r>
              </a:p>
            </p:txBody>
          </p:sp>
        </mc:Fallback>
      </mc:AlternateContent>
      <p:sp>
        <p:nvSpPr>
          <p:cNvPr id="13" name="CustomShape 4"/>
          <p:cNvSpPr/>
          <p:nvPr/>
        </p:nvSpPr>
        <p:spPr>
          <a:xfrm>
            <a:off x="5577168" y="1261038"/>
            <a:ext cx="2873923" cy="2042832"/>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BACC6">
                    <a:lumMod val="50000"/>
                  </a:srgbClr>
                </a:solidFill>
                <a:effectLst/>
                <a:uLnTx/>
                <a:uFillTx/>
                <a:latin typeface="Arial"/>
                <a:ea typeface="DejaVu Sans"/>
                <a:cs typeface="DejaVu Sans"/>
              </a:rPr>
              <a:t>kill(all);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BACC6">
                    <a:lumMod val="50000"/>
                  </a:srgbClr>
                </a:solidFill>
                <a:effectLst/>
                <a:uLnTx/>
                <a:uFillTx/>
                <a:latin typeface="Arial"/>
                <a:ea typeface="DejaVu Sans"/>
                <a:cs typeface="DejaVu Sans"/>
              </a:rPr>
              <a:t>assume(Y&gt;0, L&gt;0, p&gt;0, w&gt;0)$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BACC6">
                    <a:lumMod val="50000"/>
                  </a:srgbClr>
                </a:solidFill>
                <a:effectLst/>
                <a:uLnTx/>
                <a:uFillTx/>
                <a:latin typeface="Arial"/>
                <a:ea typeface="DejaVu Sans"/>
                <a:cs typeface="DejaVu Sans"/>
              </a:rPr>
              <a:t>Y: L^0.5;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BACC6">
                    <a:lumMod val="50000"/>
                  </a:srgbClr>
                </a:solidFill>
                <a:effectLst/>
                <a:uLnTx/>
                <a:uFillTx/>
                <a:latin typeface="Arial"/>
                <a:ea typeface="DejaVu Sans"/>
                <a:cs typeface="DejaVu Sans"/>
              </a:rPr>
              <a:t>profit : p*Y - w*L;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BACC6">
                    <a:lumMod val="50000"/>
                  </a:srgbClr>
                </a:solidFill>
                <a:effectLst/>
                <a:uLnTx/>
                <a:uFillTx/>
                <a:latin typeface="Arial"/>
                <a:ea typeface="DejaVu Sans"/>
                <a:cs typeface="DejaVu Sans"/>
              </a:rPr>
              <a:t>eq1: diff(profit,L,1)=0;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err="1">
                <a:ln>
                  <a:noFill/>
                </a:ln>
                <a:solidFill>
                  <a:srgbClr val="4BACC6">
                    <a:lumMod val="50000"/>
                  </a:srgbClr>
                </a:solidFill>
                <a:effectLst/>
                <a:uLnTx/>
                <a:uFillTx/>
                <a:latin typeface="Arial"/>
                <a:ea typeface="DejaVu Sans"/>
                <a:cs typeface="DejaVu Sans"/>
              </a:rPr>
              <a:t>Lhat</a:t>
            </a:r>
            <a:r>
              <a:rPr kumimoji="0" lang="en-GB" sz="1100" b="0" i="0" u="none" strike="noStrike" kern="1200" cap="none" spc="0" normalizeH="0" baseline="0" noProof="0" dirty="0">
                <a:ln>
                  <a:noFill/>
                </a:ln>
                <a:solidFill>
                  <a:srgbClr val="4BACC6">
                    <a:lumMod val="50000"/>
                  </a:srgbClr>
                </a:solidFill>
                <a:effectLst/>
                <a:uLnTx/>
                <a:uFillTx/>
                <a:latin typeface="Arial"/>
                <a:ea typeface="DejaVu Sans"/>
                <a:cs typeface="DejaVu Sans"/>
              </a:rPr>
              <a:t>: solve([eq1],[L]);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BACC6">
                    <a:lumMod val="50000"/>
                  </a:srgbClr>
                </a:solidFill>
                <a:effectLst/>
                <a:uLnTx/>
                <a:uFillTx/>
                <a:latin typeface="Arial"/>
                <a:ea typeface="DejaVu Sans"/>
                <a:cs typeface="DejaVu Sans"/>
              </a:rPr>
              <a:t>soc: compare( diff(profit,L,2),0);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BACC6">
                    <a:lumMod val="50000"/>
                  </a:srgbClr>
                </a:solidFill>
                <a:effectLst/>
                <a:uLnTx/>
                <a:uFillTx/>
                <a:latin typeface="Arial"/>
                <a:ea typeface="DejaVu Sans"/>
                <a:cs typeface="DejaVu Sans"/>
              </a:rPr>
              <a:t>print("The second derivative is", soc, " than",0)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BACC6">
                    <a:lumMod val="50000"/>
                  </a:srgbClr>
                </a:solidFill>
                <a:effectLst/>
                <a:uLnTx/>
                <a:uFillTx/>
                <a:latin typeface="Arial"/>
                <a:ea typeface="DejaVu Sans"/>
                <a:cs typeface="DejaVu Sans"/>
              </a:rPr>
              <a:t>print("Function ", profit, " takes maximum value at",</a:t>
            </a:r>
            <a:r>
              <a:rPr kumimoji="0" lang="en-GB" sz="1100" b="0" i="0" u="none" strike="noStrike" kern="1200" cap="none" spc="0" normalizeH="0" baseline="0" noProof="0" dirty="0" err="1">
                <a:ln>
                  <a:noFill/>
                </a:ln>
                <a:solidFill>
                  <a:srgbClr val="4BACC6">
                    <a:lumMod val="50000"/>
                  </a:srgbClr>
                </a:solidFill>
                <a:effectLst/>
                <a:uLnTx/>
                <a:uFillTx/>
                <a:latin typeface="Arial"/>
                <a:ea typeface="DejaVu Sans"/>
                <a:cs typeface="DejaVu Sans"/>
              </a:rPr>
              <a:t>Lhat</a:t>
            </a:r>
            <a:r>
              <a:rPr kumimoji="0" lang="en-GB" sz="1100" b="0" i="0" u="none" strike="noStrike" kern="1200" cap="none" spc="0" normalizeH="0" baseline="0" noProof="0" dirty="0">
                <a:ln>
                  <a:noFill/>
                </a:ln>
                <a:solidFill>
                  <a:srgbClr val="4BACC6">
                    <a:lumMod val="50000"/>
                  </a:srgbClr>
                </a:solidFill>
                <a:effectLst/>
                <a:uLnTx/>
                <a:uFillTx/>
                <a:latin typeface="Arial"/>
                <a:ea typeface="DejaVu Sans"/>
                <a:cs typeface="DejaVu Sans"/>
              </a:rPr>
              <a:t>) $</a:t>
            </a:r>
          </a:p>
        </p:txBody>
      </p:sp>
      <p:sp>
        <p:nvSpPr>
          <p:cNvPr id="15" name="CustomShape 4"/>
          <p:cNvSpPr/>
          <p:nvPr/>
        </p:nvSpPr>
        <p:spPr>
          <a:xfrm>
            <a:off x="8895352" y="1261038"/>
            <a:ext cx="2282797" cy="2984941"/>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kill(all);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assume(Y&gt;0, L&gt;0, p&gt;0, w&gt;0)$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Y: 10000*L^0.5;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profit : p*Y - w*L;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p:10;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w:3150;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draw2d(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err="1">
                <a:ln>
                  <a:noFill/>
                </a:ln>
                <a:solidFill>
                  <a:srgbClr val="4BACC6">
                    <a:lumMod val="50000"/>
                  </a:srgbClr>
                </a:solidFill>
                <a:effectLst/>
                <a:uLnTx/>
                <a:uFillTx/>
                <a:latin typeface="Arial"/>
                <a:ea typeface="DejaVu Sans"/>
                <a:cs typeface="DejaVu Sans"/>
              </a:rPr>
              <a:t>xlabel</a:t>
            </a: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 = "L",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err="1">
                <a:ln>
                  <a:noFill/>
                </a:ln>
                <a:solidFill>
                  <a:srgbClr val="4BACC6">
                    <a:lumMod val="50000"/>
                  </a:srgbClr>
                </a:solidFill>
                <a:effectLst/>
                <a:uLnTx/>
                <a:uFillTx/>
                <a:latin typeface="Arial"/>
                <a:ea typeface="DejaVu Sans"/>
                <a:cs typeface="DejaVu Sans"/>
              </a:rPr>
              <a:t>ylabel</a:t>
            </a: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 = "π(L)",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err="1">
                <a:ln>
                  <a:noFill/>
                </a:ln>
                <a:solidFill>
                  <a:srgbClr val="4BACC6">
                    <a:lumMod val="50000"/>
                  </a:srgbClr>
                </a:solidFill>
                <a:effectLst/>
                <a:uLnTx/>
                <a:uFillTx/>
                <a:latin typeface="Arial"/>
                <a:ea typeface="DejaVu Sans"/>
                <a:cs typeface="DejaVu Sans"/>
              </a:rPr>
              <a:t>color</a:t>
            </a: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  =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key   = "Revenue",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explicit(p*''Y,L, 1, 400),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err="1">
                <a:ln>
                  <a:noFill/>
                </a:ln>
                <a:solidFill>
                  <a:srgbClr val="4BACC6">
                    <a:lumMod val="50000"/>
                  </a:srgbClr>
                </a:solidFill>
                <a:effectLst/>
                <a:uLnTx/>
                <a:uFillTx/>
                <a:latin typeface="Arial"/>
                <a:ea typeface="DejaVu Sans"/>
                <a:cs typeface="DejaVu Sans"/>
              </a:rPr>
              <a:t>color</a:t>
            </a: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  = 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key   = "Cost",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explicit(w*L,L, 1, 400),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err="1">
                <a:ln>
                  <a:noFill/>
                </a:ln>
                <a:solidFill>
                  <a:srgbClr val="4BACC6">
                    <a:lumMod val="50000"/>
                  </a:srgbClr>
                </a:solidFill>
                <a:effectLst/>
                <a:uLnTx/>
                <a:uFillTx/>
                <a:latin typeface="Arial"/>
                <a:ea typeface="DejaVu Sans"/>
                <a:cs typeface="DejaVu Sans"/>
              </a:rPr>
              <a:t>color</a:t>
            </a: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  = green,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key   = "Profit",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explicit(profit ,L, 1, 400))$</a:t>
            </a:r>
          </a:p>
        </p:txBody>
      </p:sp>
      <p:pic>
        <p:nvPicPr>
          <p:cNvPr id="22" name="Obraz 21"/>
          <p:cNvPicPr>
            <a:picLocks noChangeAspect="1"/>
          </p:cNvPicPr>
          <p:nvPr/>
        </p:nvPicPr>
        <p:blipFill>
          <a:blip r:embed="rId3"/>
          <a:stretch>
            <a:fillRect/>
          </a:stretch>
        </p:blipFill>
        <p:spPr>
          <a:xfrm>
            <a:off x="5577168" y="3305972"/>
            <a:ext cx="2761932" cy="964425"/>
          </a:xfrm>
          <a:prstGeom prst="rect">
            <a:avLst/>
          </a:prstGeom>
        </p:spPr>
      </p:pic>
      <p:sp>
        <p:nvSpPr>
          <p:cNvPr id="23" name="CustomShape 4"/>
          <p:cNvSpPr/>
          <p:nvPr/>
        </p:nvSpPr>
        <p:spPr>
          <a:xfrm>
            <a:off x="5702223" y="4179955"/>
            <a:ext cx="3318184" cy="2516896"/>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kill(all)$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 prices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p:10;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w:3150;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 enter the production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y:10000*L^0.5;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 enter the profit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profit: p*y - w*L;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 calculate </a:t>
            </a:r>
            <a:r>
              <a:rPr kumimoji="0" lang="en-GB" sz="1050" b="0" i="0" u="none" strike="noStrike" kern="1200" cap="none" spc="0" normalizeH="0" baseline="0" noProof="0" dirty="0" err="1">
                <a:ln>
                  <a:noFill/>
                </a:ln>
                <a:solidFill>
                  <a:srgbClr val="4BACC6">
                    <a:lumMod val="50000"/>
                  </a:srgbClr>
                </a:solidFill>
                <a:effectLst/>
                <a:uLnTx/>
                <a:uFillTx/>
                <a:latin typeface="Arial"/>
                <a:ea typeface="DejaVu Sans"/>
                <a:cs typeface="DejaVu Sans"/>
              </a:rPr>
              <a:t>f.o.c</a:t>
            </a: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eq1: diff(profit,L,1)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float(solve (eq1,L));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L : </a:t>
            </a:r>
            <a:r>
              <a:rPr kumimoji="0" lang="en-GB" sz="1050" b="0" i="0" u="none" strike="noStrike" kern="1200" cap="none" spc="0" normalizeH="0" baseline="0" noProof="0" dirty="0" err="1">
                <a:ln>
                  <a:noFill/>
                </a:ln>
                <a:solidFill>
                  <a:srgbClr val="4BACC6">
                    <a:lumMod val="50000"/>
                  </a:srgbClr>
                </a:solidFill>
                <a:effectLst/>
                <a:uLnTx/>
                <a:uFillTx/>
                <a:latin typeface="Arial"/>
                <a:ea typeface="DejaVu Sans"/>
                <a:cs typeface="DejaVu Sans"/>
              </a:rPr>
              <a:t>rhs</a:t>
            </a: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err="1">
                <a:ln>
                  <a:noFill/>
                </a:ln>
                <a:solidFill>
                  <a:srgbClr val="4BACC6">
                    <a:lumMod val="50000"/>
                  </a:srgbClr>
                </a:solidFill>
                <a:effectLst/>
                <a:uLnTx/>
                <a:uFillTx/>
                <a:latin typeface="Arial"/>
                <a:ea typeface="DejaVu Sans"/>
                <a:cs typeface="DejaVu Sans"/>
              </a:rPr>
              <a:t>ev</a:t>
            </a: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err="1">
                <a:ln>
                  <a:noFill/>
                </a:ln>
                <a:solidFill>
                  <a:srgbClr val="4BACC6">
                    <a:lumMod val="50000"/>
                  </a:srgbClr>
                </a:solidFill>
                <a:effectLst/>
                <a:uLnTx/>
                <a:uFillTx/>
                <a:latin typeface="Arial"/>
                <a:ea typeface="DejaVu Sans"/>
                <a:cs typeface="DejaVu Sans"/>
              </a:rPr>
              <a:t>ev</a:t>
            </a:r>
            <a:r>
              <a:rPr kumimoji="0" lang="en-GB" sz="1050" b="0" i="0" u="none" strike="noStrike" kern="1200" cap="none" spc="0" normalizeH="0" baseline="0" noProof="0" dirty="0">
                <a:ln>
                  <a:noFill/>
                </a:ln>
                <a:solidFill>
                  <a:srgbClr val="4BACC6">
                    <a:lumMod val="50000"/>
                  </a:srgbClr>
                </a:solidFill>
                <a:effectLst/>
                <a:uLnTx/>
                <a:uFillTx/>
                <a:latin typeface="Arial"/>
                <a:ea typeface="DejaVu Sans"/>
                <a:cs typeface="DejaVu Sans"/>
              </a:rPr>
              <a:t>(profit);</a:t>
            </a:r>
          </a:p>
        </p:txBody>
      </p:sp>
      <p:pic>
        <p:nvPicPr>
          <p:cNvPr id="24" name="Obraz 23"/>
          <p:cNvPicPr>
            <a:picLocks noChangeAspect="1"/>
          </p:cNvPicPr>
          <p:nvPr/>
        </p:nvPicPr>
        <p:blipFill>
          <a:blip r:embed="rId4"/>
          <a:stretch>
            <a:fillRect/>
          </a:stretch>
        </p:blipFill>
        <p:spPr>
          <a:xfrm>
            <a:off x="6577395" y="5994931"/>
            <a:ext cx="2784758" cy="701920"/>
          </a:xfrm>
          <a:prstGeom prst="rect">
            <a:avLst/>
          </a:prstGeom>
        </p:spPr>
      </p:pic>
      <p:pic>
        <p:nvPicPr>
          <p:cNvPr id="25" name="Obraz 24"/>
          <p:cNvPicPr>
            <a:picLocks noChangeAspect="1"/>
          </p:cNvPicPr>
          <p:nvPr/>
        </p:nvPicPr>
        <p:blipFill>
          <a:blip r:embed="rId5"/>
          <a:stretch>
            <a:fillRect/>
          </a:stretch>
        </p:blipFill>
        <p:spPr>
          <a:xfrm>
            <a:off x="9048541" y="4398729"/>
            <a:ext cx="2699064" cy="2249220"/>
          </a:xfrm>
          <a:prstGeom prst="rect">
            <a:avLst/>
          </a:prstGeom>
        </p:spPr>
      </p:pic>
      <p:sp>
        <p:nvSpPr>
          <p:cNvPr id="26" name="Prostokąt 25"/>
          <p:cNvSpPr/>
          <p:nvPr/>
        </p:nvSpPr>
        <p:spPr>
          <a:xfrm>
            <a:off x="5346260" y="400402"/>
            <a:ext cx="6614832" cy="70788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1" normalizeH="0" baseline="0" noProof="0" dirty="0">
                <a:ln>
                  <a:noFill/>
                </a:ln>
                <a:solidFill>
                  <a:srgbClr val="C00000"/>
                </a:solidFill>
                <a:effectLst/>
                <a:uLnTx/>
                <a:uFill>
                  <a:solidFill>
                    <a:srgbClr val="FFFFFF"/>
                  </a:solidFill>
                </a:uFill>
                <a:latin typeface="Calibri"/>
                <a:ea typeface="DejaVu Sans"/>
                <a:cs typeface="DejaVu Sans"/>
              </a:rPr>
              <a:t>You can modify the code, copy the whole cell to Maxima and run --&gt;  Shift + Enter.</a:t>
            </a:r>
          </a:p>
        </p:txBody>
      </p:sp>
    </p:spTree>
    <p:extLst>
      <p:ext uri="{BB962C8B-B14F-4D97-AF65-F5344CB8AC3E}">
        <p14:creationId xmlns:p14="http://schemas.microsoft.com/office/powerpoint/2010/main" val="13452785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2"/>
          <p:cNvSpPr/>
          <p:nvPr/>
        </p:nvSpPr>
        <p:spPr>
          <a:xfrm>
            <a:off x="5166380" y="2139487"/>
            <a:ext cx="6778571" cy="420356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The Ramsey growth model is very hard to visualise. The time path of consumption and capital depends on sets of parameters and the starting point.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It is hard to analyse the phase diagram.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My students prepared interactive materials as their macroeconomic assignments.</a:t>
            </a:r>
            <a:endParaRPr kumimoji="0" lang="en-GB" sz="2800" b="0" i="0" u="none" strike="noStrike" kern="1200" cap="none" spc="0" normalizeH="0" baseline="0" noProof="0" dirty="0">
              <a:ln>
                <a:noFill/>
              </a:ln>
              <a:solidFill>
                <a:prstClr val="black"/>
              </a:solidFill>
              <a:effectLst/>
              <a:uLnTx/>
              <a:uFillTx/>
              <a:latin typeface="Arial"/>
              <a:ea typeface="DejaVu Sans"/>
              <a:cs typeface="DejaVu San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pic>
        <p:nvPicPr>
          <p:cNvPr id="212" name="Picture 3"/>
          <p:cNvPicPr/>
          <p:nvPr/>
        </p:nvPicPr>
        <p:blipFill>
          <a:blip r:embed="rId2"/>
          <a:stretch/>
        </p:blipFill>
        <p:spPr>
          <a:xfrm>
            <a:off x="457940" y="2325842"/>
            <a:ext cx="4708440" cy="1665720"/>
          </a:xfrm>
          <a:prstGeom prst="rect">
            <a:avLst/>
          </a:prstGeom>
          <a:ln>
            <a:noFill/>
          </a:ln>
        </p:spPr>
      </p:pic>
      <p:sp>
        <p:nvSpPr>
          <p:cNvPr id="213" name="CustomShape 3"/>
          <p:cNvSpPr/>
          <p:nvPr/>
        </p:nvSpPr>
        <p:spPr>
          <a:xfrm>
            <a:off x="6066764" y="2368614"/>
            <a:ext cx="5325228" cy="125711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pic>
        <p:nvPicPr>
          <p:cNvPr id="214" name="Picture 4"/>
          <p:cNvPicPr/>
          <p:nvPr/>
        </p:nvPicPr>
        <p:blipFill>
          <a:blip r:embed="rId3"/>
          <a:stretch/>
        </p:blipFill>
        <p:spPr>
          <a:xfrm>
            <a:off x="670340" y="4000447"/>
            <a:ext cx="4283640" cy="2585520"/>
          </a:xfrm>
          <a:prstGeom prst="rect">
            <a:avLst/>
          </a:prstGeom>
          <a:ln>
            <a:noFill/>
          </a:ln>
        </p:spPr>
      </p:pic>
      <p:sp>
        <p:nvSpPr>
          <p:cNvPr id="215" name="CustomShape 4"/>
          <p:cNvSpPr/>
          <p:nvPr/>
        </p:nvSpPr>
        <p:spPr>
          <a:xfrm>
            <a:off x="5678904" y="5188200"/>
            <a:ext cx="5266079" cy="86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9" name="CustomShape 1"/>
          <p:cNvSpPr/>
          <p:nvPr/>
        </p:nvSpPr>
        <p:spPr>
          <a:xfrm>
            <a:off x="0" y="-16456"/>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1"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The first reason (strictly economic) to introduce symbolic computation  to microeconomics</a:t>
            </a:r>
          </a:p>
        </p:txBody>
      </p:sp>
      <p:sp>
        <p:nvSpPr>
          <p:cNvPr id="10" name="CustomShape 2"/>
          <p:cNvSpPr/>
          <p:nvPr/>
        </p:nvSpPr>
        <p:spPr>
          <a:xfrm>
            <a:off x="72929" y="1148755"/>
            <a:ext cx="10534111" cy="64345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There are more sophisticated ways of using graphical capabilities of CAS. </a:t>
            </a:r>
          </a:p>
        </p:txBody>
      </p:sp>
    </p:spTree>
    <p:extLst>
      <p:ext uri="{BB962C8B-B14F-4D97-AF65-F5344CB8AC3E}">
        <p14:creationId xmlns:p14="http://schemas.microsoft.com/office/powerpoint/2010/main" val="7164485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0" y="-32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1"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The first reason (strictly economic) to introduce symbolic computation  to microeconomics</a:t>
            </a:r>
          </a:p>
        </p:txBody>
      </p:sp>
      <p:sp>
        <p:nvSpPr>
          <p:cNvPr id="218" name="CustomShape 2"/>
          <p:cNvSpPr/>
          <p:nvPr/>
        </p:nvSpPr>
        <p:spPr>
          <a:xfrm>
            <a:off x="173255" y="1241640"/>
            <a:ext cx="12018745" cy="111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In Maxima, the phase diagram is interactive, so we can change parameters and set up the starting point :)</a:t>
            </a: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219" name="CustomShape 3"/>
          <p:cNvSpPr/>
          <p:nvPr/>
        </p:nvSpPr>
        <p:spPr>
          <a:xfrm>
            <a:off x="264492" y="2184557"/>
            <a:ext cx="8654400" cy="1461600"/>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kill(all);</a:t>
            </a: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dirty="0" err="1">
                <a:ln>
                  <a:noFill/>
                </a:ln>
                <a:solidFill>
                  <a:srgbClr val="215968"/>
                </a:solidFill>
                <a:effectLst/>
                <a:uLnTx/>
                <a:uFill>
                  <a:solidFill>
                    <a:srgbClr val="FFFFFF"/>
                  </a:solidFill>
                </a:uFill>
                <a:latin typeface="Calibri"/>
                <a:ea typeface="DejaVu Sans"/>
                <a:cs typeface="DejaVu Sans"/>
              </a:rPr>
              <a:t>plotdf</a:t>
            </a:r>
            <a:r>
              <a:rPr kumimoji="0" lang="en-GB" sz="1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(['(k^(alfa)-c-(</a:t>
            </a:r>
            <a:r>
              <a:rPr kumimoji="0" lang="en-GB" sz="1800" b="0" i="0" u="none" strike="noStrike" kern="1200" cap="none" spc="-1" normalizeH="0" baseline="0" noProof="0" dirty="0" err="1">
                <a:ln>
                  <a:noFill/>
                </a:ln>
                <a:solidFill>
                  <a:srgbClr val="215968"/>
                </a:solidFill>
                <a:effectLst/>
                <a:uLnTx/>
                <a:uFill>
                  <a:solidFill>
                    <a:srgbClr val="FFFFFF"/>
                  </a:solidFill>
                </a:uFill>
                <a:latin typeface="Calibri"/>
                <a:ea typeface="DejaVu Sans"/>
                <a:cs typeface="DejaVu Sans"/>
              </a:rPr>
              <a:t>delta+n</a:t>
            </a:r>
            <a:r>
              <a:rPr kumimoji="0" lang="en-GB" sz="1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)*k) ,' (c/</a:t>
            </a:r>
            <a:r>
              <a:rPr kumimoji="0" lang="en-GB" sz="1800" b="0" i="0" u="none" strike="noStrike" kern="1200" cap="none" spc="-1" normalizeH="0" baseline="0" noProof="0" dirty="0" err="1">
                <a:ln>
                  <a:noFill/>
                </a:ln>
                <a:solidFill>
                  <a:srgbClr val="215968"/>
                </a:solidFill>
                <a:effectLst/>
                <a:uLnTx/>
                <a:uFill>
                  <a:solidFill>
                    <a:srgbClr val="FFFFFF"/>
                  </a:solidFill>
                </a:uFill>
                <a:latin typeface="Calibri"/>
                <a:ea typeface="DejaVu Sans"/>
                <a:cs typeface="DejaVu Sans"/>
              </a:rPr>
              <a:t>teta</a:t>
            </a:r>
            <a:r>
              <a:rPr kumimoji="0" lang="en-GB" sz="1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*(alfa*k^(alfa-1)-delta-</a:t>
            </a:r>
            <a:r>
              <a:rPr kumimoji="0" lang="en-GB" sz="1800" b="0" i="0" u="none" strike="noStrike" kern="1200" cap="none" spc="-1" normalizeH="0" baseline="0" noProof="0" dirty="0" err="1">
                <a:ln>
                  <a:noFill/>
                </a:ln>
                <a:solidFill>
                  <a:srgbClr val="215968"/>
                </a:solidFill>
                <a:effectLst/>
                <a:uLnTx/>
                <a:uFill>
                  <a:solidFill>
                    <a:srgbClr val="FFFFFF"/>
                  </a:solidFill>
                </a:uFill>
                <a:latin typeface="Calibri"/>
                <a:ea typeface="DejaVu Sans"/>
                <a:cs typeface="DejaVu Sans"/>
              </a:rPr>
              <a:t>ro</a:t>
            </a:r>
            <a:r>
              <a:rPr kumimoji="0" lang="en-GB" sz="1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 [</a:t>
            </a:r>
            <a:r>
              <a:rPr kumimoji="0" lang="en-GB" sz="1800" b="0" i="0" u="none" strike="noStrike" kern="1200" cap="none" spc="-1" normalizeH="0" baseline="0" noProof="0" dirty="0" err="1">
                <a:ln>
                  <a:noFill/>
                </a:ln>
                <a:solidFill>
                  <a:srgbClr val="215968"/>
                </a:solidFill>
                <a:effectLst/>
                <a:uLnTx/>
                <a:uFill>
                  <a:solidFill>
                    <a:srgbClr val="FFFFFF"/>
                  </a:solidFill>
                </a:uFill>
                <a:latin typeface="Calibri"/>
                <a:ea typeface="DejaVu Sans"/>
                <a:cs typeface="DejaVu Sans"/>
              </a:rPr>
              <a:t>k,c</a:t>
            </a:r>
            <a:r>
              <a:rPr kumimoji="0" lang="en-GB" sz="1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],[k,0,4], [c,0,2],</a:t>
            </a: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a:t>
            </a:r>
            <a:r>
              <a:rPr kumimoji="0" lang="en-GB" sz="1800" b="0" i="0" u="none" strike="noStrike" kern="1200" cap="none" spc="-1" normalizeH="0" baseline="0" noProof="0" dirty="0" err="1">
                <a:ln>
                  <a:noFill/>
                </a:ln>
                <a:solidFill>
                  <a:srgbClr val="215968"/>
                </a:solidFill>
                <a:effectLst/>
                <a:uLnTx/>
                <a:uFill>
                  <a:solidFill>
                    <a:srgbClr val="FFFFFF"/>
                  </a:solidFill>
                </a:uFill>
                <a:latin typeface="Calibri"/>
                <a:ea typeface="DejaVu Sans"/>
                <a:cs typeface="DejaVu Sans"/>
              </a:rPr>
              <a:t>parameters,"alfa</a:t>
            </a:r>
            <a:r>
              <a:rPr kumimoji="0" lang="en-GB" sz="1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=0.5,delta=0.2,n=0.01,teta=0.2,ro=0.2"],[</a:t>
            </a:r>
            <a:r>
              <a:rPr kumimoji="0" lang="en-GB" sz="1800" b="0" i="0" u="none" strike="noStrike" kern="1200" cap="none" spc="-1" normalizeH="0" baseline="0" noProof="0" dirty="0" err="1">
                <a:ln>
                  <a:noFill/>
                </a:ln>
                <a:solidFill>
                  <a:srgbClr val="215968"/>
                </a:solidFill>
                <a:effectLst/>
                <a:uLnTx/>
                <a:uFill>
                  <a:solidFill>
                    <a:srgbClr val="FFFFFF"/>
                  </a:solidFill>
                </a:uFill>
                <a:latin typeface="Calibri"/>
                <a:ea typeface="DejaVu Sans"/>
                <a:cs typeface="DejaVu Sans"/>
              </a:rPr>
              <a:t>sliders,"alfa</a:t>
            </a:r>
            <a:r>
              <a:rPr kumimoji="0" lang="en-GB" sz="1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=0:1,delta=0:1,n=0:0.1,teta=0:1,ro=0:1"],</a:t>
            </a: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[tstep,1],[nsteps,300],[</a:t>
            </a:r>
            <a:r>
              <a:rPr kumimoji="0" lang="en-GB" sz="1800" b="0" i="0" u="none" strike="noStrike" kern="1200" cap="none" spc="-1" normalizeH="0" baseline="0" noProof="0" dirty="0" err="1">
                <a:ln>
                  <a:noFill/>
                </a:ln>
                <a:solidFill>
                  <a:srgbClr val="215968"/>
                </a:solidFill>
                <a:effectLst/>
                <a:uLnTx/>
                <a:uFill>
                  <a:solidFill>
                    <a:srgbClr val="FFFFFF"/>
                  </a:solidFill>
                </a:uFill>
                <a:latin typeface="Calibri"/>
                <a:ea typeface="DejaVu Sans"/>
                <a:cs typeface="DejaVu Sans"/>
              </a:rPr>
              <a:t>direction,forward</a:t>
            </a:r>
            <a:r>
              <a:rPr kumimoji="0" lang="en-GB" sz="1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a:t>
            </a: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pic>
        <p:nvPicPr>
          <p:cNvPr id="220" name="Picture 2"/>
          <p:cNvPicPr/>
          <p:nvPr/>
        </p:nvPicPr>
        <p:blipFill>
          <a:blip r:embed="rId2"/>
          <a:stretch/>
        </p:blipFill>
        <p:spPr>
          <a:xfrm>
            <a:off x="716937" y="4000376"/>
            <a:ext cx="4726440" cy="2584440"/>
          </a:xfrm>
          <a:prstGeom prst="rect">
            <a:avLst/>
          </a:prstGeom>
          <a:ln>
            <a:noFill/>
          </a:ln>
          <a:effectLst>
            <a:outerShdw blurRad="292100" dist="139700" dir="2700000" algn="tl" rotWithShape="0">
              <a:srgbClr val="333333">
                <a:alpha val="65000"/>
              </a:srgbClr>
            </a:outerShdw>
          </a:effectLst>
        </p:spPr>
      </p:pic>
      <p:sp>
        <p:nvSpPr>
          <p:cNvPr id="2" name="Prostokąt 1"/>
          <p:cNvSpPr/>
          <p:nvPr/>
        </p:nvSpPr>
        <p:spPr>
          <a:xfrm>
            <a:off x="5579443" y="3907160"/>
            <a:ext cx="6105625" cy="267765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Run the code and experiment with the parameters using sliders. To start the experimentations: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click any point on the diagram space - the starting values of capital and labour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click reloads icon to clear previous results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DejaVu Sans"/>
                <a:cs typeface="Calibri" panose="020F0502020204030204" pitchFamily="34" charset="0"/>
              </a:rPr>
              <a:t>click the graph icon to see the time paths</a:t>
            </a:r>
            <a:r>
              <a:rPr kumimoji="0" lang="en-GB" sz="2400" b="1" i="0" u="none" strike="noStrike" kern="1200" cap="none" spc="0" normalizeH="0" baseline="0" noProof="0" dirty="0">
                <a:ln>
                  <a:noFill/>
                </a:ln>
                <a:solidFill>
                  <a:srgbClr val="4BACC6">
                    <a:lumMod val="50000"/>
                  </a:srgbClr>
                </a:solidFill>
                <a:effectLst/>
                <a:uLnTx/>
                <a:uFillTx/>
                <a:latin typeface="Arial"/>
                <a:ea typeface="DejaVu Sans"/>
                <a:cs typeface="DejaVu Sans"/>
              </a:rPr>
              <a:t> </a:t>
            </a:r>
          </a:p>
        </p:txBody>
      </p:sp>
    </p:spTree>
    <p:extLst>
      <p:ext uri="{BB962C8B-B14F-4D97-AF65-F5344CB8AC3E}">
        <p14:creationId xmlns:p14="http://schemas.microsoft.com/office/powerpoint/2010/main" val="120885986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3"/>
          <p:cNvSpPr/>
          <p:nvPr/>
        </p:nvSpPr>
        <p:spPr>
          <a:xfrm>
            <a:off x="6066764" y="2368614"/>
            <a:ext cx="5325228" cy="125711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215" name="CustomShape 4"/>
          <p:cNvSpPr/>
          <p:nvPr/>
        </p:nvSpPr>
        <p:spPr>
          <a:xfrm>
            <a:off x="5678904" y="5188200"/>
            <a:ext cx="5266079" cy="86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9" name="CustomShape 1"/>
          <p:cNvSpPr/>
          <p:nvPr/>
        </p:nvSpPr>
        <p:spPr>
          <a:xfrm>
            <a:off x="0" y="-16456"/>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1"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The first reason (strictly economic) to introduce symbolic computation  to microeconomics</a:t>
            </a:r>
          </a:p>
        </p:txBody>
      </p:sp>
      <p:sp>
        <p:nvSpPr>
          <p:cNvPr id="10" name="CustomShape 2"/>
          <p:cNvSpPr/>
          <p:nvPr/>
        </p:nvSpPr>
        <p:spPr>
          <a:xfrm>
            <a:off x="204515" y="1585864"/>
            <a:ext cx="11724497" cy="48699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I hope I have proven to you how much of a waste of time it is to focus on calculations during the math test. For some, these are trivial calculations, but they don't know why they calculate; for others, the calculations are demanding, and they don't know why they calculate too.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I wrote a lot of codes for most of the topics of advanced microeconomics I prepared rich visualizations and animations – you have to just copy and change your personal numbers and focus on the problem: can the model be used to describe a real economic problem?  What is the internal external validity of the model? The external validity will be your subjective judgment. But for economists, it is a part of the job to make such a judgement. </a:t>
            </a:r>
          </a:p>
        </p:txBody>
      </p:sp>
    </p:spTree>
    <p:extLst>
      <p:ext uri="{BB962C8B-B14F-4D97-AF65-F5344CB8AC3E}">
        <p14:creationId xmlns:p14="http://schemas.microsoft.com/office/powerpoint/2010/main" val="15289378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2"/>
          <p:cNvSpPr/>
          <p:nvPr/>
        </p:nvSpPr>
        <p:spPr>
          <a:xfrm>
            <a:off x="323953" y="1640657"/>
            <a:ext cx="11396311" cy="44922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lvl="1" algn="just"/>
            <a:r>
              <a:rPr lang="en-GB" sz="3200" spc="-1" noProof="0" dirty="0">
                <a:solidFill>
                  <a:srgbClr val="215968"/>
                </a:solidFill>
                <a:uFill>
                  <a:solidFill>
                    <a:srgbClr val="FFFFFF"/>
                  </a:solidFill>
                </a:uFill>
                <a:latin typeface="Calibri"/>
              </a:rPr>
              <a:t>We need a deep understanding of:</a:t>
            </a:r>
          </a:p>
          <a:p>
            <a:pPr lvl="1" indent="-457200" algn="just">
              <a:buFont typeface="Arial" panose="020B0604020202020204" pitchFamily="34" charset="0"/>
              <a:buChar char="•"/>
            </a:pPr>
            <a:endParaRPr lang="pl-PL" sz="3200" spc="-1" noProof="0" dirty="0">
              <a:solidFill>
                <a:srgbClr val="215968"/>
              </a:solidFill>
              <a:uFill>
                <a:solidFill>
                  <a:srgbClr val="FFFFFF"/>
                </a:solidFill>
              </a:uFill>
              <a:latin typeface="Calibri"/>
            </a:endParaRPr>
          </a:p>
          <a:p>
            <a:pPr lvl="1" indent="-457200" algn="just">
              <a:buFont typeface="Arial" panose="020B0604020202020204" pitchFamily="34" charset="0"/>
              <a:buChar char="•"/>
            </a:pPr>
            <a:r>
              <a:rPr lang="en-GB" sz="3200" spc="-1" noProof="0" dirty="0">
                <a:solidFill>
                  <a:srgbClr val="215968"/>
                </a:solidFill>
                <a:uFill>
                  <a:solidFill>
                    <a:srgbClr val="FFFFFF"/>
                  </a:solidFill>
                </a:uFill>
                <a:latin typeface="Calibri"/>
              </a:rPr>
              <a:t>Economics itself</a:t>
            </a:r>
          </a:p>
          <a:p>
            <a:pPr lvl="1" indent="-457200" algn="just">
              <a:buFont typeface="Arial" panose="020B0604020202020204" pitchFamily="34" charset="0"/>
              <a:buChar char="•"/>
            </a:pPr>
            <a:r>
              <a:rPr lang="en-GB" sz="3200" spc="-1" noProof="0" dirty="0">
                <a:solidFill>
                  <a:srgbClr val="215968"/>
                </a:solidFill>
                <a:uFill>
                  <a:solidFill>
                    <a:srgbClr val="FFFFFF"/>
                  </a:solidFill>
                </a:uFill>
                <a:latin typeface="Calibri"/>
              </a:rPr>
              <a:t>Microeconomics itself</a:t>
            </a:r>
          </a:p>
          <a:p>
            <a:pPr lvl="1" indent="-457200" algn="just">
              <a:buFont typeface="Arial" panose="020B0604020202020204" pitchFamily="34" charset="0"/>
              <a:buChar char="•"/>
            </a:pPr>
            <a:r>
              <a:rPr lang="en-GB" sz="3200" spc="-1" noProof="0" dirty="0">
                <a:solidFill>
                  <a:srgbClr val="215968"/>
                </a:solidFill>
                <a:uFill>
                  <a:solidFill>
                    <a:srgbClr val="FFFFFF"/>
                  </a:solidFill>
                </a:uFill>
                <a:latin typeface="Calibri"/>
              </a:rPr>
              <a:t>Homo </a:t>
            </a:r>
            <a:r>
              <a:rPr lang="en-GB" sz="3200" spc="-1" noProof="0" dirty="0" err="1">
                <a:solidFill>
                  <a:srgbClr val="215968"/>
                </a:solidFill>
                <a:uFill>
                  <a:solidFill>
                    <a:srgbClr val="FFFFFF"/>
                  </a:solidFill>
                </a:uFill>
                <a:latin typeface="Calibri"/>
              </a:rPr>
              <a:t>oeconomicus</a:t>
            </a:r>
            <a:r>
              <a:rPr lang="en-GB" sz="3200" spc="-1" noProof="0" dirty="0">
                <a:solidFill>
                  <a:srgbClr val="215968"/>
                </a:solidFill>
                <a:uFill>
                  <a:solidFill>
                    <a:srgbClr val="FFFFFF"/>
                  </a:solidFill>
                </a:uFill>
                <a:latin typeface="Calibri"/>
              </a:rPr>
              <a:t>  (an economic creature)</a:t>
            </a:r>
          </a:p>
          <a:p>
            <a:pPr lvl="1" indent="-457200" algn="just">
              <a:buFont typeface="Arial" panose="020B0604020202020204" pitchFamily="34" charset="0"/>
              <a:buChar char="•"/>
            </a:pPr>
            <a:r>
              <a:rPr lang="en-GB" sz="3200" spc="-1" noProof="0" dirty="0">
                <a:solidFill>
                  <a:srgbClr val="215968"/>
                </a:solidFill>
                <a:uFill>
                  <a:solidFill>
                    <a:srgbClr val="FFFFFF"/>
                  </a:solidFill>
                </a:uFill>
                <a:latin typeface="Calibri"/>
              </a:rPr>
              <a:t>The equilibrium concept in economics</a:t>
            </a:r>
          </a:p>
          <a:p>
            <a:pPr lvl="1" indent="-457200" algn="just">
              <a:buFont typeface="Arial" panose="020B0604020202020204" pitchFamily="34" charset="0"/>
              <a:buChar char="•"/>
            </a:pPr>
            <a:r>
              <a:rPr lang="en-GB" sz="3200" spc="-1" noProof="0" dirty="0" err="1">
                <a:solidFill>
                  <a:srgbClr val="215968"/>
                </a:solidFill>
                <a:uFill>
                  <a:solidFill>
                    <a:srgbClr val="FFFFFF"/>
                  </a:solidFill>
                </a:uFill>
                <a:latin typeface="Calibri"/>
              </a:rPr>
              <a:t>Ceterbus</a:t>
            </a:r>
            <a:r>
              <a:rPr lang="en-GB" sz="3200" spc="-1" noProof="0" dirty="0">
                <a:solidFill>
                  <a:srgbClr val="215968"/>
                </a:solidFill>
                <a:uFill>
                  <a:solidFill>
                    <a:srgbClr val="FFFFFF"/>
                  </a:solidFill>
                </a:uFill>
                <a:latin typeface="Calibri"/>
              </a:rPr>
              <a:t> Paribus principle</a:t>
            </a:r>
          </a:p>
          <a:p>
            <a:pPr lvl="1" indent="-457200" algn="just">
              <a:buFont typeface="Arial" panose="020B0604020202020204" pitchFamily="34" charset="0"/>
              <a:buChar char="•"/>
            </a:pPr>
            <a:r>
              <a:rPr lang="en-GB" sz="3200" spc="-1" noProof="0" dirty="0">
                <a:solidFill>
                  <a:srgbClr val="215968"/>
                </a:solidFill>
                <a:uFill>
                  <a:solidFill>
                    <a:srgbClr val="FFFFFF"/>
                  </a:solidFill>
                </a:uFill>
                <a:latin typeface="Calibri"/>
              </a:rPr>
              <a:t>Comparative statics method</a:t>
            </a:r>
          </a:p>
          <a:p>
            <a:pPr lvl="1" indent="-457200" algn="just">
              <a:buFont typeface="Arial" panose="020B0604020202020204" pitchFamily="34" charset="0"/>
              <a:buChar char="•"/>
            </a:pPr>
            <a:r>
              <a:rPr lang="en-GB" sz="3200" spc="-1" noProof="0" dirty="0">
                <a:solidFill>
                  <a:srgbClr val="215968"/>
                </a:solidFill>
                <a:uFill>
                  <a:solidFill>
                    <a:srgbClr val="FFFFFF"/>
                  </a:solidFill>
                </a:uFill>
                <a:latin typeface="Calibri"/>
              </a:rPr>
              <a:t>Marginal values in economics - revolution</a:t>
            </a:r>
          </a:p>
        </p:txBody>
      </p:sp>
      <p:sp>
        <p:nvSpPr>
          <p:cNvPr id="4"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4000" b="1" i="1" spc="-1" noProof="0" dirty="0">
                <a:solidFill>
                  <a:srgbClr val="215968"/>
                </a:solidFill>
                <a:uFill>
                  <a:solidFill>
                    <a:srgbClr val="FFFFFF"/>
                  </a:solidFill>
                </a:uFill>
                <a:latin typeface="Calibri"/>
              </a:rPr>
              <a:t>To extract stories, you need to start from the basics.</a:t>
            </a:r>
          </a:p>
        </p:txBody>
      </p:sp>
    </p:spTree>
    <p:extLst>
      <p:ext uri="{BB962C8B-B14F-4D97-AF65-F5344CB8AC3E}">
        <p14:creationId xmlns:p14="http://schemas.microsoft.com/office/powerpoint/2010/main" val="26804243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0"/>
            <a:ext cx="12192001" cy="840509"/>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Economics ? </a:t>
            </a:r>
          </a:p>
        </p:txBody>
      </p:sp>
      <p:sp>
        <p:nvSpPr>
          <p:cNvPr id="2" name="Prostokąt 1"/>
          <p:cNvSpPr/>
          <p:nvPr/>
        </p:nvSpPr>
        <p:spPr>
          <a:xfrm>
            <a:off x="406400" y="953623"/>
            <a:ext cx="11074399" cy="4647426"/>
          </a:xfrm>
          <a:prstGeom prst="rect">
            <a:avLst/>
          </a:prstGeom>
        </p:spPr>
        <p:txBody>
          <a:bodyPr wrap="square">
            <a:spAutoFit/>
          </a:bodyPr>
          <a:lstStyle/>
          <a:p>
            <a:pPr marL="0" lvl="1" algn="just"/>
            <a:r>
              <a:rPr lang="en-GB" sz="4000" spc="-1" noProof="0" dirty="0">
                <a:solidFill>
                  <a:srgbClr val="215968"/>
                </a:solidFill>
                <a:uFill>
                  <a:solidFill>
                    <a:srgbClr val="FFFFFF"/>
                  </a:solidFill>
                </a:uFill>
                <a:latin typeface="Calibri"/>
              </a:rPr>
              <a:t>How would you define economics?</a:t>
            </a:r>
          </a:p>
          <a:p>
            <a:pPr marL="0" lvl="1" algn="just"/>
            <a:endParaRPr lang="en-GB" sz="3200" spc="-1" noProof="0" dirty="0">
              <a:solidFill>
                <a:srgbClr val="215968"/>
              </a:solidFill>
              <a:uFill>
                <a:solidFill>
                  <a:srgbClr val="FFFFFF"/>
                </a:solidFill>
              </a:uFill>
              <a:latin typeface="Calibri"/>
            </a:endParaRPr>
          </a:p>
          <a:p>
            <a:pPr lvl="1" indent="-457200" algn="just">
              <a:buFont typeface="Wingdings" panose="05000000000000000000" pitchFamily="2" charset="2"/>
              <a:buChar char="à"/>
            </a:pPr>
            <a:r>
              <a:rPr lang="en-GB" sz="3200" spc="-1" noProof="0" dirty="0">
                <a:solidFill>
                  <a:srgbClr val="215968"/>
                </a:solidFill>
                <a:uFill>
                  <a:solidFill>
                    <a:srgbClr val="FFFFFF"/>
                  </a:solidFill>
                </a:uFill>
                <a:latin typeface="Calibri"/>
              </a:rPr>
              <a:t>Answer the question by yourself, NOW</a:t>
            </a:r>
          </a:p>
          <a:p>
            <a:pPr lvl="1" indent="-457200" algn="just">
              <a:buFont typeface="Wingdings" panose="05000000000000000000" pitchFamily="2" charset="2"/>
              <a:buChar char="à"/>
            </a:pPr>
            <a:r>
              <a:rPr lang="en-GB" sz="3200" spc="-1" noProof="0" dirty="0">
                <a:solidFill>
                  <a:srgbClr val="215968"/>
                </a:solidFill>
                <a:uFill>
                  <a:solidFill>
                    <a:srgbClr val="FFFFFF"/>
                  </a:solidFill>
                </a:uFill>
                <a:latin typeface="Calibri"/>
              </a:rPr>
              <a:t>Ask Chat or Google it</a:t>
            </a:r>
          </a:p>
          <a:p>
            <a:pPr lvl="1" indent="-457200" algn="just">
              <a:buFont typeface="Wingdings" panose="05000000000000000000" pitchFamily="2" charset="2"/>
              <a:buChar char="à"/>
            </a:pPr>
            <a:r>
              <a:rPr lang="en-GB" sz="3200" spc="-1" noProof="0" dirty="0">
                <a:solidFill>
                  <a:srgbClr val="215968"/>
                </a:solidFill>
                <a:uFill>
                  <a:solidFill>
                    <a:srgbClr val="FFFFFF"/>
                  </a:solidFill>
                </a:uFill>
                <a:latin typeface="Calibri"/>
              </a:rPr>
              <a:t>Which definition is correct / gives you a deep understanding of the concept?</a:t>
            </a:r>
          </a:p>
          <a:p>
            <a:pPr marL="0" lvl="1" algn="just"/>
            <a:endParaRPr lang="en-GB" sz="3200" spc="-1" noProof="0" dirty="0">
              <a:solidFill>
                <a:srgbClr val="215968"/>
              </a:solidFill>
              <a:uFill>
                <a:solidFill>
                  <a:srgbClr val="FFFFFF"/>
                </a:solidFill>
              </a:uFill>
              <a:latin typeface="Calibri"/>
            </a:endParaRPr>
          </a:p>
          <a:p>
            <a:pPr marL="0" lvl="1" algn="just"/>
            <a:r>
              <a:rPr lang="en-GB" sz="3200" i="1" spc="-1" noProof="0" dirty="0">
                <a:solidFill>
                  <a:srgbClr val="215968"/>
                </a:solidFill>
                <a:uFill>
                  <a:solidFill>
                    <a:srgbClr val="FFFFFF"/>
                  </a:solidFill>
                </a:uFill>
                <a:latin typeface="Calibri"/>
              </a:rPr>
              <a:t>There are many definitions of economics as a social science... some of them are blah, blah, blah - a lot of details, no essence. </a:t>
            </a:r>
          </a:p>
        </p:txBody>
      </p:sp>
    </p:spTree>
    <p:extLst>
      <p:ext uri="{BB962C8B-B14F-4D97-AF65-F5344CB8AC3E}">
        <p14:creationId xmlns:p14="http://schemas.microsoft.com/office/powerpoint/2010/main" val="1783786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0" y="-14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latin typeface="Calibri"/>
              </a:rPr>
              <a:t>What was the reason to introduce computational methods to microeconomics?</a:t>
            </a:r>
            <a:endParaRPr lang="en-GB" noProof="0" dirty="0">
              <a:solidFill>
                <a:prstClr val="black"/>
              </a:solidFill>
              <a:latin typeface="Arial"/>
              <a:ea typeface="DejaVu Sans"/>
              <a:cs typeface="DejaVu Sans"/>
            </a:endParaRPr>
          </a:p>
        </p:txBody>
      </p:sp>
      <p:sp>
        <p:nvSpPr>
          <p:cNvPr id="81" name="CustomShape 2"/>
          <p:cNvSpPr/>
          <p:nvPr/>
        </p:nvSpPr>
        <p:spPr>
          <a:xfrm>
            <a:off x="109085" y="1128240"/>
            <a:ext cx="11819823" cy="55485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3200" spc="-1" noProof="0" dirty="0">
                <a:solidFill>
                  <a:srgbClr val="215968"/>
                </a:solidFill>
                <a:uFill>
                  <a:solidFill>
                    <a:srgbClr val="FFFFFF"/>
                  </a:solidFill>
                </a:uFill>
                <a:latin typeface="Calibri"/>
              </a:rPr>
              <a:t>In my opinion, microeconomic lectures should be:</a:t>
            </a:r>
          </a:p>
          <a:p>
            <a:pPr marL="457200" indent="-457200" algn="just">
              <a:buFont typeface="Arial" panose="020B0604020202020204" pitchFamily="34" charset="0"/>
              <a:buChar char="•"/>
            </a:pPr>
            <a:r>
              <a:rPr lang="en-GB" sz="3200" spc="-1" noProof="0" dirty="0">
                <a:solidFill>
                  <a:srgbClr val="215968"/>
                </a:solidFill>
                <a:uFill>
                  <a:solidFill>
                    <a:srgbClr val="FFFFFF"/>
                  </a:solidFill>
                </a:uFill>
                <a:latin typeface="Calibri"/>
              </a:rPr>
              <a:t>More practical and less formal / we should create a solution to real-life problems.</a:t>
            </a:r>
          </a:p>
          <a:p>
            <a:pPr marL="457200" indent="-457200" algn="just">
              <a:buFont typeface="Arial" panose="020B0604020202020204" pitchFamily="34" charset="0"/>
              <a:buChar char="•"/>
            </a:pPr>
            <a:r>
              <a:rPr lang="en-GB" sz="3200" spc="-1" noProof="0" dirty="0">
                <a:solidFill>
                  <a:srgbClr val="215968"/>
                </a:solidFill>
                <a:uFill>
                  <a:solidFill>
                    <a:srgbClr val="FFFFFF"/>
                  </a:solidFill>
                </a:uFill>
                <a:latin typeface="Calibri"/>
              </a:rPr>
              <a:t>More scientific / we should ask the question, not just calculate equilibrium points or prove the long-established theorems which they are easily find found in any advanced textbook.</a:t>
            </a:r>
          </a:p>
          <a:p>
            <a:pPr marL="457200" indent="-457200" algn="just">
              <a:buFont typeface="Arial" panose="020B0604020202020204" pitchFamily="34" charset="0"/>
              <a:buChar char="•"/>
            </a:pPr>
            <a:r>
              <a:rPr lang="en-GB" sz="3200" spc="-1" noProof="0" dirty="0">
                <a:solidFill>
                  <a:srgbClr val="215968"/>
                </a:solidFill>
                <a:uFill>
                  <a:solidFill>
                    <a:srgbClr val="FFFFFF"/>
                  </a:solidFill>
                </a:uFill>
                <a:latin typeface="Calibri"/>
              </a:rPr>
              <a:t>More heterodox, less orthodox/ we should know the different schools of economics: Austrian, Marxist, </a:t>
            </a:r>
            <a:r>
              <a:rPr lang="en-GB" sz="3200" spc="-1" noProof="0" dirty="0" err="1">
                <a:solidFill>
                  <a:srgbClr val="215968"/>
                </a:solidFill>
                <a:uFill>
                  <a:solidFill>
                    <a:srgbClr val="FFFFFF"/>
                  </a:solidFill>
                </a:uFill>
                <a:latin typeface="Calibri"/>
              </a:rPr>
              <a:t>econophysics</a:t>
            </a:r>
            <a:r>
              <a:rPr lang="en-GB" sz="3200" spc="-1" noProof="0" dirty="0">
                <a:solidFill>
                  <a:srgbClr val="215968"/>
                </a:solidFill>
                <a:uFill>
                  <a:solidFill>
                    <a:srgbClr val="FFFFFF"/>
                  </a:solidFill>
                </a:uFill>
                <a:latin typeface="Calibri"/>
              </a:rPr>
              <a:t>, behavioural, … </a:t>
            </a:r>
          </a:p>
          <a:p>
            <a:pPr algn="just"/>
            <a:r>
              <a:rPr lang="en-GB" sz="3200" spc="-1" noProof="0" dirty="0">
                <a:solidFill>
                  <a:srgbClr val="215968"/>
                </a:solidFill>
                <a:uFill>
                  <a:solidFill>
                    <a:srgbClr val="FFFFFF"/>
                  </a:solidFill>
                </a:uFill>
                <a:latin typeface="Calibri"/>
              </a:rPr>
              <a:t>For me, computational and experimental methods are good tools to achieve the goal.</a:t>
            </a:r>
            <a:endParaRPr lang="en-GB" sz="3200" noProof="0" dirty="0">
              <a:solidFill>
                <a:srgbClr val="215968"/>
              </a:solidFill>
              <a:latin typeface="Arial"/>
              <a:ea typeface="DejaVu Sans"/>
              <a:cs typeface="DejaVu Sans"/>
            </a:endParaRPr>
          </a:p>
        </p:txBody>
      </p:sp>
    </p:spTree>
    <p:extLst>
      <p:ext uri="{BB962C8B-B14F-4D97-AF65-F5344CB8AC3E}">
        <p14:creationId xmlns:p14="http://schemas.microsoft.com/office/powerpoint/2010/main" val="22744702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0"/>
            <a:ext cx="12192001" cy="840509"/>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Economics</a:t>
            </a:r>
          </a:p>
        </p:txBody>
      </p:sp>
      <p:sp>
        <p:nvSpPr>
          <p:cNvPr id="2" name="Prostokąt 1"/>
          <p:cNvSpPr/>
          <p:nvPr/>
        </p:nvSpPr>
        <p:spPr>
          <a:xfrm>
            <a:off x="203200" y="840509"/>
            <a:ext cx="11360727" cy="5816977"/>
          </a:xfrm>
          <a:prstGeom prst="rect">
            <a:avLst/>
          </a:prstGeom>
        </p:spPr>
        <p:txBody>
          <a:bodyPr wrap="square">
            <a:spAutoFit/>
          </a:bodyPr>
          <a:lstStyle/>
          <a:p>
            <a:pPr marL="0" lvl="1" algn="just"/>
            <a:r>
              <a:rPr lang="en-GB" sz="3600" spc="-1" noProof="0" dirty="0">
                <a:solidFill>
                  <a:srgbClr val="215968"/>
                </a:solidFill>
                <a:uFill>
                  <a:solidFill>
                    <a:srgbClr val="FFFFFF"/>
                  </a:solidFill>
                </a:uFill>
                <a:latin typeface="Calibri"/>
              </a:rPr>
              <a:t>Economics is the study of human </a:t>
            </a:r>
            <a:r>
              <a:rPr lang="en-GB" sz="3600" spc="-1" noProof="0" dirty="0" err="1">
                <a:solidFill>
                  <a:srgbClr val="215968"/>
                </a:solidFill>
                <a:uFill>
                  <a:solidFill>
                    <a:srgbClr val="FFFFFF"/>
                  </a:solidFill>
                </a:uFill>
                <a:latin typeface="Calibri"/>
              </a:rPr>
              <a:t>behavior</a:t>
            </a:r>
            <a:r>
              <a:rPr lang="en-GB" sz="3600" spc="-1" noProof="0" dirty="0">
                <a:solidFill>
                  <a:srgbClr val="215968"/>
                </a:solidFill>
                <a:uFill>
                  <a:solidFill>
                    <a:srgbClr val="FFFFFF"/>
                  </a:solidFill>
                </a:uFill>
                <a:latin typeface="Calibri"/>
              </a:rPr>
              <a:t> in situations of limited resources.</a:t>
            </a:r>
            <a:endParaRPr lang="en-GB" sz="3600" i="1" spc="-1" noProof="0" dirty="0">
              <a:solidFill>
                <a:srgbClr val="215968"/>
              </a:solidFill>
              <a:uFill>
                <a:solidFill>
                  <a:srgbClr val="FFFFFF"/>
                </a:solidFill>
              </a:uFill>
              <a:latin typeface="Calibri"/>
            </a:endParaRPr>
          </a:p>
          <a:p>
            <a:pPr marL="457200" lvl="2" algn="just"/>
            <a:r>
              <a:rPr lang="en-GB" sz="2000" i="1" spc="-1" noProof="0" dirty="0">
                <a:solidFill>
                  <a:srgbClr val="215968"/>
                </a:solidFill>
                <a:uFill>
                  <a:solidFill>
                    <a:srgbClr val="FFFFFF"/>
                  </a:solidFill>
                </a:uFill>
                <a:latin typeface="Calibri"/>
              </a:rPr>
              <a:t>Economics is the science which studies human behaviour as a relationship between ends and scarce means which have alternative uses.</a:t>
            </a:r>
            <a:r>
              <a:rPr lang="en-GB" sz="2000" spc="-1" noProof="0" dirty="0">
                <a:solidFill>
                  <a:srgbClr val="215968"/>
                </a:solidFill>
                <a:uFill>
                  <a:solidFill>
                    <a:srgbClr val="FFFFFF"/>
                  </a:solidFill>
                </a:uFill>
                <a:latin typeface="Calibri"/>
              </a:rPr>
              <a:t> [Lionel Robbins, 1932] </a:t>
            </a:r>
          </a:p>
          <a:p>
            <a:pPr marL="0" lvl="1" algn="just"/>
            <a:r>
              <a:rPr lang="en-GB" sz="3600" spc="-1" noProof="0" dirty="0">
                <a:solidFill>
                  <a:srgbClr val="215968"/>
                </a:solidFill>
                <a:uFill>
                  <a:solidFill>
                    <a:srgbClr val="FFFFFF"/>
                  </a:solidFill>
                </a:uFill>
                <a:latin typeface="Calibri"/>
              </a:rPr>
              <a:t>All "schools" of economics agree with this definition.</a:t>
            </a:r>
          </a:p>
          <a:p>
            <a:pPr marL="0" lvl="1" algn="just"/>
            <a:endParaRPr lang="en-GB" sz="2800" spc="-1" noProof="0" dirty="0">
              <a:solidFill>
                <a:srgbClr val="215968"/>
              </a:solidFill>
              <a:uFill>
                <a:solidFill>
                  <a:srgbClr val="FFFFFF"/>
                </a:solidFill>
              </a:uFill>
              <a:latin typeface="Calibri"/>
            </a:endParaRPr>
          </a:p>
          <a:p>
            <a:pPr marL="0" lvl="1" algn="just"/>
            <a:r>
              <a:rPr lang="en-GB" sz="2800" spc="-1" noProof="0" dirty="0">
                <a:solidFill>
                  <a:srgbClr val="215968"/>
                </a:solidFill>
                <a:uFill>
                  <a:solidFill>
                    <a:srgbClr val="FFFFFF"/>
                  </a:solidFill>
                </a:uFill>
                <a:latin typeface="Calibri"/>
              </a:rPr>
              <a:t>Definition ad absurdum:</a:t>
            </a:r>
          </a:p>
          <a:p>
            <a:pPr marL="0" lvl="1" algn="just"/>
            <a:r>
              <a:rPr lang="en-GB" sz="2800" spc="-1" noProof="0" dirty="0">
                <a:solidFill>
                  <a:srgbClr val="215968"/>
                </a:solidFill>
                <a:uFill>
                  <a:solidFill>
                    <a:srgbClr val="FFFFFF"/>
                  </a:solidFill>
                </a:uFill>
                <a:latin typeface="Calibri"/>
              </a:rPr>
              <a:t>There is no economics when resources are unlimited—then we have paradise or communism, depending on your ideology. </a:t>
            </a:r>
          </a:p>
          <a:p>
            <a:pPr marL="0" lvl="1" algn="just"/>
            <a:endParaRPr lang="en-GB" sz="2800" spc="-1" noProof="0" dirty="0">
              <a:solidFill>
                <a:srgbClr val="215968"/>
              </a:solidFill>
              <a:uFill>
                <a:solidFill>
                  <a:srgbClr val="FFFFFF"/>
                </a:solidFill>
              </a:uFill>
              <a:latin typeface="Calibri"/>
            </a:endParaRPr>
          </a:p>
          <a:p>
            <a:pPr marL="0" lvl="1" algn="just"/>
            <a:r>
              <a:rPr lang="en-GB" sz="2800" spc="-1" noProof="0" dirty="0">
                <a:solidFill>
                  <a:srgbClr val="215968"/>
                </a:solidFill>
                <a:uFill>
                  <a:solidFill>
                    <a:srgbClr val="FFFFFF"/>
                  </a:solidFill>
                </a:uFill>
                <a:latin typeface="Calibri"/>
              </a:rPr>
              <a:t>Example: 50 years ago, no one talked about the economics of fresh air. Fresh air was considered a free good, and free goods are not a subject of interest in economics. </a:t>
            </a:r>
            <a:endParaRPr lang="en-GB" sz="2800" spc="-1" noProof="0" dirty="0">
              <a:solidFill>
                <a:srgbClr val="C00000"/>
              </a:solidFill>
              <a:uFill>
                <a:solidFill>
                  <a:srgbClr val="FFFFFF"/>
                </a:solidFill>
              </a:uFill>
              <a:latin typeface="Calibri"/>
            </a:endParaRPr>
          </a:p>
        </p:txBody>
      </p:sp>
    </p:spTree>
    <p:extLst>
      <p:ext uri="{BB962C8B-B14F-4D97-AF65-F5344CB8AC3E}">
        <p14:creationId xmlns:p14="http://schemas.microsoft.com/office/powerpoint/2010/main" val="2458004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0"/>
            <a:ext cx="12192001" cy="840509"/>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Economics</a:t>
            </a:r>
          </a:p>
        </p:txBody>
      </p:sp>
      <p:sp>
        <p:nvSpPr>
          <p:cNvPr id="2" name="Prostokąt 1"/>
          <p:cNvSpPr/>
          <p:nvPr/>
        </p:nvSpPr>
        <p:spPr>
          <a:xfrm>
            <a:off x="327428" y="840509"/>
            <a:ext cx="11291917" cy="1754326"/>
          </a:xfrm>
          <a:prstGeom prst="rect">
            <a:avLst/>
          </a:prstGeom>
        </p:spPr>
        <p:txBody>
          <a:bodyPr wrap="square">
            <a:spAutoFit/>
          </a:bodyPr>
          <a:lstStyle/>
          <a:p>
            <a:pPr marL="0" lvl="1" algn="just"/>
            <a:r>
              <a:rPr lang="en-GB" sz="3600" b="1" spc="-1" noProof="0" dirty="0">
                <a:solidFill>
                  <a:srgbClr val="215968"/>
                </a:solidFill>
                <a:uFill>
                  <a:solidFill>
                    <a:srgbClr val="FFFFFF"/>
                  </a:solidFill>
                </a:uFill>
                <a:latin typeface="Calibri"/>
              </a:rPr>
              <a:t>Free goods </a:t>
            </a:r>
            <a:r>
              <a:rPr lang="en-GB" sz="3600" spc="-1" noProof="0" dirty="0">
                <a:solidFill>
                  <a:srgbClr val="215968"/>
                </a:solidFill>
                <a:uFill>
                  <a:solidFill>
                    <a:srgbClr val="FFFFFF"/>
                  </a:solidFill>
                </a:uFill>
                <a:latin typeface="Calibri"/>
              </a:rPr>
              <a:t>are, </a:t>
            </a:r>
            <a:r>
              <a:rPr lang="en-GB" sz="3600" spc="-1" noProof="0" dirty="0" err="1">
                <a:solidFill>
                  <a:srgbClr val="215968"/>
                </a:solidFill>
                <a:uFill>
                  <a:solidFill>
                    <a:srgbClr val="FFFFFF"/>
                  </a:solidFill>
                </a:uFill>
                <a:latin typeface="Calibri"/>
              </a:rPr>
              <a:t>i</a:t>
            </a:r>
            <a:r>
              <a:rPr lang="en-GB" sz="3600" spc="-1" noProof="0" dirty="0">
                <a:solidFill>
                  <a:srgbClr val="215968"/>
                </a:solidFill>
                <a:uFill>
                  <a:solidFill>
                    <a:srgbClr val="FFFFFF"/>
                  </a:solidFill>
                </a:uFill>
                <a:latin typeface="Calibri"/>
              </a:rPr>
              <a:t>) available in unlimited quantities to everyone ii) the cost of obtaining them is zero for society (not produced by people - natural origin). </a:t>
            </a:r>
            <a:endParaRPr lang="en-GB" sz="2800" spc="-1" noProof="0" dirty="0">
              <a:solidFill>
                <a:srgbClr val="C00000"/>
              </a:solidFill>
              <a:uFill>
                <a:solidFill>
                  <a:srgbClr val="FFFFFF"/>
                </a:solidFill>
              </a:uFill>
              <a:latin typeface="Calibri"/>
            </a:endParaRPr>
          </a:p>
        </p:txBody>
      </p:sp>
      <p:sp>
        <p:nvSpPr>
          <p:cNvPr id="3" name="Prostokąt 2"/>
          <p:cNvSpPr/>
          <p:nvPr/>
        </p:nvSpPr>
        <p:spPr>
          <a:xfrm>
            <a:off x="392083" y="3014208"/>
            <a:ext cx="6239627" cy="2677656"/>
          </a:xfrm>
          <a:prstGeom prst="rect">
            <a:avLst/>
          </a:prstGeom>
        </p:spPr>
        <p:txBody>
          <a:bodyPr wrap="square">
            <a:spAutoFit/>
          </a:bodyPr>
          <a:lstStyle/>
          <a:p>
            <a:pPr marL="0" lvl="1" algn="just"/>
            <a:r>
              <a:rPr lang="en-GB" sz="2400" spc="-1" noProof="0" dirty="0">
                <a:solidFill>
                  <a:srgbClr val="215968"/>
                </a:solidFill>
                <a:uFill>
                  <a:solidFill>
                    <a:srgbClr val="FFFFFF"/>
                  </a:solidFill>
                </a:uFill>
                <a:latin typeface="Calibri"/>
              </a:rPr>
              <a:t>Which of the following goods is a free good?</a:t>
            </a:r>
          </a:p>
          <a:p>
            <a:pPr marL="0" lvl="1" algn="just"/>
            <a:endParaRPr lang="en-GB" sz="2400" spc="-1" noProof="0" dirty="0">
              <a:solidFill>
                <a:srgbClr val="215968"/>
              </a:solidFill>
              <a:uFill>
                <a:solidFill>
                  <a:srgbClr val="FFFFFF"/>
                </a:solidFill>
              </a:uFill>
              <a:latin typeface="Calibri"/>
            </a:endParaRPr>
          </a:p>
          <a:p>
            <a:pPr marL="0" lvl="1" algn="just"/>
            <a:r>
              <a:rPr lang="en-GB" sz="2400" spc="-1" noProof="0" dirty="0">
                <a:solidFill>
                  <a:srgbClr val="215968"/>
                </a:solidFill>
                <a:uFill>
                  <a:solidFill>
                    <a:srgbClr val="FFFFFF"/>
                  </a:solidFill>
                </a:uFill>
                <a:latin typeface="Calibri"/>
              </a:rPr>
              <a:t>a. Solar radiation</a:t>
            </a:r>
          </a:p>
          <a:p>
            <a:pPr marL="0" lvl="1" algn="just"/>
            <a:r>
              <a:rPr lang="en-GB" sz="2400" spc="-1" noProof="0" dirty="0">
                <a:solidFill>
                  <a:srgbClr val="215968"/>
                </a:solidFill>
                <a:uFill>
                  <a:solidFill>
                    <a:srgbClr val="FFFFFF"/>
                  </a:solidFill>
                </a:uFill>
                <a:latin typeface="Calibri"/>
              </a:rPr>
              <a:t>b. Fresh air</a:t>
            </a:r>
          </a:p>
          <a:p>
            <a:pPr marL="0" lvl="1" algn="just"/>
            <a:r>
              <a:rPr lang="en-GB" sz="2400" spc="-1" noProof="0" dirty="0">
                <a:solidFill>
                  <a:srgbClr val="215968"/>
                </a:solidFill>
                <a:uFill>
                  <a:solidFill>
                    <a:srgbClr val="FFFFFF"/>
                  </a:solidFill>
                </a:uFill>
                <a:latin typeface="Calibri"/>
              </a:rPr>
              <a:t>c. Public healthcare</a:t>
            </a:r>
          </a:p>
          <a:p>
            <a:pPr marL="0" lvl="1" algn="just"/>
            <a:r>
              <a:rPr lang="en-GB" sz="2400" spc="-1" noProof="0" dirty="0">
                <a:solidFill>
                  <a:srgbClr val="215968"/>
                </a:solidFill>
                <a:uFill>
                  <a:solidFill>
                    <a:srgbClr val="FFFFFF"/>
                  </a:solidFill>
                </a:uFill>
                <a:latin typeface="Calibri"/>
              </a:rPr>
              <a:t>d. Drinking water (freshwater)</a:t>
            </a:r>
          </a:p>
          <a:p>
            <a:pPr marL="0" lvl="1" algn="just"/>
            <a:r>
              <a:rPr lang="en-GB" sz="2400" spc="-1" noProof="0" dirty="0">
                <a:solidFill>
                  <a:srgbClr val="215968"/>
                </a:solidFill>
                <a:uFill>
                  <a:solidFill>
                    <a:srgbClr val="FFFFFF"/>
                  </a:solidFill>
                </a:uFill>
                <a:latin typeface="Calibri"/>
              </a:rPr>
              <a:t>e. Public television</a:t>
            </a:r>
            <a:endParaRPr lang="en-GB" spc="-1" noProof="0" dirty="0">
              <a:solidFill>
                <a:srgbClr val="C00000"/>
              </a:solidFill>
              <a:uFill>
                <a:solidFill>
                  <a:srgbClr val="FFFFFF"/>
                </a:solidFill>
              </a:uFill>
              <a:latin typeface="Calibri"/>
            </a:endParaRPr>
          </a:p>
        </p:txBody>
      </p:sp>
      <p:sp>
        <p:nvSpPr>
          <p:cNvPr id="4" name="Prostokąt 3"/>
          <p:cNvSpPr/>
          <p:nvPr/>
        </p:nvSpPr>
        <p:spPr>
          <a:xfrm>
            <a:off x="4987636" y="3802029"/>
            <a:ext cx="6705600" cy="2677656"/>
          </a:xfrm>
          <a:prstGeom prst="rect">
            <a:avLst/>
          </a:prstGeom>
        </p:spPr>
        <p:txBody>
          <a:bodyPr wrap="square">
            <a:spAutoFit/>
          </a:bodyPr>
          <a:lstStyle/>
          <a:p>
            <a:pPr algn="just"/>
            <a:r>
              <a:rPr lang="en-GB" sz="2800" noProof="0" dirty="0">
                <a:solidFill>
                  <a:srgbClr val="215968"/>
                </a:solidFill>
                <a:latin typeface="Calibri" panose="020F0502020204030204" pitchFamily="34" charset="0"/>
                <a:ea typeface="Calibri" panose="020F0502020204030204" pitchFamily="34" charset="0"/>
                <a:cs typeface="Calibri" panose="020F0502020204030204" pitchFamily="34" charset="0"/>
              </a:rPr>
              <a:t>It is becoming increasingly difficult to find example of free goods. Unfortunately, your generation will live in a world where all goods become </a:t>
            </a:r>
            <a:r>
              <a:rPr lang="en-GB" sz="2800" b="1" noProof="0" dirty="0">
                <a:solidFill>
                  <a:srgbClr val="215968"/>
                </a:solidFill>
                <a:latin typeface="Calibri" panose="020F0502020204030204" pitchFamily="34" charset="0"/>
                <a:ea typeface="Calibri" panose="020F0502020204030204" pitchFamily="34" charset="0"/>
                <a:cs typeface="Calibri" panose="020F0502020204030204" pitchFamily="34" charset="0"/>
              </a:rPr>
              <a:t>scarce</a:t>
            </a:r>
            <a:r>
              <a:rPr lang="en-GB" sz="2800" noProof="0" dirty="0">
                <a:solidFill>
                  <a:srgbClr val="215968"/>
                </a:solidFill>
                <a:latin typeface="Calibri" panose="020F0502020204030204" pitchFamily="34" charset="0"/>
                <a:ea typeface="Calibri" panose="020F0502020204030204" pitchFamily="34" charset="0"/>
                <a:cs typeface="Calibri" panose="020F0502020204030204" pitchFamily="34" charset="0"/>
              </a:rPr>
              <a:t> (or someone's property). Everything is becoming a subject of economic interest.</a:t>
            </a:r>
          </a:p>
        </p:txBody>
      </p:sp>
    </p:spTree>
    <p:extLst>
      <p:ext uri="{BB962C8B-B14F-4D97-AF65-F5344CB8AC3E}">
        <p14:creationId xmlns:p14="http://schemas.microsoft.com/office/powerpoint/2010/main" val="1222840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0"/>
            <a:ext cx="12192001" cy="840509"/>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Economics</a:t>
            </a:r>
          </a:p>
        </p:txBody>
      </p:sp>
      <p:sp>
        <p:nvSpPr>
          <p:cNvPr id="2" name="Prostokąt 1"/>
          <p:cNvSpPr/>
          <p:nvPr/>
        </p:nvSpPr>
        <p:spPr>
          <a:xfrm>
            <a:off x="327428" y="840509"/>
            <a:ext cx="11291917" cy="1200329"/>
          </a:xfrm>
          <a:prstGeom prst="rect">
            <a:avLst/>
          </a:prstGeom>
        </p:spPr>
        <p:txBody>
          <a:bodyPr wrap="square">
            <a:spAutoFit/>
          </a:bodyPr>
          <a:lstStyle/>
          <a:p>
            <a:pPr marL="0" lvl="1" algn="just"/>
            <a:r>
              <a:rPr lang="en-GB" sz="3600" spc="-1" noProof="0" dirty="0">
                <a:solidFill>
                  <a:srgbClr val="215968"/>
                </a:solidFill>
                <a:uFill>
                  <a:solidFill>
                    <a:srgbClr val="FFFFFF"/>
                  </a:solidFill>
                </a:uFill>
                <a:latin typeface="Calibri"/>
              </a:rPr>
              <a:t>Philosophers often point out that we live in an economy of surplus, not scarcity. But surplus breeds scarcity.</a:t>
            </a:r>
            <a:endParaRPr lang="en-GB" sz="2800" spc="-1" noProof="0" dirty="0">
              <a:solidFill>
                <a:srgbClr val="C00000"/>
              </a:solidFill>
              <a:uFill>
                <a:solidFill>
                  <a:srgbClr val="FFFFFF"/>
                </a:solidFill>
              </a:uFill>
              <a:latin typeface="Calibri"/>
            </a:endParaRPr>
          </a:p>
        </p:txBody>
      </p:sp>
      <p:sp>
        <p:nvSpPr>
          <p:cNvPr id="4" name="Prostokąt 3"/>
          <p:cNvSpPr/>
          <p:nvPr/>
        </p:nvSpPr>
        <p:spPr>
          <a:xfrm>
            <a:off x="5624945" y="2320975"/>
            <a:ext cx="6096000" cy="3139321"/>
          </a:xfrm>
          <a:prstGeom prst="rect">
            <a:avLst/>
          </a:prstGeom>
        </p:spPr>
        <p:txBody>
          <a:bodyPr>
            <a:spAutoFit/>
          </a:bodyPr>
          <a:lstStyle/>
          <a:p>
            <a:pPr algn="just"/>
            <a:r>
              <a:rPr lang="en-GB" i="1" noProof="0" dirty="0"/>
              <a:t>We used to refer to an information economy. But economies are defined by scarcity, not abundance (scarcity = value), and in an age of information abundance, what’s scarce? A: Attention. The scale of the world’s largest companies, the wealth of its richest people, and the power of governments are all rooted in the extraction, monetization, and custody of attention.</a:t>
            </a:r>
          </a:p>
          <a:p>
            <a:pPr algn="just"/>
            <a:endParaRPr lang="en-GB" noProof="0" dirty="0"/>
          </a:p>
          <a:p>
            <a:pPr algn="just"/>
            <a:r>
              <a:rPr lang="en-GB" noProof="0" dirty="0">
                <a:solidFill>
                  <a:srgbClr val="C00000"/>
                </a:solidFill>
              </a:rPr>
              <a:t>https://medium.com/@profgalloway/attentive-639d87091859</a:t>
            </a:r>
          </a:p>
          <a:p>
            <a:pPr algn="just"/>
            <a:endParaRPr lang="en-GB" noProof="0" dirty="0"/>
          </a:p>
        </p:txBody>
      </p:sp>
      <p:sp>
        <p:nvSpPr>
          <p:cNvPr id="5" name="Prostokąt 4"/>
          <p:cNvSpPr/>
          <p:nvPr/>
        </p:nvSpPr>
        <p:spPr>
          <a:xfrm>
            <a:off x="581891" y="2320975"/>
            <a:ext cx="4858328" cy="3693319"/>
          </a:xfrm>
          <a:prstGeom prst="rect">
            <a:avLst/>
          </a:prstGeom>
        </p:spPr>
        <p:txBody>
          <a:bodyPr wrap="square">
            <a:spAutoFit/>
          </a:bodyPr>
          <a:lstStyle/>
          <a:p>
            <a:pPr algn="just"/>
            <a:r>
              <a:rPr lang="en-GB" i="1" noProof="0" dirty="0"/>
              <a:t>The concept of attention economy was first coined in the late 1960s by </a:t>
            </a:r>
            <a:r>
              <a:rPr lang="en-GB" b="1" i="1" noProof="0" dirty="0">
                <a:solidFill>
                  <a:srgbClr val="C00000"/>
                </a:solidFill>
              </a:rPr>
              <a:t>Herbert A. Simon</a:t>
            </a:r>
            <a:r>
              <a:rPr lang="en-GB" i="1" noProof="0" dirty="0"/>
              <a:t>, characterizing the problem of information overload as an economic one. However, the concept has become increasingly popular with the rise of the internet making content (supply) increasingly abundant and immediately available, and attention becoming the limiting factor in the consumption of information. </a:t>
            </a:r>
          </a:p>
          <a:p>
            <a:pPr algn="just"/>
            <a:endParaRPr lang="en-GB" noProof="0" dirty="0"/>
          </a:p>
          <a:p>
            <a:pPr algn="just"/>
            <a:r>
              <a:rPr lang="en-GB" noProof="0" dirty="0">
                <a:solidFill>
                  <a:srgbClr val="C00000"/>
                </a:solidFill>
              </a:rPr>
              <a:t>https://www.un.org/sites/un2.un.org/files/attention_economy_feb.pdf</a:t>
            </a:r>
          </a:p>
        </p:txBody>
      </p:sp>
      <p:pic>
        <p:nvPicPr>
          <p:cNvPr id="9" name="Picture 8">
            <a:extLst>
              <a:ext uri="{FF2B5EF4-FFF2-40B4-BE49-F238E27FC236}">
                <a16:creationId xmlns:a16="http://schemas.microsoft.com/office/drawing/2014/main" id="{91500091-D2FE-FFDF-54C5-C2FA38B9BA67}"/>
              </a:ext>
            </a:extLst>
          </p:cNvPr>
          <p:cNvPicPr>
            <a:picLocks noChangeAspect="1"/>
          </p:cNvPicPr>
          <p:nvPr/>
        </p:nvPicPr>
        <p:blipFill>
          <a:blip r:embed="rId3"/>
          <a:stretch>
            <a:fillRect/>
          </a:stretch>
        </p:blipFill>
        <p:spPr>
          <a:xfrm>
            <a:off x="9442793" y="0"/>
            <a:ext cx="2462878" cy="2380668"/>
          </a:xfrm>
          <a:prstGeom prst="rect">
            <a:avLst/>
          </a:prstGeom>
        </p:spPr>
      </p:pic>
    </p:spTree>
    <p:extLst>
      <p:ext uri="{BB962C8B-B14F-4D97-AF65-F5344CB8AC3E}">
        <p14:creationId xmlns:p14="http://schemas.microsoft.com/office/powerpoint/2010/main" val="3663815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0"/>
            <a:ext cx="12192001" cy="840509"/>
          </a:xfrm>
          <a:solidFill>
            <a:schemeClr val="accent5">
              <a:lumMod val="20000"/>
              <a:lumOff val="80000"/>
            </a:schemeClr>
          </a:solidFill>
        </p:spPr>
        <p:txBody>
          <a:bodyPr>
            <a:noAutofit/>
          </a:bodyPr>
          <a:lstStyle/>
          <a:p>
            <a:pPr algn="ctr"/>
            <a:r>
              <a:rPr lang="en-GB" sz="3200" b="1" noProof="0" dirty="0" err="1">
                <a:solidFill>
                  <a:schemeClr val="accent5">
                    <a:lumMod val="50000"/>
                  </a:schemeClr>
                </a:solidFill>
                <a:latin typeface="Arial" charset="0"/>
              </a:rPr>
              <a:t>Micreconomics</a:t>
            </a:r>
            <a:r>
              <a:rPr lang="en-GB" sz="3200" b="1" noProof="0" dirty="0">
                <a:solidFill>
                  <a:schemeClr val="accent5">
                    <a:lumMod val="50000"/>
                  </a:schemeClr>
                </a:solidFill>
                <a:latin typeface="Arial" charset="0"/>
              </a:rPr>
              <a:t> </a:t>
            </a:r>
          </a:p>
        </p:txBody>
      </p:sp>
      <p:sp>
        <p:nvSpPr>
          <p:cNvPr id="2" name="Prostokąt 1"/>
          <p:cNvSpPr/>
          <p:nvPr/>
        </p:nvSpPr>
        <p:spPr>
          <a:xfrm>
            <a:off x="297640" y="1968641"/>
            <a:ext cx="11596718" cy="2677656"/>
          </a:xfrm>
          <a:prstGeom prst="rect">
            <a:avLst/>
          </a:prstGeom>
        </p:spPr>
        <p:txBody>
          <a:bodyPr wrap="square">
            <a:spAutoFit/>
          </a:bodyPr>
          <a:lstStyle/>
          <a:p>
            <a:pPr marL="0" lvl="1" algn="just"/>
            <a:r>
              <a:rPr lang="en-GB" sz="4000" spc="-1" noProof="0" dirty="0">
                <a:solidFill>
                  <a:srgbClr val="215968"/>
                </a:solidFill>
                <a:uFill>
                  <a:solidFill>
                    <a:srgbClr val="FFFFFF"/>
                  </a:solidFill>
                </a:uFill>
                <a:latin typeface="Calibri"/>
              </a:rPr>
              <a:t>How would you define </a:t>
            </a:r>
            <a:r>
              <a:rPr lang="en-GB" sz="4000" spc="-1" noProof="0" dirty="0" err="1">
                <a:solidFill>
                  <a:srgbClr val="215968"/>
                </a:solidFill>
                <a:uFill>
                  <a:solidFill>
                    <a:srgbClr val="FFFFFF"/>
                  </a:solidFill>
                </a:uFill>
                <a:latin typeface="Calibri"/>
              </a:rPr>
              <a:t>micreconomics</a:t>
            </a:r>
            <a:r>
              <a:rPr lang="en-GB" sz="4000" spc="-1" noProof="0" dirty="0">
                <a:solidFill>
                  <a:srgbClr val="215968"/>
                </a:solidFill>
                <a:uFill>
                  <a:solidFill>
                    <a:srgbClr val="FFFFFF"/>
                  </a:solidFill>
                </a:uFill>
                <a:latin typeface="Calibri"/>
              </a:rPr>
              <a:t>?</a:t>
            </a:r>
          </a:p>
          <a:p>
            <a:pPr marL="0" lvl="1" algn="just"/>
            <a:endParaRPr lang="en-GB" sz="3200" spc="-1" noProof="0" dirty="0">
              <a:solidFill>
                <a:srgbClr val="215968"/>
              </a:solidFill>
              <a:uFill>
                <a:solidFill>
                  <a:srgbClr val="FFFFFF"/>
                </a:solidFill>
              </a:uFill>
              <a:latin typeface="Calibri"/>
            </a:endParaRPr>
          </a:p>
          <a:p>
            <a:pPr lvl="1" indent="-457200" algn="just">
              <a:buFont typeface="Wingdings" panose="05000000000000000000" pitchFamily="2" charset="2"/>
              <a:buChar char="à"/>
            </a:pPr>
            <a:r>
              <a:rPr lang="en-GB" sz="3200" spc="-1" noProof="0" dirty="0">
                <a:solidFill>
                  <a:srgbClr val="215968"/>
                </a:solidFill>
                <a:uFill>
                  <a:solidFill>
                    <a:srgbClr val="FFFFFF"/>
                  </a:solidFill>
                </a:uFill>
                <a:latin typeface="Calibri"/>
              </a:rPr>
              <a:t>Answer the question by yourself, NOW</a:t>
            </a:r>
          </a:p>
          <a:p>
            <a:pPr lvl="1" indent="-457200" algn="just">
              <a:buFont typeface="Wingdings" panose="05000000000000000000" pitchFamily="2" charset="2"/>
              <a:buChar char="à"/>
            </a:pPr>
            <a:r>
              <a:rPr lang="en-GB" sz="3200" spc="-1" noProof="0" dirty="0">
                <a:solidFill>
                  <a:srgbClr val="215968"/>
                </a:solidFill>
                <a:uFill>
                  <a:solidFill>
                    <a:srgbClr val="FFFFFF"/>
                  </a:solidFill>
                </a:uFill>
                <a:latin typeface="Calibri"/>
              </a:rPr>
              <a:t>Ask Chat or Google it</a:t>
            </a:r>
          </a:p>
          <a:p>
            <a:pPr lvl="1" indent="-457200" algn="just">
              <a:buFont typeface="Wingdings" panose="05000000000000000000" pitchFamily="2" charset="2"/>
              <a:buChar char="à"/>
            </a:pPr>
            <a:r>
              <a:rPr lang="en-GB" sz="3200" spc="-1" noProof="0" dirty="0">
                <a:solidFill>
                  <a:srgbClr val="215968"/>
                </a:solidFill>
                <a:uFill>
                  <a:solidFill>
                    <a:srgbClr val="FFFFFF"/>
                  </a:solidFill>
                </a:uFill>
                <a:latin typeface="Calibri"/>
              </a:rPr>
              <a:t>Which definition gives you a deep understanding of the concept?</a:t>
            </a:r>
          </a:p>
        </p:txBody>
      </p:sp>
    </p:spTree>
    <p:extLst>
      <p:ext uri="{BB962C8B-B14F-4D97-AF65-F5344CB8AC3E}">
        <p14:creationId xmlns:p14="http://schemas.microsoft.com/office/powerpoint/2010/main" val="3112531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
            <a:ext cx="12192001" cy="914399"/>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Microeconomics; an atomistic view of human </a:t>
            </a:r>
            <a:r>
              <a:rPr lang="en-GB" sz="3200" b="1" noProof="0" dirty="0" err="1">
                <a:solidFill>
                  <a:schemeClr val="accent5">
                    <a:lumMod val="50000"/>
                  </a:schemeClr>
                </a:solidFill>
                <a:latin typeface="Arial" charset="0"/>
              </a:rPr>
              <a:t>behavior</a:t>
            </a:r>
            <a:endParaRPr lang="en-GB" sz="3200" b="1" noProof="0" dirty="0">
              <a:solidFill>
                <a:schemeClr val="accent5">
                  <a:lumMod val="50000"/>
                </a:schemeClr>
              </a:solidFill>
              <a:latin typeface="Arial" charset="0"/>
            </a:endParaRPr>
          </a:p>
        </p:txBody>
      </p:sp>
      <p:sp>
        <p:nvSpPr>
          <p:cNvPr id="2" name="Prostokąt 1"/>
          <p:cNvSpPr/>
          <p:nvPr/>
        </p:nvSpPr>
        <p:spPr>
          <a:xfrm>
            <a:off x="380767" y="1332313"/>
            <a:ext cx="11430463" cy="5016758"/>
          </a:xfrm>
          <a:prstGeom prst="rect">
            <a:avLst/>
          </a:prstGeom>
        </p:spPr>
        <p:txBody>
          <a:bodyPr wrap="square">
            <a:spAutoFit/>
          </a:bodyPr>
          <a:lstStyle/>
          <a:p>
            <a:pPr marL="0" lvl="1" algn="just"/>
            <a:r>
              <a:rPr lang="en-GB" sz="3200" b="1" spc="-1" noProof="0" dirty="0">
                <a:solidFill>
                  <a:srgbClr val="215968"/>
                </a:solidFill>
                <a:uFill>
                  <a:solidFill>
                    <a:srgbClr val="FFFFFF"/>
                  </a:solidFill>
                </a:uFill>
                <a:latin typeface="Calibri"/>
              </a:rPr>
              <a:t>My definition:</a:t>
            </a:r>
          </a:p>
          <a:p>
            <a:pPr marL="0" lvl="1" algn="just"/>
            <a:r>
              <a:rPr lang="en-GB" sz="3200" b="1" spc="-1" noProof="0" dirty="0">
                <a:solidFill>
                  <a:srgbClr val="215968"/>
                </a:solidFill>
                <a:uFill>
                  <a:solidFill>
                    <a:srgbClr val="FFFFFF"/>
                  </a:solidFill>
                </a:uFill>
                <a:latin typeface="Calibri"/>
              </a:rPr>
              <a:t>Microeconomics (orthodox view) </a:t>
            </a:r>
            <a:r>
              <a:rPr lang="en-GB" sz="3200" spc="-1" noProof="0" dirty="0">
                <a:solidFill>
                  <a:srgbClr val="215968"/>
                </a:solidFill>
                <a:uFill>
                  <a:solidFill>
                    <a:srgbClr val="FFFFFF"/>
                  </a:solidFill>
                </a:uFill>
                <a:latin typeface="Calibri"/>
              </a:rPr>
              <a:t>is the study of the </a:t>
            </a:r>
            <a:r>
              <a:rPr lang="en-GB" sz="3200" spc="-1" noProof="0" dirty="0" err="1">
                <a:solidFill>
                  <a:srgbClr val="215968"/>
                </a:solidFill>
                <a:uFill>
                  <a:solidFill>
                    <a:srgbClr val="FFFFFF"/>
                  </a:solidFill>
                </a:uFill>
                <a:latin typeface="Calibri"/>
              </a:rPr>
              <a:t>behavior</a:t>
            </a:r>
            <a:r>
              <a:rPr lang="en-GB" sz="3200" spc="-1" noProof="0" dirty="0">
                <a:solidFill>
                  <a:srgbClr val="215968"/>
                </a:solidFill>
                <a:uFill>
                  <a:solidFill>
                    <a:srgbClr val="FFFFFF"/>
                  </a:solidFill>
                </a:uFill>
                <a:latin typeface="Calibri"/>
              </a:rPr>
              <a:t> of households, firms, markets, economies, and even societies as a result of individual actions in situations of limited resources.</a:t>
            </a:r>
          </a:p>
          <a:p>
            <a:pPr marL="0" lvl="1" algn="just"/>
            <a:endParaRPr lang="en-GB" sz="3200" spc="-1" noProof="0" dirty="0">
              <a:solidFill>
                <a:srgbClr val="215968"/>
              </a:solidFill>
              <a:uFill>
                <a:solidFill>
                  <a:srgbClr val="FFFFFF"/>
                </a:solidFill>
              </a:uFill>
              <a:latin typeface="Calibri"/>
            </a:endParaRPr>
          </a:p>
          <a:p>
            <a:pPr marL="0" lvl="1" algn="just"/>
            <a:r>
              <a:rPr lang="en-GB" sz="3200" spc="-1" noProof="0" dirty="0">
                <a:solidFill>
                  <a:srgbClr val="215968"/>
                </a:solidFill>
                <a:uFill>
                  <a:solidFill>
                    <a:srgbClr val="FFFFFF"/>
                  </a:solidFill>
                </a:uFill>
                <a:latin typeface="Calibri"/>
              </a:rPr>
              <a:t>This definition highlights two important aspects:</a:t>
            </a:r>
          </a:p>
          <a:p>
            <a:pPr marL="0" lvl="1" algn="just"/>
            <a:r>
              <a:rPr lang="en-GB" sz="3200" spc="-1" noProof="0" dirty="0" err="1">
                <a:solidFill>
                  <a:srgbClr val="215968"/>
                </a:solidFill>
                <a:uFill>
                  <a:solidFill>
                    <a:srgbClr val="FFFFFF"/>
                  </a:solidFill>
                </a:uFill>
                <a:latin typeface="Calibri"/>
              </a:rPr>
              <a:t>i</a:t>
            </a:r>
            <a:r>
              <a:rPr lang="en-GB" sz="3200" spc="-1" noProof="0" dirty="0">
                <a:solidFill>
                  <a:srgbClr val="215968"/>
                </a:solidFill>
                <a:uFill>
                  <a:solidFill>
                    <a:srgbClr val="FFFFFF"/>
                  </a:solidFill>
                </a:uFill>
                <a:latin typeface="Calibri"/>
              </a:rPr>
              <a:t>) Microeconomics is the foundation of orthodox economics.</a:t>
            </a:r>
          </a:p>
          <a:p>
            <a:pPr marL="0" lvl="1" algn="just"/>
            <a:r>
              <a:rPr lang="en-GB" sz="3200" spc="-1" noProof="0" dirty="0">
                <a:solidFill>
                  <a:srgbClr val="215968"/>
                </a:solidFill>
                <a:uFill>
                  <a:solidFill>
                    <a:srgbClr val="FFFFFF"/>
                  </a:solidFill>
                </a:uFill>
                <a:latin typeface="Calibri"/>
              </a:rPr>
              <a:t>ii) The atomistic approach simplifies reasoning and, thanks to this, can model all aspects of human life and social behaviours — thus, microeconomic imperialism conquered all social sciences.</a:t>
            </a:r>
          </a:p>
        </p:txBody>
      </p:sp>
    </p:spTree>
    <p:extLst>
      <p:ext uri="{BB962C8B-B14F-4D97-AF65-F5344CB8AC3E}">
        <p14:creationId xmlns:p14="http://schemas.microsoft.com/office/powerpoint/2010/main" val="2108583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
            <a:ext cx="12192001" cy="914399"/>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Microeconomics; an atomistic view of human </a:t>
            </a:r>
            <a:r>
              <a:rPr lang="en-GB" sz="3200" b="1" noProof="0" dirty="0" err="1">
                <a:solidFill>
                  <a:schemeClr val="accent5">
                    <a:lumMod val="50000"/>
                  </a:schemeClr>
                </a:solidFill>
                <a:latin typeface="Arial" charset="0"/>
              </a:rPr>
              <a:t>behavior</a:t>
            </a:r>
            <a:endParaRPr lang="en-GB" sz="3200" b="1" noProof="0" dirty="0">
              <a:solidFill>
                <a:schemeClr val="accent5">
                  <a:lumMod val="50000"/>
                </a:schemeClr>
              </a:solidFill>
              <a:latin typeface="Arial" charset="0"/>
            </a:endParaRPr>
          </a:p>
        </p:txBody>
      </p:sp>
      <p:sp>
        <p:nvSpPr>
          <p:cNvPr id="2" name="Prostokąt 1"/>
          <p:cNvSpPr/>
          <p:nvPr/>
        </p:nvSpPr>
        <p:spPr>
          <a:xfrm>
            <a:off x="260694" y="1278031"/>
            <a:ext cx="11430463" cy="5262979"/>
          </a:xfrm>
          <a:prstGeom prst="rect">
            <a:avLst/>
          </a:prstGeom>
        </p:spPr>
        <p:txBody>
          <a:bodyPr wrap="square">
            <a:spAutoFit/>
          </a:bodyPr>
          <a:lstStyle/>
          <a:p>
            <a:pPr marL="0" lvl="1" algn="just"/>
            <a:r>
              <a:rPr lang="en-GB" sz="2800" spc="-1" noProof="0" dirty="0">
                <a:solidFill>
                  <a:srgbClr val="215968"/>
                </a:solidFill>
                <a:uFill>
                  <a:solidFill>
                    <a:srgbClr val="FFFFFF"/>
                  </a:solidFill>
                </a:uFill>
                <a:latin typeface="Calibri"/>
              </a:rPr>
              <a:t>Atom / </a:t>
            </a:r>
          </a:p>
          <a:p>
            <a:pPr marL="0" lvl="1" algn="just"/>
            <a:r>
              <a:rPr lang="en-GB" sz="2800" spc="-1" noProof="0" dirty="0">
                <a:solidFill>
                  <a:srgbClr val="215968"/>
                </a:solidFill>
                <a:uFill>
                  <a:solidFill>
                    <a:srgbClr val="FFFFFF"/>
                  </a:solidFill>
                </a:uFill>
                <a:latin typeface="Calibri"/>
              </a:rPr>
              <a:t>To understand how people behave in a given situation (constraints), economists create models based on the concept of the "economic man" (homo </a:t>
            </a:r>
            <a:r>
              <a:rPr lang="en-GB" sz="2800" spc="-1" noProof="0" dirty="0" err="1">
                <a:solidFill>
                  <a:srgbClr val="215968"/>
                </a:solidFill>
                <a:uFill>
                  <a:solidFill>
                    <a:srgbClr val="FFFFFF"/>
                  </a:solidFill>
                </a:uFill>
                <a:latin typeface="Calibri"/>
              </a:rPr>
              <a:t>oeconomicus</a:t>
            </a:r>
            <a:r>
              <a:rPr lang="en-GB" sz="2800" spc="-1" noProof="0" dirty="0">
                <a:solidFill>
                  <a:srgbClr val="215968"/>
                </a:solidFill>
                <a:uFill>
                  <a:solidFill>
                    <a:srgbClr val="FFFFFF"/>
                  </a:solidFill>
                </a:uFill>
                <a:latin typeface="Calibri"/>
              </a:rPr>
              <a:t>). </a:t>
            </a:r>
          </a:p>
          <a:p>
            <a:pPr marL="0" lvl="1" algn="just"/>
            <a:endParaRPr lang="en-GB" sz="2800" spc="-1" noProof="0" dirty="0">
              <a:solidFill>
                <a:srgbClr val="215968"/>
              </a:solidFill>
              <a:uFill>
                <a:solidFill>
                  <a:srgbClr val="FFFFFF"/>
                </a:solidFill>
              </a:uFill>
              <a:latin typeface="Calibri"/>
            </a:endParaRPr>
          </a:p>
          <a:p>
            <a:pPr marL="0" lvl="1" algn="just"/>
            <a:r>
              <a:rPr lang="en-GB" sz="2800" spc="-1" noProof="0" dirty="0">
                <a:solidFill>
                  <a:srgbClr val="215968"/>
                </a:solidFill>
                <a:uFill>
                  <a:solidFill>
                    <a:srgbClr val="FFFFFF"/>
                  </a:solidFill>
                </a:uFill>
                <a:latin typeface="Calibri"/>
              </a:rPr>
              <a:t>It is the most crucial foundation of neoclassical (orthodox). This model assumes that individuals are </a:t>
            </a:r>
            <a:r>
              <a:rPr lang="en-GB" sz="2800" b="1" spc="-1" noProof="0" dirty="0">
                <a:solidFill>
                  <a:srgbClr val="215968"/>
                </a:solidFill>
                <a:uFill>
                  <a:solidFill>
                    <a:srgbClr val="FFFFFF"/>
                  </a:solidFill>
                </a:uFill>
                <a:latin typeface="Calibri"/>
              </a:rPr>
              <a:t>free in their choices </a:t>
            </a:r>
            <a:r>
              <a:rPr lang="en-GB" sz="2800" spc="-1" noProof="0" dirty="0">
                <a:solidFill>
                  <a:srgbClr val="215968"/>
                </a:solidFill>
                <a:uFill>
                  <a:solidFill>
                    <a:srgbClr val="FFFFFF"/>
                  </a:solidFill>
                </a:uFill>
                <a:latin typeface="Calibri"/>
              </a:rPr>
              <a:t>and that all decisions they make are aimed at </a:t>
            </a:r>
            <a:r>
              <a:rPr lang="en-GB" sz="2800" b="1" spc="-1" noProof="0" dirty="0">
                <a:solidFill>
                  <a:srgbClr val="215968"/>
                </a:solidFill>
                <a:uFill>
                  <a:solidFill>
                    <a:srgbClr val="FFFFFF"/>
                  </a:solidFill>
                </a:uFill>
                <a:latin typeface="Calibri"/>
              </a:rPr>
              <a:t>maximizing their utility</a:t>
            </a:r>
            <a:r>
              <a:rPr lang="en-GB" sz="2800" spc="-1" noProof="0" dirty="0">
                <a:solidFill>
                  <a:srgbClr val="215968"/>
                </a:solidFill>
                <a:uFill>
                  <a:solidFill>
                    <a:srgbClr val="FFFFFF"/>
                  </a:solidFill>
                </a:uFill>
                <a:latin typeface="Calibri"/>
              </a:rPr>
              <a:t>, which can be understood as happiness, pleasure, or the achievement of desired life goals. The model </a:t>
            </a:r>
            <a:r>
              <a:rPr lang="en-GB" sz="2800" b="1" spc="-1" noProof="0" dirty="0">
                <a:solidFill>
                  <a:srgbClr val="215968"/>
                </a:solidFill>
                <a:uFill>
                  <a:solidFill>
                    <a:srgbClr val="FFFFFF"/>
                  </a:solidFill>
                </a:uFill>
                <a:latin typeface="Calibri"/>
              </a:rPr>
              <a:t>excludes ethical </a:t>
            </a:r>
            <a:r>
              <a:rPr lang="en-GB" sz="2800" spc="-1" noProof="0" dirty="0">
                <a:solidFill>
                  <a:srgbClr val="215968"/>
                </a:solidFill>
                <a:uFill>
                  <a:solidFill>
                    <a:srgbClr val="FFFFFF"/>
                  </a:solidFill>
                </a:uFill>
                <a:latin typeface="Calibri"/>
              </a:rPr>
              <a:t>considerations or judgments about "good" or "bad" goals. In this sense, economics remains neutral, focusing solely on the process of decision-making rather than the content or morality of those decisions.</a:t>
            </a:r>
            <a:endParaRPr lang="en-GB" sz="2000" spc="-1" noProof="0" dirty="0">
              <a:solidFill>
                <a:srgbClr val="C00000"/>
              </a:solidFill>
              <a:uFill>
                <a:solidFill>
                  <a:srgbClr val="FFFFFF"/>
                </a:solidFill>
              </a:uFill>
              <a:latin typeface="Calibri"/>
            </a:endParaRPr>
          </a:p>
        </p:txBody>
      </p:sp>
    </p:spTree>
    <p:extLst>
      <p:ext uri="{BB962C8B-B14F-4D97-AF65-F5344CB8AC3E}">
        <p14:creationId xmlns:p14="http://schemas.microsoft.com/office/powerpoint/2010/main" val="3590845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
            <a:ext cx="12192001" cy="914399"/>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Microeconomics; an atomistic view of human </a:t>
            </a:r>
            <a:r>
              <a:rPr lang="en-GB" sz="3200" b="1" noProof="0" dirty="0" err="1">
                <a:solidFill>
                  <a:schemeClr val="accent5">
                    <a:lumMod val="50000"/>
                  </a:schemeClr>
                </a:solidFill>
                <a:latin typeface="Arial" charset="0"/>
              </a:rPr>
              <a:t>behavior</a:t>
            </a:r>
            <a:endParaRPr lang="en-GB" sz="3200" b="1" noProof="0" dirty="0">
              <a:solidFill>
                <a:schemeClr val="accent5">
                  <a:lumMod val="50000"/>
                </a:schemeClr>
              </a:solidFill>
              <a:latin typeface="Arial" charset="0"/>
            </a:endParaRPr>
          </a:p>
        </p:txBody>
      </p:sp>
      <p:sp>
        <p:nvSpPr>
          <p:cNvPr id="2" name="Prostokąt 1"/>
          <p:cNvSpPr/>
          <p:nvPr/>
        </p:nvSpPr>
        <p:spPr>
          <a:xfrm>
            <a:off x="250755" y="1417180"/>
            <a:ext cx="11430463" cy="4832092"/>
          </a:xfrm>
          <a:prstGeom prst="rect">
            <a:avLst/>
          </a:prstGeom>
        </p:spPr>
        <p:txBody>
          <a:bodyPr wrap="square">
            <a:spAutoFit/>
          </a:bodyPr>
          <a:lstStyle/>
          <a:p>
            <a:pPr marL="0" lvl="1" algn="just"/>
            <a:r>
              <a:rPr lang="en-GB" sz="2800" spc="-1" noProof="0" dirty="0">
                <a:solidFill>
                  <a:srgbClr val="215968"/>
                </a:solidFill>
                <a:uFill>
                  <a:solidFill>
                    <a:srgbClr val="FFFFFF"/>
                  </a:solidFill>
                </a:uFill>
                <a:latin typeface="Calibri"/>
              </a:rPr>
              <a:t>Microeconomic imperialism refers to the application of the homo </a:t>
            </a:r>
            <a:r>
              <a:rPr lang="en-GB" sz="2800" spc="-1" noProof="0" dirty="0" err="1">
                <a:solidFill>
                  <a:srgbClr val="215968"/>
                </a:solidFill>
                <a:uFill>
                  <a:solidFill>
                    <a:srgbClr val="FFFFFF"/>
                  </a:solidFill>
                </a:uFill>
                <a:latin typeface="Calibri"/>
              </a:rPr>
              <a:t>oeconomicus</a:t>
            </a:r>
            <a:r>
              <a:rPr lang="en-GB" sz="2800" spc="-1" noProof="0" dirty="0">
                <a:solidFill>
                  <a:srgbClr val="215968"/>
                </a:solidFill>
                <a:uFill>
                  <a:solidFill>
                    <a:srgbClr val="FFFFFF"/>
                  </a:solidFill>
                </a:uFill>
                <a:latin typeface="Calibri"/>
              </a:rPr>
              <a:t> model to the analysis of all socio-economic phenomena—the infiltration of economics into psychology, sociology, anthropology, and more. Economics explains: addictions, crimes, partner selection, marriages, divorces, childbearing, gambling, </a:t>
            </a:r>
            <a:r>
              <a:rPr lang="en-GB" sz="2800" spc="-1" noProof="0" dirty="0" err="1">
                <a:solidFill>
                  <a:srgbClr val="215968"/>
                </a:solidFill>
                <a:uFill>
                  <a:solidFill>
                    <a:srgbClr val="FFFFFF"/>
                  </a:solidFill>
                </a:uFill>
                <a:latin typeface="Calibri"/>
              </a:rPr>
              <a:t>transplantology</a:t>
            </a:r>
            <a:r>
              <a:rPr lang="en-GB" sz="2800" spc="-1" noProof="0" dirty="0">
                <a:solidFill>
                  <a:srgbClr val="215968"/>
                </a:solidFill>
                <a:uFill>
                  <a:solidFill>
                    <a:srgbClr val="FFFFFF"/>
                  </a:solidFill>
                </a:uFill>
                <a:latin typeface="Calibri"/>
              </a:rPr>
              <a:t>, suicides, religious practices, obesity, terrorism, and so on.</a:t>
            </a:r>
          </a:p>
          <a:p>
            <a:pPr marL="0" lvl="1" algn="just"/>
            <a:endParaRPr lang="en-GB" sz="2800" spc="-1" noProof="0" dirty="0">
              <a:solidFill>
                <a:srgbClr val="215968"/>
              </a:solidFill>
              <a:uFill>
                <a:solidFill>
                  <a:srgbClr val="FFFFFF"/>
                </a:solidFill>
              </a:uFill>
              <a:latin typeface="Calibri"/>
            </a:endParaRPr>
          </a:p>
          <a:p>
            <a:pPr marL="0" lvl="1" algn="just"/>
            <a:r>
              <a:rPr lang="en-GB" sz="2800" spc="-1" noProof="0" dirty="0">
                <a:solidFill>
                  <a:srgbClr val="215968"/>
                </a:solidFill>
                <a:uFill>
                  <a:solidFill>
                    <a:srgbClr val="FFFFFF"/>
                  </a:solidFill>
                </a:uFill>
                <a:latin typeface="Calibri"/>
              </a:rPr>
              <a:t>The master: Becker, G. </a:t>
            </a:r>
            <a:r>
              <a:rPr lang="en-GB" sz="2800" i="1" spc="-1" noProof="0" dirty="0">
                <a:solidFill>
                  <a:srgbClr val="215968"/>
                </a:solidFill>
                <a:uFill>
                  <a:solidFill>
                    <a:srgbClr val="FFFFFF"/>
                  </a:solidFill>
                </a:uFill>
                <a:latin typeface="Calibri"/>
              </a:rPr>
              <a:t>The Economic Approach to Human </a:t>
            </a:r>
            <a:r>
              <a:rPr lang="en-GB" sz="2800" i="1" spc="-1" noProof="0" dirty="0" err="1">
                <a:solidFill>
                  <a:srgbClr val="215968"/>
                </a:solidFill>
                <a:uFill>
                  <a:solidFill>
                    <a:srgbClr val="FFFFFF"/>
                  </a:solidFill>
                </a:uFill>
                <a:latin typeface="Calibri"/>
              </a:rPr>
              <a:t>Behavior</a:t>
            </a:r>
            <a:endParaRPr lang="en-GB" sz="2800" i="1" spc="-1" noProof="0" dirty="0">
              <a:solidFill>
                <a:srgbClr val="215968"/>
              </a:solidFill>
              <a:uFill>
                <a:solidFill>
                  <a:srgbClr val="FFFFFF"/>
                </a:solidFill>
              </a:uFill>
              <a:latin typeface="Calibri"/>
            </a:endParaRPr>
          </a:p>
          <a:p>
            <a:pPr marL="0" lvl="1" algn="just"/>
            <a:endParaRPr lang="en-GB" sz="2800" spc="-1" noProof="0" dirty="0">
              <a:solidFill>
                <a:srgbClr val="215968"/>
              </a:solidFill>
              <a:uFill>
                <a:solidFill>
                  <a:srgbClr val="FFFFFF"/>
                </a:solidFill>
              </a:uFill>
              <a:latin typeface="Calibri"/>
            </a:endParaRPr>
          </a:p>
          <a:p>
            <a:pPr marL="0" lvl="1" algn="just"/>
            <a:r>
              <a:rPr lang="en-GB" sz="2800" spc="-1" noProof="0" dirty="0">
                <a:solidFill>
                  <a:srgbClr val="215968"/>
                </a:solidFill>
                <a:uFill>
                  <a:solidFill>
                    <a:srgbClr val="FFFFFF"/>
                  </a:solidFill>
                </a:uFill>
                <a:latin typeface="Calibri"/>
              </a:rPr>
              <a:t>Test me: (on forum) give me any topic that you don’t associate with microeconomics, and I will give you an economic theory for it.</a:t>
            </a:r>
            <a:endParaRPr lang="en-GB" sz="2000" spc="-1" noProof="0" dirty="0">
              <a:solidFill>
                <a:srgbClr val="C00000"/>
              </a:solidFill>
              <a:uFill>
                <a:solidFill>
                  <a:srgbClr val="FFFFFF"/>
                </a:solidFill>
              </a:uFill>
              <a:latin typeface="Calibri"/>
            </a:endParaRPr>
          </a:p>
        </p:txBody>
      </p:sp>
    </p:spTree>
    <p:extLst>
      <p:ext uri="{BB962C8B-B14F-4D97-AF65-F5344CB8AC3E}">
        <p14:creationId xmlns:p14="http://schemas.microsoft.com/office/powerpoint/2010/main" val="1771335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
            <a:ext cx="12192001" cy="914399"/>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Microeconomics; an atomistic view of human </a:t>
            </a:r>
            <a:r>
              <a:rPr lang="en-GB" sz="3200" b="1" noProof="0" dirty="0" err="1">
                <a:solidFill>
                  <a:schemeClr val="accent5">
                    <a:lumMod val="50000"/>
                  </a:schemeClr>
                </a:solidFill>
                <a:latin typeface="Arial" charset="0"/>
              </a:rPr>
              <a:t>behavior</a:t>
            </a:r>
            <a:endParaRPr lang="en-GB" sz="3200" b="1" noProof="0" dirty="0">
              <a:solidFill>
                <a:schemeClr val="accent5">
                  <a:lumMod val="50000"/>
                </a:schemeClr>
              </a:solidFill>
              <a:latin typeface="Arial" charset="0"/>
            </a:endParaRPr>
          </a:p>
        </p:txBody>
      </p:sp>
      <p:sp>
        <p:nvSpPr>
          <p:cNvPr id="2" name="Prostokąt 1"/>
          <p:cNvSpPr/>
          <p:nvPr/>
        </p:nvSpPr>
        <p:spPr>
          <a:xfrm>
            <a:off x="251458" y="1533236"/>
            <a:ext cx="11430463" cy="3970318"/>
          </a:xfrm>
          <a:prstGeom prst="rect">
            <a:avLst/>
          </a:prstGeom>
        </p:spPr>
        <p:txBody>
          <a:bodyPr wrap="square">
            <a:spAutoFit/>
          </a:bodyPr>
          <a:lstStyle/>
          <a:p>
            <a:pPr marL="0" lvl="1" algn="just"/>
            <a:r>
              <a:rPr lang="en-GB" sz="2800" spc="-1" noProof="0" dirty="0">
                <a:solidFill>
                  <a:srgbClr val="215968"/>
                </a:solidFill>
                <a:uFill>
                  <a:solidFill>
                    <a:srgbClr val="FFFFFF"/>
                  </a:solidFill>
                </a:uFill>
                <a:latin typeface="Calibri"/>
              </a:rPr>
              <a:t>Market:</a:t>
            </a:r>
          </a:p>
          <a:p>
            <a:pPr marL="0" lvl="1" algn="just"/>
            <a:r>
              <a:rPr lang="en-GB" sz="2800" spc="-1" noProof="0" dirty="0">
                <a:solidFill>
                  <a:srgbClr val="215968"/>
                </a:solidFill>
                <a:uFill>
                  <a:solidFill>
                    <a:srgbClr val="FFFFFF"/>
                  </a:solidFill>
                </a:uFill>
                <a:latin typeface="Calibri"/>
              </a:rPr>
              <a:t>Individuals, or "atoms," meet in markets to exchange goods or services. In economics, we always assume that we play one of two roles: consumer or producer. Markets can be formal or informal, and exchanges can involve money or other mediums of exchange. Abstract goods can also be traded, and abstract mediums of exchange (money) can be used.</a:t>
            </a:r>
          </a:p>
          <a:p>
            <a:pPr marL="0" lvl="1" algn="just"/>
            <a:endParaRPr lang="en-GB" sz="2800" spc="-1" noProof="0" dirty="0">
              <a:solidFill>
                <a:srgbClr val="215968"/>
              </a:solidFill>
              <a:uFill>
                <a:solidFill>
                  <a:srgbClr val="FFFFFF"/>
                </a:solidFill>
              </a:uFill>
              <a:latin typeface="Calibri"/>
            </a:endParaRPr>
          </a:p>
          <a:p>
            <a:pPr marL="0" lvl="1" algn="just"/>
            <a:r>
              <a:rPr lang="en-GB" sz="2800" spc="-1" noProof="0" dirty="0">
                <a:solidFill>
                  <a:srgbClr val="215968"/>
                </a:solidFill>
                <a:uFill>
                  <a:solidFill>
                    <a:srgbClr val="FFFFFF"/>
                  </a:solidFill>
                </a:uFill>
                <a:latin typeface="Calibri"/>
              </a:rPr>
              <a:t>The entire economy (even society) is a collection of interdependent markets where prices are established, determining the value of goods. </a:t>
            </a:r>
          </a:p>
        </p:txBody>
      </p:sp>
    </p:spTree>
    <p:extLst>
      <p:ext uri="{BB962C8B-B14F-4D97-AF65-F5344CB8AC3E}">
        <p14:creationId xmlns:p14="http://schemas.microsoft.com/office/powerpoint/2010/main" val="2927906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
            <a:ext cx="12192001" cy="914399"/>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Microeconomics; an atomistic view of human </a:t>
            </a:r>
            <a:r>
              <a:rPr lang="en-GB" sz="3200" b="1" noProof="0" dirty="0" err="1">
                <a:solidFill>
                  <a:schemeClr val="accent5">
                    <a:lumMod val="50000"/>
                  </a:schemeClr>
                </a:solidFill>
                <a:latin typeface="Arial" charset="0"/>
              </a:rPr>
              <a:t>behavior</a:t>
            </a:r>
            <a:endParaRPr lang="en-GB" sz="3200" b="1" noProof="0" dirty="0">
              <a:solidFill>
                <a:schemeClr val="accent5">
                  <a:lumMod val="50000"/>
                </a:schemeClr>
              </a:solidFill>
              <a:latin typeface="Arial" charset="0"/>
            </a:endParaRPr>
          </a:p>
        </p:txBody>
      </p:sp>
      <p:sp>
        <p:nvSpPr>
          <p:cNvPr id="2" name="Prostokąt 1"/>
          <p:cNvSpPr/>
          <p:nvPr/>
        </p:nvSpPr>
        <p:spPr>
          <a:xfrm>
            <a:off x="397164" y="1505527"/>
            <a:ext cx="11201630" cy="4832092"/>
          </a:xfrm>
          <a:prstGeom prst="rect">
            <a:avLst/>
          </a:prstGeom>
        </p:spPr>
        <p:txBody>
          <a:bodyPr wrap="square">
            <a:spAutoFit/>
          </a:bodyPr>
          <a:lstStyle/>
          <a:p>
            <a:pPr marL="0" lvl="1" algn="just"/>
            <a:r>
              <a:rPr lang="en-GB" sz="2800" spc="-1" noProof="0" dirty="0">
                <a:solidFill>
                  <a:srgbClr val="215968"/>
                </a:solidFill>
                <a:uFill>
                  <a:solidFill>
                    <a:srgbClr val="FFFFFF"/>
                  </a:solidFill>
                </a:uFill>
                <a:latin typeface="Calibri"/>
              </a:rPr>
              <a:t>Eric Berne's Transactional Analysis / Psychology (1964) is one of the best examples of "microeconomic imperialism." In Transactional Analysis, human interactions are </a:t>
            </a:r>
            <a:r>
              <a:rPr lang="en-GB" sz="2800" spc="-1" noProof="0" dirty="0" err="1">
                <a:solidFill>
                  <a:srgbClr val="215968"/>
                </a:solidFill>
                <a:uFill>
                  <a:solidFill>
                    <a:srgbClr val="FFFFFF"/>
                  </a:solidFill>
                </a:uFill>
                <a:latin typeface="Calibri"/>
              </a:rPr>
              <a:t>analyzed</a:t>
            </a:r>
            <a:r>
              <a:rPr lang="en-GB" sz="2800" spc="-1" noProof="0" dirty="0">
                <a:solidFill>
                  <a:srgbClr val="215968"/>
                </a:solidFill>
                <a:uFill>
                  <a:solidFill>
                    <a:srgbClr val="FFFFFF"/>
                  </a:solidFill>
                </a:uFill>
                <a:latin typeface="Calibri"/>
              </a:rPr>
              <a:t> as transactions in which people exchange resources—not only in an economic sense but also emotionally and socially. An example of this can be the analysis of interpersonal relationships as "markets" where emotional resources such as feelings, support, or recognition are exchanged. Berne </a:t>
            </a:r>
            <a:r>
              <a:rPr lang="en-GB" sz="2800" spc="-1" noProof="0" dirty="0" err="1">
                <a:solidFill>
                  <a:srgbClr val="215968"/>
                </a:solidFill>
                <a:uFill>
                  <a:solidFill>
                    <a:srgbClr val="FFFFFF"/>
                  </a:solidFill>
                </a:uFill>
                <a:latin typeface="Calibri"/>
              </a:rPr>
              <a:t>analyzed</a:t>
            </a:r>
            <a:r>
              <a:rPr lang="en-GB" sz="2800" spc="-1" noProof="0" dirty="0">
                <a:solidFill>
                  <a:srgbClr val="215968"/>
                </a:solidFill>
                <a:uFill>
                  <a:solidFill>
                    <a:srgbClr val="FFFFFF"/>
                  </a:solidFill>
                </a:uFill>
                <a:latin typeface="Calibri"/>
              </a:rPr>
              <a:t> human interactions in terms of "games" that people play to achieve psychological benefits. Every interaction between individuals is viewed as a kind of "game," where participants exchange "strokes," or different forms of recognition or rejection.</a:t>
            </a:r>
          </a:p>
        </p:txBody>
      </p:sp>
    </p:spTree>
    <p:extLst>
      <p:ext uri="{BB962C8B-B14F-4D97-AF65-F5344CB8AC3E}">
        <p14:creationId xmlns:p14="http://schemas.microsoft.com/office/powerpoint/2010/main" val="2178787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F70C5-271D-0B32-91D7-CD8DE1E27647}"/>
            </a:ext>
          </a:extLst>
        </p:cNvPr>
        <p:cNvGrpSpPr/>
        <p:nvPr/>
      </p:nvGrpSpPr>
      <p:grpSpPr>
        <a:xfrm>
          <a:off x="0" y="0"/>
          <a:ext cx="0" cy="0"/>
          <a:chOff x="0" y="0"/>
          <a:chExt cx="0" cy="0"/>
        </a:xfrm>
      </p:grpSpPr>
      <p:sp>
        <p:nvSpPr>
          <p:cNvPr id="6" name="Tytuł 1">
            <a:extLst>
              <a:ext uri="{FF2B5EF4-FFF2-40B4-BE49-F238E27FC236}">
                <a16:creationId xmlns:a16="http://schemas.microsoft.com/office/drawing/2014/main" id="{C28F8091-696A-6EE4-F354-0349C259179D}"/>
              </a:ext>
            </a:extLst>
          </p:cNvPr>
          <p:cNvSpPr>
            <a:spLocks noGrp="1"/>
          </p:cNvSpPr>
          <p:nvPr>
            <p:ph type="title"/>
          </p:nvPr>
        </p:nvSpPr>
        <p:spPr>
          <a:xfrm>
            <a:off x="-1" y="1"/>
            <a:ext cx="12192001" cy="914399"/>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Microeconomics; an atomistic view of human </a:t>
            </a:r>
            <a:r>
              <a:rPr lang="en-GB" sz="3200" b="1" noProof="0" dirty="0" err="1">
                <a:solidFill>
                  <a:schemeClr val="accent5">
                    <a:lumMod val="50000"/>
                  </a:schemeClr>
                </a:solidFill>
                <a:latin typeface="Arial" charset="0"/>
              </a:rPr>
              <a:t>behavior</a:t>
            </a:r>
            <a:endParaRPr lang="en-GB" sz="3200" b="1" noProof="0" dirty="0">
              <a:solidFill>
                <a:schemeClr val="accent5">
                  <a:lumMod val="50000"/>
                </a:schemeClr>
              </a:solidFill>
              <a:latin typeface="Arial" charset="0"/>
            </a:endParaRPr>
          </a:p>
        </p:txBody>
      </p:sp>
      <p:sp>
        <p:nvSpPr>
          <p:cNvPr id="2" name="Prostokąt 1">
            <a:extLst>
              <a:ext uri="{FF2B5EF4-FFF2-40B4-BE49-F238E27FC236}">
                <a16:creationId xmlns:a16="http://schemas.microsoft.com/office/drawing/2014/main" id="{977B4F92-28F7-CBE7-C67A-8ACA7C9CE64E}"/>
              </a:ext>
            </a:extLst>
          </p:cNvPr>
          <p:cNvSpPr/>
          <p:nvPr/>
        </p:nvSpPr>
        <p:spPr>
          <a:xfrm>
            <a:off x="351903" y="1347585"/>
            <a:ext cx="11222183" cy="5262979"/>
          </a:xfrm>
          <a:prstGeom prst="rect">
            <a:avLst/>
          </a:prstGeom>
        </p:spPr>
        <p:txBody>
          <a:bodyPr wrap="square">
            <a:spAutoFit/>
          </a:bodyPr>
          <a:lstStyle/>
          <a:p>
            <a:pPr marL="0" lvl="1" algn="just"/>
            <a:r>
              <a:rPr lang="en-GB" sz="2800" spc="-1" noProof="0" dirty="0">
                <a:solidFill>
                  <a:srgbClr val="215968"/>
                </a:solidFill>
                <a:uFill>
                  <a:solidFill>
                    <a:srgbClr val="FFFFFF"/>
                  </a:solidFill>
                </a:uFill>
                <a:latin typeface="Calibri"/>
              </a:rPr>
              <a:t>Testing ideas from psychology to microeconomics; tester: </a:t>
            </a:r>
            <a:r>
              <a:rPr lang="en-GB" sz="2800" spc="-1" noProof="0" dirty="0" err="1">
                <a:solidFill>
                  <a:srgbClr val="215968"/>
                </a:solidFill>
                <a:uFill>
                  <a:solidFill>
                    <a:srgbClr val="FFFFFF"/>
                  </a:solidFill>
                </a:uFill>
                <a:latin typeface="Calibri"/>
              </a:rPr>
              <a:t>Chatgpt</a:t>
            </a:r>
            <a:endParaRPr lang="en-GB" sz="2800" spc="-1" noProof="0" dirty="0">
              <a:solidFill>
                <a:srgbClr val="215968"/>
              </a:solidFill>
              <a:uFill>
                <a:solidFill>
                  <a:srgbClr val="FFFFFF"/>
                </a:solidFill>
              </a:uFill>
              <a:latin typeface="Calibri"/>
            </a:endParaRPr>
          </a:p>
          <a:p>
            <a:pPr marL="0" lvl="1" algn="just"/>
            <a:endParaRPr lang="en-GB" sz="2800" spc="-1" noProof="0" dirty="0">
              <a:solidFill>
                <a:srgbClr val="215968"/>
              </a:solidFill>
              <a:uFill>
                <a:solidFill>
                  <a:srgbClr val="FFFFFF"/>
                </a:solidFill>
              </a:uFill>
              <a:latin typeface="Calibri"/>
            </a:endParaRPr>
          </a:p>
          <a:p>
            <a:pPr marL="0" lvl="1" algn="just"/>
            <a:r>
              <a:rPr lang="en-GB" sz="2800" spc="-1" noProof="0" dirty="0">
                <a:solidFill>
                  <a:srgbClr val="215968"/>
                </a:solidFill>
                <a:uFill>
                  <a:solidFill>
                    <a:srgbClr val="FFFFFF"/>
                  </a:solidFill>
                </a:uFill>
                <a:latin typeface="Calibri"/>
                <a:hlinkClick r:id="rId3"/>
              </a:rPr>
              <a:t>https://chatgpt.com/share/68e62a28-6094-8010-8831-2ad51a99da0c</a:t>
            </a:r>
            <a:endParaRPr lang="en-GB" sz="2800" spc="-1" noProof="0" dirty="0">
              <a:solidFill>
                <a:srgbClr val="215968"/>
              </a:solidFill>
              <a:uFill>
                <a:solidFill>
                  <a:srgbClr val="FFFFFF"/>
                </a:solidFill>
              </a:uFill>
              <a:latin typeface="Calibri"/>
            </a:endParaRPr>
          </a:p>
          <a:p>
            <a:pPr marL="0" lvl="1" algn="just"/>
            <a:endParaRPr lang="en-GB" sz="2800" spc="-1" noProof="0" dirty="0">
              <a:solidFill>
                <a:srgbClr val="215968"/>
              </a:solidFill>
              <a:uFill>
                <a:solidFill>
                  <a:srgbClr val="FFFFFF"/>
                </a:solidFill>
              </a:uFill>
              <a:latin typeface="Calibri"/>
            </a:endParaRPr>
          </a:p>
          <a:p>
            <a:pPr marL="0" lvl="1" algn="just"/>
            <a:r>
              <a:rPr lang="en-GB" sz="2800" spc="-1" noProof="0" dirty="0">
                <a:solidFill>
                  <a:srgbClr val="215968"/>
                </a:solidFill>
                <a:uFill>
                  <a:solidFill>
                    <a:srgbClr val="FFFFFF"/>
                  </a:solidFill>
                </a:uFill>
                <a:latin typeface="Calibri"/>
              </a:rPr>
              <a:t>I want to combine Eric Berne's Transactional Analysis (1964) with attention economics by Herbert Simon (1971)</a:t>
            </a:r>
          </a:p>
          <a:p>
            <a:pPr marL="0" lvl="1" algn="just"/>
            <a:endParaRPr lang="en-GB" sz="2800" spc="-1" noProof="0" dirty="0">
              <a:solidFill>
                <a:srgbClr val="215968"/>
              </a:solidFill>
              <a:uFill>
                <a:solidFill>
                  <a:srgbClr val="FFFFFF"/>
                </a:solidFill>
              </a:uFill>
              <a:latin typeface="Calibri"/>
            </a:endParaRPr>
          </a:p>
          <a:p>
            <a:pPr marL="0" lvl="1" algn="just"/>
            <a:r>
              <a:rPr lang="pl-PL" sz="2800" spc="-1" noProof="0" dirty="0">
                <a:solidFill>
                  <a:srgbClr val="215968"/>
                </a:solidFill>
                <a:uFill>
                  <a:solidFill>
                    <a:srgbClr val="FFFFFF"/>
                  </a:solidFill>
                </a:uFill>
                <a:latin typeface="Calibri"/>
              </a:rPr>
              <a:t>It </a:t>
            </a:r>
            <a:r>
              <a:rPr lang="pl-PL" sz="2800" spc="-1" noProof="0" dirty="0" err="1">
                <a:solidFill>
                  <a:srgbClr val="215968"/>
                </a:solidFill>
                <a:uFill>
                  <a:solidFill>
                    <a:srgbClr val="FFFFFF"/>
                  </a:solidFill>
                </a:uFill>
                <a:latin typeface="Calibri"/>
              </a:rPr>
              <a:t>will</a:t>
            </a:r>
            <a:r>
              <a:rPr lang="pl-PL" sz="2800" spc="-1" noProof="0" dirty="0">
                <a:solidFill>
                  <a:srgbClr val="215968"/>
                </a:solidFill>
                <a:uFill>
                  <a:solidFill>
                    <a:srgbClr val="FFFFFF"/>
                  </a:solidFill>
                </a:uFill>
                <a:latin typeface="Calibri"/>
              </a:rPr>
              <a:t> be</a:t>
            </a:r>
            <a:r>
              <a:rPr lang="en-GB" sz="2800" spc="-1" noProof="0" dirty="0">
                <a:solidFill>
                  <a:srgbClr val="215968"/>
                </a:solidFill>
                <a:uFill>
                  <a:solidFill>
                    <a:srgbClr val="FFFFFF"/>
                  </a:solidFill>
                </a:uFill>
                <a:latin typeface="Calibri"/>
              </a:rPr>
              <a:t> my </a:t>
            </a:r>
            <a:r>
              <a:rPr lang="pl-PL" sz="2800" spc="-1" noProof="0" dirty="0">
                <a:solidFill>
                  <a:srgbClr val="215968"/>
                </a:solidFill>
                <a:uFill>
                  <a:solidFill>
                    <a:srgbClr val="FFFFFF"/>
                  </a:solidFill>
                </a:uFill>
                <a:latin typeface="Calibri"/>
              </a:rPr>
              <a:t>draft of </a:t>
            </a:r>
            <a:r>
              <a:rPr lang="en-GB" sz="2800" spc="-1" noProof="0" dirty="0">
                <a:solidFill>
                  <a:srgbClr val="215968"/>
                </a:solidFill>
                <a:uFill>
                  <a:solidFill>
                    <a:srgbClr val="FFFFFF"/>
                  </a:solidFill>
                </a:uFill>
                <a:latin typeface="Calibri"/>
              </a:rPr>
              <a:t>exam </a:t>
            </a:r>
            <a:r>
              <a:rPr lang="pl-PL" sz="2800" spc="-1" noProof="0" dirty="0" err="1">
                <a:solidFill>
                  <a:srgbClr val="215968"/>
                </a:solidFill>
                <a:uFill>
                  <a:solidFill>
                    <a:srgbClr val="FFFFFF"/>
                  </a:solidFill>
                </a:uFill>
                <a:latin typeface="Calibri"/>
              </a:rPr>
              <a:t>task</a:t>
            </a:r>
            <a:r>
              <a:rPr lang="en-GB" sz="2800" spc="-1" noProof="0" dirty="0">
                <a:solidFill>
                  <a:srgbClr val="215968"/>
                </a:solidFill>
                <a:uFill>
                  <a:solidFill>
                    <a:srgbClr val="FFFFFF"/>
                  </a:solidFill>
                </a:uFill>
                <a:latin typeface="Calibri"/>
              </a:rPr>
              <a:t> / and a good idea for a master's thesis or even a doctorate / but it needs to be assessed very critically / such a combination does not exist in economic theory I also encourage you to comment on this idea on the forum. /If it works, I encourage you to write an article together /</a:t>
            </a:r>
          </a:p>
        </p:txBody>
      </p:sp>
      <p:pic>
        <p:nvPicPr>
          <p:cNvPr id="4" name="Picture 3">
            <a:extLst>
              <a:ext uri="{FF2B5EF4-FFF2-40B4-BE49-F238E27FC236}">
                <a16:creationId xmlns:a16="http://schemas.microsoft.com/office/drawing/2014/main" id="{F97C146E-C314-F8AF-DDAD-6E7CD0DE5879}"/>
              </a:ext>
            </a:extLst>
          </p:cNvPr>
          <p:cNvPicPr>
            <a:picLocks noChangeAspect="1"/>
          </p:cNvPicPr>
          <p:nvPr/>
        </p:nvPicPr>
        <p:blipFill>
          <a:blip r:embed="rId4"/>
          <a:stretch>
            <a:fillRect/>
          </a:stretch>
        </p:blipFill>
        <p:spPr>
          <a:xfrm>
            <a:off x="9980580" y="381354"/>
            <a:ext cx="2047850" cy="1979494"/>
          </a:xfrm>
          <a:prstGeom prst="rect">
            <a:avLst/>
          </a:prstGeom>
        </p:spPr>
      </p:pic>
    </p:spTree>
    <p:extLst>
      <p:ext uri="{BB962C8B-B14F-4D97-AF65-F5344CB8AC3E}">
        <p14:creationId xmlns:p14="http://schemas.microsoft.com/office/powerpoint/2010/main" val="219151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4000" b="1" i="1" spc="-1" noProof="0" dirty="0">
                <a:solidFill>
                  <a:srgbClr val="215968"/>
                </a:solidFill>
                <a:uFill>
                  <a:solidFill>
                    <a:srgbClr val="FFFFFF"/>
                  </a:solidFill>
                </a:uFill>
                <a:latin typeface="Calibri"/>
              </a:rPr>
              <a:t>Computational methods in our lectures </a:t>
            </a:r>
            <a:endParaRPr lang="en-GB" sz="4400" noProof="0" dirty="0">
              <a:solidFill>
                <a:prstClr val="black"/>
              </a:solidFill>
              <a:latin typeface="Arial"/>
              <a:ea typeface="DejaVu Sans"/>
              <a:cs typeface="DejaVu Sans"/>
            </a:endParaRPr>
          </a:p>
        </p:txBody>
      </p:sp>
      <p:sp>
        <p:nvSpPr>
          <p:cNvPr id="81" name="CustomShape 2"/>
          <p:cNvSpPr/>
          <p:nvPr/>
        </p:nvSpPr>
        <p:spPr>
          <a:xfrm>
            <a:off x="601578" y="1340406"/>
            <a:ext cx="10988843" cy="51662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endParaRPr lang="en-GB" sz="3200" b="1" spc="-1" noProof="0" dirty="0">
              <a:solidFill>
                <a:srgbClr val="215968"/>
              </a:solidFill>
              <a:uFill>
                <a:solidFill>
                  <a:srgbClr val="FFFFFF"/>
                </a:solidFill>
              </a:uFill>
              <a:latin typeface="Calibri"/>
              <a:ea typeface="DejaVu Sans"/>
              <a:cs typeface="DejaVu Sans"/>
            </a:endParaRPr>
          </a:p>
          <a:p>
            <a:pPr algn="just"/>
            <a:r>
              <a:rPr lang="en-GB" sz="3200" spc="-1" noProof="0" dirty="0">
                <a:solidFill>
                  <a:srgbClr val="215968"/>
                </a:solidFill>
                <a:uFill>
                  <a:solidFill>
                    <a:srgbClr val="FFFFFF"/>
                  </a:solidFill>
                </a:uFill>
                <a:latin typeface="Calibri"/>
              </a:rPr>
              <a:t>Computational methods</a:t>
            </a:r>
            <a:r>
              <a:rPr lang="en-GB" sz="3200" spc="-1" noProof="0" dirty="0">
                <a:solidFill>
                  <a:srgbClr val="215968"/>
                </a:solidFill>
                <a:uFill>
                  <a:solidFill>
                    <a:srgbClr val="FFFFFF"/>
                  </a:solidFill>
                </a:uFill>
                <a:latin typeface="Calibri"/>
                <a:ea typeface="DejaVu Sans"/>
                <a:cs typeface="DejaVu Sans"/>
              </a:rPr>
              <a:t>:</a:t>
            </a:r>
          </a:p>
          <a:p>
            <a:pPr algn="just"/>
            <a:endParaRPr lang="en-GB" sz="3200" spc="-1" noProof="0" dirty="0">
              <a:solidFill>
                <a:srgbClr val="215968"/>
              </a:solidFill>
              <a:uFill>
                <a:solidFill>
                  <a:srgbClr val="FFFFFF"/>
                </a:solidFill>
              </a:uFill>
              <a:latin typeface="Calibri"/>
              <a:ea typeface="DejaVu Sans"/>
              <a:cs typeface="DejaVu Sans"/>
            </a:endParaRPr>
          </a:p>
          <a:p>
            <a:pPr marL="457200" indent="-457200" algn="just">
              <a:buFont typeface="Arial" panose="020B0604020202020204" pitchFamily="34" charset="0"/>
              <a:buChar char="•"/>
            </a:pPr>
            <a:r>
              <a:rPr lang="en-GB" sz="3200" b="1" spc="-1" noProof="0" dirty="0">
                <a:solidFill>
                  <a:srgbClr val="215968"/>
                </a:solidFill>
                <a:uFill>
                  <a:solidFill>
                    <a:srgbClr val="FFFFFF"/>
                  </a:solidFill>
                </a:uFill>
                <a:latin typeface="Calibri"/>
              </a:rPr>
              <a:t>Deterministic</a:t>
            </a:r>
            <a:r>
              <a:rPr lang="en-GB" sz="3200" spc="-1" noProof="0" dirty="0">
                <a:solidFill>
                  <a:srgbClr val="215968"/>
                </a:solidFill>
                <a:uFill>
                  <a:solidFill>
                    <a:srgbClr val="FFFFFF"/>
                  </a:solidFill>
                </a:uFill>
                <a:latin typeface="Calibri"/>
              </a:rPr>
              <a:t> experimenting with models using </a:t>
            </a:r>
            <a:r>
              <a:rPr lang="en-GB" sz="3200" spc="-1" noProof="0" dirty="0">
                <a:solidFill>
                  <a:srgbClr val="215968"/>
                </a:solidFill>
                <a:uFill>
                  <a:solidFill>
                    <a:srgbClr val="FFFFFF"/>
                  </a:solidFill>
                </a:uFill>
                <a:latin typeface="Calibri"/>
                <a:ea typeface="DejaVu Sans"/>
                <a:cs typeface="DejaVu Sans"/>
              </a:rPr>
              <a:t>Symbolic computation (Maxima) (today) / testing of external and internal validity of the model</a:t>
            </a:r>
            <a:r>
              <a:rPr lang="pl-PL" sz="3200" spc="-1" noProof="0" dirty="0">
                <a:solidFill>
                  <a:srgbClr val="215968"/>
                </a:solidFill>
                <a:uFill>
                  <a:solidFill>
                    <a:srgbClr val="FFFFFF"/>
                  </a:solidFill>
                </a:uFill>
                <a:latin typeface="Calibri"/>
                <a:ea typeface="DejaVu Sans"/>
                <a:cs typeface="DejaVu Sans"/>
              </a:rPr>
              <a:t>. </a:t>
            </a:r>
            <a:endParaRPr lang="en-GB" sz="3200" spc="-1" noProof="0" dirty="0">
              <a:solidFill>
                <a:srgbClr val="215968"/>
              </a:solidFill>
              <a:uFill>
                <a:solidFill>
                  <a:srgbClr val="FFFFFF"/>
                </a:solidFill>
              </a:uFill>
              <a:latin typeface="Calibri"/>
              <a:ea typeface="DejaVu Sans"/>
              <a:cs typeface="DejaVu Sans"/>
            </a:endParaRPr>
          </a:p>
          <a:p>
            <a:pPr marL="457200" indent="-457200" algn="just">
              <a:buFont typeface="Arial" panose="020B0604020202020204" pitchFamily="34" charset="0"/>
              <a:buChar char="•"/>
            </a:pPr>
            <a:endParaRPr lang="en-GB" sz="3200" spc="-1" noProof="0" dirty="0">
              <a:solidFill>
                <a:srgbClr val="215968"/>
              </a:solidFill>
              <a:uFill>
                <a:solidFill>
                  <a:srgbClr val="FFFFFF"/>
                </a:solidFill>
              </a:uFill>
              <a:latin typeface="Calibri"/>
              <a:ea typeface="DejaVu Sans"/>
              <a:cs typeface="DejaVu Sans"/>
            </a:endParaRPr>
          </a:p>
          <a:p>
            <a:pPr marL="457200" indent="-457200" algn="just">
              <a:buFont typeface="Arial" panose="020B0604020202020204" pitchFamily="34" charset="0"/>
              <a:buChar char="•"/>
            </a:pPr>
            <a:r>
              <a:rPr lang="en-GB" sz="3200" spc="-1" noProof="0" dirty="0">
                <a:solidFill>
                  <a:srgbClr val="215968"/>
                </a:solidFill>
                <a:uFill>
                  <a:solidFill>
                    <a:srgbClr val="FFFFFF"/>
                  </a:solidFill>
                </a:uFill>
                <a:latin typeface="Calibri"/>
                <a:ea typeface="DejaVu Sans"/>
                <a:cs typeface="DejaVu Sans"/>
              </a:rPr>
              <a:t>Experiment with </a:t>
            </a:r>
            <a:r>
              <a:rPr lang="en-GB" sz="3200" b="1" spc="-1" noProof="0" dirty="0">
                <a:solidFill>
                  <a:srgbClr val="215968"/>
                </a:solidFill>
                <a:uFill>
                  <a:solidFill>
                    <a:srgbClr val="FFFFFF"/>
                  </a:solidFill>
                </a:uFill>
                <a:latin typeface="Calibri"/>
                <a:ea typeface="DejaVu Sans"/>
                <a:cs typeface="DejaVu Sans"/>
              </a:rPr>
              <a:t>randomness</a:t>
            </a:r>
            <a:r>
              <a:rPr lang="en-GB" sz="3200" spc="-1" noProof="0" dirty="0">
                <a:solidFill>
                  <a:srgbClr val="215968"/>
                </a:solidFill>
                <a:uFill>
                  <a:solidFill>
                    <a:srgbClr val="FFFFFF"/>
                  </a:solidFill>
                </a:uFill>
                <a:latin typeface="Calibri"/>
                <a:ea typeface="DejaVu Sans"/>
                <a:cs typeface="DejaVu Sans"/>
              </a:rPr>
              <a:t> </a:t>
            </a:r>
          </a:p>
          <a:p>
            <a:pPr marL="914400" lvl="1" indent="-457200" algn="just">
              <a:buFont typeface="Arial" panose="020B0604020202020204" pitchFamily="34" charset="0"/>
              <a:buChar char="•"/>
            </a:pPr>
            <a:r>
              <a:rPr lang="en-GB" sz="3200" spc="-1" noProof="0" dirty="0">
                <a:solidFill>
                  <a:srgbClr val="215968"/>
                </a:solidFill>
                <a:uFill>
                  <a:solidFill>
                    <a:srgbClr val="FFFFFF"/>
                  </a:solidFill>
                </a:uFill>
                <a:latin typeface="Calibri"/>
                <a:ea typeface="DejaVu Sans"/>
                <a:cs typeface="DejaVu Sans"/>
              </a:rPr>
              <a:t>Monte Carlo and </a:t>
            </a:r>
            <a:r>
              <a:rPr lang="en-GB" sz="3200" spc="-1" noProof="0" dirty="0" err="1">
                <a:solidFill>
                  <a:srgbClr val="215968"/>
                </a:solidFill>
                <a:uFill>
                  <a:solidFill>
                    <a:srgbClr val="FFFFFF"/>
                  </a:solidFill>
                </a:uFill>
                <a:latin typeface="Calibri"/>
                <a:ea typeface="DejaVu Sans"/>
                <a:cs typeface="DejaVu Sans"/>
              </a:rPr>
              <a:t>Bootsproap</a:t>
            </a:r>
            <a:r>
              <a:rPr lang="en-GB" sz="3200" spc="-1" noProof="0" dirty="0">
                <a:solidFill>
                  <a:srgbClr val="215968"/>
                </a:solidFill>
                <a:uFill>
                  <a:solidFill>
                    <a:srgbClr val="FFFFFF"/>
                  </a:solidFill>
                </a:uFill>
                <a:latin typeface="Calibri"/>
                <a:ea typeface="DejaVu Sans"/>
                <a:cs typeface="DejaVu Sans"/>
              </a:rPr>
              <a:t> experiments (R-CRAN) </a:t>
            </a:r>
          </a:p>
          <a:p>
            <a:pPr marL="914400" lvl="1" indent="-457200" algn="just">
              <a:buFont typeface="Arial" panose="020B0604020202020204" pitchFamily="34" charset="0"/>
              <a:buChar char="•"/>
            </a:pPr>
            <a:r>
              <a:rPr lang="en-GB" sz="3200" spc="-1" noProof="0" dirty="0">
                <a:solidFill>
                  <a:srgbClr val="215968"/>
                </a:solidFill>
                <a:uFill>
                  <a:solidFill>
                    <a:srgbClr val="FFFFFF"/>
                  </a:solidFill>
                </a:uFill>
                <a:latin typeface="Calibri"/>
                <a:ea typeface="DejaVu Sans"/>
                <a:cs typeface="DejaVu Sans"/>
              </a:rPr>
              <a:t>Agent-based Computational Economics (</a:t>
            </a:r>
            <a:r>
              <a:rPr lang="en-GB" sz="3200" spc="-1" noProof="0" dirty="0" err="1">
                <a:solidFill>
                  <a:srgbClr val="215968"/>
                </a:solidFill>
                <a:uFill>
                  <a:solidFill>
                    <a:srgbClr val="FFFFFF"/>
                  </a:solidFill>
                </a:uFill>
                <a:latin typeface="Calibri"/>
                <a:ea typeface="DejaVu Sans"/>
                <a:cs typeface="DejaVu Sans"/>
              </a:rPr>
              <a:t>NetLogo</a:t>
            </a:r>
            <a:r>
              <a:rPr lang="en-GB" sz="3200" spc="-1" noProof="0" dirty="0">
                <a:solidFill>
                  <a:srgbClr val="215968"/>
                </a:solidFill>
                <a:uFill>
                  <a:solidFill>
                    <a:srgbClr val="FFFFFF"/>
                  </a:solidFill>
                </a:uFill>
                <a:latin typeface="Calibri"/>
                <a:ea typeface="DejaVu Sans"/>
                <a:cs typeface="DejaVu Sans"/>
              </a:rPr>
              <a:t>) </a:t>
            </a:r>
          </a:p>
        </p:txBody>
      </p:sp>
    </p:spTree>
    <p:extLst>
      <p:ext uri="{BB962C8B-B14F-4D97-AF65-F5344CB8AC3E}">
        <p14:creationId xmlns:p14="http://schemas.microsoft.com/office/powerpoint/2010/main" val="3779233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0" y="-1"/>
            <a:ext cx="12192000" cy="1034473"/>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Equilibrium - a bit of physics  </a:t>
            </a:r>
          </a:p>
        </p:txBody>
      </p:sp>
      <p:sp>
        <p:nvSpPr>
          <p:cNvPr id="3" name="Prostokąt 2"/>
          <p:cNvSpPr/>
          <p:nvPr/>
        </p:nvSpPr>
        <p:spPr>
          <a:xfrm>
            <a:off x="686493" y="2841767"/>
            <a:ext cx="10178472" cy="2062103"/>
          </a:xfrm>
          <a:prstGeom prst="rect">
            <a:avLst/>
          </a:prstGeom>
        </p:spPr>
        <p:txBody>
          <a:bodyPr wrap="square">
            <a:spAutoFit/>
          </a:bodyPr>
          <a:lstStyle/>
          <a:p>
            <a:pPr marL="0" lvl="1" algn="just"/>
            <a:r>
              <a:rPr lang="en-GB" sz="3200" spc="-1" noProof="0" dirty="0">
                <a:solidFill>
                  <a:srgbClr val="215968"/>
                </a:solidFill>
                <a:uFill>
                  <a:solidFill>
                    <a:srgbClr val="FFFFFF"/>
                  </a:solidFill>
                </a:uFill>
                <a:latin typeface="Calibri"/>
                <a:sym typeface="Wingdings" panose="05000000000000000000" pitchFamily="2" charset="2"/>
              </a:rPr>
              <a:t>Answer the question by yourself, NOW</a:t>
            </a:r>
          </a:p>
          <a:p>
            <a:pPr marL="0" lvl="1" algn="just"/>
            <a:r>
              <a:rPr lang="en-GB" sz="3200" spc="-1" noProof="0" dirty="0">
                <a:solidFill>
                  <a:srgbClr val="215968"/>
                </a:solidFill>
                <a:uFill>
                  <a:solidFill>
                    <a:srgbClr val="FFFFFF"/>
                  </a:solidFill>
                </a:uFill>
                <a:latin typeface="Calibri"/>
                <a:sym typeface="Wingdings" panose="05000000000000000000" pitchFamily="2" charset="2"/>
              </a:rPr>
              <a:t>Ask Chat or Google it</a:t>
            </a:r>
          </a:p>
          <a:p>
            <a:pPr marL="0" lvl="1" algn="just"/>
            <a:r>
              <a:rPr lang="en-GB" sz="3200" spc="-1" noProof="0" dirty="0">
                <a:solidFill>
                  <a:srgbClr val="215968"/>
                </a:solidFill>
                <a:uFill>
                  <a:solidFill>
                    <a:srgbClr val="FFFFFF"/>
                  </a:solidFill>
                </a:uFill>
                <a:latin typeface="Calibri"/>
                <a:sym typeface="Wingdings" panose="05000000000000000000" pitchFamily="2" charset="2"/>
              </a:rPr>
              <a:t>Which definition is correct / gives you a deep understanding of the concept?</a:t>
            </a:r>
          </a:p>
        </p:txBody>
      </p:sp>
      <p:sp>
        <p:nvSpPr>
          <p:cNvPr id="4" name="Prostokąt 3"/>
          <p:cNvSpPr/>
          <p:nvPr/>
        </p:nvSpPr>
        <p:spPr>
          <a:xfrm>
            <a:off x="274834" y="1211623"/>
            <a:ext cx="6946132" cy="584775"/>
          </a:xfrm>
          <a:prstGeom prst="rect">
            <a:avLst/>
          </a:prstGeom>
        </p:spPr>
        <p:txBody>
          <a:bodyPr wrap="none">
            <a:spAutoFit/>
          </a:bodyPr>
          <a:lstStyle/>
          <a:p>
            <a:r>
              <a:rPr lang="en-GB" sz="3200" b="1" noProof="0" dirty="0">
                <a:solidFill>
                  <a:schemeClr val="accent5">
                    <a:lumMod val="50000"/>
                  </a:schemeClr>
                </a:solidFill>
                <a:latin typeface="Arial" charset="0"/>
              </a:rPr>
              <a:t>What is </a:t>
            </a:r>
            <a:r>
              <a:rPr lang="en-GB" sz="3200" b="1" noProof="0" dirty="0" err="1">
                <a:solidFill>
                  <a:schemeClr val="accent5">
                    <a:lumMod val="50000"/>
                  </a:schemeClr>
                </a:solidFill>
                <a:latin typeface="Arial" charset="0"/>
              </a:rPr>
              <a:t>equlibrium</a:t>
            </a:r>
            <a:r>
              <a:rPr lang="en-GB" sz="3200" b="1" noProof="0" dirty="0">
                <a:solidFill>
                  <a:schemeClr val="accent5">
                    <a:lumMod val="50000"/>
                  </a:schemeClr>
                </a:solidFill>
                <a:latin typeface="Arial" charset="0"/>
              </a:rPr>
              <a:t> in economics? </a:t>
            </a:r>
            <a:endParaRPr lang="en-GB" sz="3200" noProof="0" dirty="0"/>
          </a:p>
        </p:txBody>
      </p:sp>
    </p:spTree>
    <p:extLst>
      <p:ext uri="{BB962C8B-B14F-4D97-AF65-F5344CB8AC3E}">
        <p14:creationId xmlns:p14="http://schemas.microsoft.com/office/powerpoint/2010/main" val="337947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0" y="-13886"/>
            <a:ext cx="12192000" cy="1143000"/>
          </a:xfrm>
          <a:solidFill>
            <a:schemeClr val="accent5">
              <a:lumMod val="20000"/>
              <a:lumOff val="80000"/>
            </a:schemeClr>
          </a:solidFill>
        </p:spPr>
        <p:txBody>
          <a:bodyPr>
            <a:noAutofit/>
          </a:bodyPr>
          <a:lstStyle/>
          <a:p>
            <a:r>
              <a:rPr lang="en-GB" sz="3200" b="1" noProof="0" dirty="0">
                <a:solidFill>
                  <a:schemeClr val="accent5">
                    <a:lumMod val="50000"/>
                  </a:schemeClr>
                </a:solidFill>
                <a:latin typeface="Arial" charset="0"/>
              </a:rPr>
              <a:t>                           Economics as social physics </a:t>
            </a:r>
          </a:p>
        </p:txBody>
      </p:sp>
      <p:sp>
        <p:nvSpPr>
          <p:cNvPr id="2" name="Prostokąt 1"/>
          <p:cNvSpPr/>
          <p:nvPr/>
        </p:nvSpPr>
        <p:spPr>
          <a:xfrm>
            <a:off x="155083" y="1129114"/>
            <a:ext cx="11916755" cy="5632311"/>
          </a:xfrm>
          <a:prstGeom prst="rect">
            <a:avLst/>
          </a:prstGeom>
        </p:spPr>
        <p:txBody>
          <a:bodyPr wrap="square">
            <a:spAutoFit/>
          </a:bodyPr>
          <a:lstStyle/>
          <a:p>
            <a:pPr lvl="0" algn="just"/>
            <a:r>
              <a:rPr lang="en-GB" sz="2400" i="1" noProof="0" dirty="0">
                <a:solidFill>
                  <a:srgbClr val="4BACC6">
                    <a:lumMod val="50000"/>
                  </a:srgbClr>
                </a:solidFill>
              </a:rPr>
              <a:t>The foundations of modern “neoclassical” economics were formed at the end of the 19th century. Economists were fascinated by the models of physicists. They thought that the application of mechanics to economic choices would allow them to precisely model the social world. To understand economics, one has to refer to these borrowings. Classical mechanics is a physical theory describing the motion of objects. The key concept is to calculate the resultant force in a given frame of reference (very often an object reduced to a point).</a:t>
            </a:r>
          </a:p>
          <a:p>
            <a:pPr lvl="0" algn="just"/>
            <a:endParaRPr lang="en-GB" sz="2400" i="1" noProof="0" dirty="0">
              <a:solidFill>
                <a:srgbClr val="4BACC6">
                  <a:lumMod val="50000"/>
                </a:srgbClr>
              </a:solidFill>
            </a:endParaRPr>
          </a:p>
          <a:p>
            <a:pPr lvl="0" algn="just"/>
            <a:r>
              <a:rPr lang="en-GB" sz="2400" i="1" noProof="0" dirty="0">
                <a:solidFill>
                  <a:srgbClr val="4BACC6">
                    <a:lumMod val="50000"/>
                  </a:srgbClr>
                </a:solidFill>
              </a:rPr>
              <a:t>A digression: there is currently </a:t>
            </a:r>
            <a:r>
              <a:rPr lang="en-GB" sz="2400" i="1" noProof="0" dirty="0" err="1">
                <a:solidFill>
                  <a:srgbClr val="4BACC6">
                    <a:lumMod val="50000"/>
                  </a:srgbClr>
                </a:solidFill>
              </a:rPr>
              <a:t>econophysics</a:t>
            </a:r>
            <a:r>
              <a:rPr lang="en-GB" sz="2400" i="1" noProof="0" dirty="0">
                <a:solidFill>
                  <a:srgbClr val="4BACC6">
                    <a:lumMod val="50000"/>
                  </a:srgbClr>
                </a:solidFill>
              </a:rPr>
              <a:t> as a branch of physics. Economics physicists laugh at economists because classical mechanics is weak in modelling complex systems and economists missed 200 years of development and  achievements of physical statistics and quantum mechanics (https://www.researchgate.net/publication/329897630_When_Financial_Economics_Influences_Physics_The_Role_of_Econophysics ) </a:t>
            </a:r>
            <a:r>
              <a:rPr kumimoji="0" lang="en-GB" sz="2400" i="0" u="none" strike="noStrike" kern="1200" cap="none" spc="0" normalizeH="0" baseline="0" noProof="0" dirty="0">
                <a:ln>
                  <a:noFill/>
                </a:ln>
                <a:solidFill>
                  <a:srgbClr val="4BACC6">
                    <a:lumMod val="50000"/>
                  </a:srgbClr>
                </a:solidFill>
                <a:effectLst/>
                <a:uLnTx/>
                <a:uFillTx/>
                <a:latin typeface="Calibri"/>
              </a:rPr>
              <a:t>Richard Feynman on Pseudoscience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i="1" u="none" strike="noStrike" kern="1200" cap="none" spc="0" normalizeH="0" baseline="0" noProof="0" dirty="0">
                <a:ln>
                  <a:noFill/>
                </a:ln>
                <a:solidFill>
                  <a:srgbClr val="4BACC6">
                    <a:lumMod val="50000"/>
                  </a:srgbClr>
                </a:solidFill>
                <a:effectLst/>
                <a:uLnTx/>
                <a:uFillTx/>
                <a:latin typeface="Calibri"/>
              </a:rPr>
              <a:t>https://www.youtube.com/watch?v=tWr39Q9vBgo</a:t>
            </a:r>
            <a:endParaRPr kumimoji="0" lang="en-GB" sz="2400" i="0" u="none" strike="noStrike" kern="1200" cap="none" spc="0" normalizeH="0" baseline="0" noProof="0" dirty="0">
              <a:ln>
                <a:noFill/>
              </a:ln>
              <a:solidFill>
                <a:srgbClr val="4BACC6">
                  <a:lumMod val="50000"/>
                </a:srgbClr>
              </a:solidFill>
              <a:effectLst/>
              <a:uLnTx/>
              <a:uFillTx/>
              <a:latin typeface="Calibri"/>
            </a:endParaRPr>
          </a:p>
        </p:txBody>
      </p:sp>
    </p:spTree>
    <p:extLst>
      <p:ext uri="{BB962C8B-B14F-4D97-AF65-F5344CB8AC3E}">
        <p14:creationId xmlns:p14="http://schemas.microsoft.com/office/powerpoint/2010/main" val="1876628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0" y="-13886"/>
            <a:ext cx="12192000" cy="1143000"/>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The idea of what forces operate in economic elections is old</a:t>
            </a:r>
          </a:p>
        </p:txBody>
      </p:sp>
      <p:sp>
        <p:nvSpPr>
          <p:cNvPr id="2" name="Prostokąt 1"/>
          <p:cNvSpPr/>
          <p:nvPr/>
        </p:nvSpPr>
        <p:spPr>
          <a:xfrm>
            <a:off x="144998" y="1129114"/>
            <a:ext cx="11403796" cy="267765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800" i="1" u="none" strike="noStrike" kern="1200" cap="none" spc="0" normalizeH="0" baseline="0" noProof="0" dirty="0">
                <a:ln>
                  <a:noFill/>
                </a:ln>
                <a:solidFill>
                  <a:srgbClr val="4BACC6">
                    <a:lumMod val="50000"/>
                  </a:srgbClr>
                </a:solidFill>
                <a:effectLst/>
                <a:uLnTx/>
                <a:uFillTx/>
                <a:latin typeface="Calibri"/>
                <a:ea typeface="+mn-ea"/>
                <a:cs typeface="+mn-cs"/>
              </a:rPr>
              <a:t>It is not from the kindness of the butcher, the brewer or the baker that we expect our dinner, but from their regard to their own </a:t>
            </a:r>
            <a:r>
              <a:rPr kumimoji="0" lang="en-GB" sz="2800" b="1" i="1" u="none" strike="noStrike" kern="1200" cap="none" spc="0" normalizeH="0" baseline="0" noProof="0" dirty="0">
                <a:ln>
                  <a:noFill/>
                </a:ln>
                <a:solidFill>
                  <a:srgbClr val="C00000"/>
                </a:solidFill>
                <a:effectLst/>
                <a:uLnTx/>
                <a:uFillTx/>
                <a:latin typeface="Calibri"/>
                <a:ea typeface="+mn-ea"/>
                <a:cs typeface="+mn-cs"/>
              </a:rPr>
              <a:t>self-interest</a:t>
            </a:r>
            <a:r>
              <a:rPr kumimoji="0" lang="en-GB" sz="2800" i="1" u="none" strike="noStrike" kern="1200" cap="none" spc="0" normalizeH="0" baseline="0" noProof="0" dirty="0">
                <a:ln>
                  <a:noFill/>
                </a:ln>
                <a:solidFill>
                  <a:srgbClr val="4BACC6">
                    <a:lumMod val="50000"/>
                  </a:srgbClr>
                </a:solidFill>
                <a:effectLst/>
                <a:uLnTx/>
                <a:uFillTx/>
                <a:latin typeface="Calibri"/>
                <a:ea typeface="+mn-ea"/>
                <a:cs typeface="+mn-cs"/>
              </a:rPr>
              <a:t>... (Every individual) intends only his own security, only his own gain. And he is in this led by </a:t>
            </a:r>
            <a:r>
              <a:rPr kumimoji="0" lang="en-GB" sz="2800" b="1" i="1" u="none" strike="noStrike" kern="1200" cap="none" spc="0" normalizeH="0" baseline="0" noProof="0" dirty="0">
                <a:ln>
                  <a:noFill/>
                </a:ln>
                <a:solidFill>
                  <a:srgbClr val="C00000"/>
                </a:solidFill>
                <a:effectLst/>
                <a:uLnTx/>
                <a:uFillTx/>
                <a:latin typeface="Calibri"/>
                <a:ea typeface="+mn-ea"/>
                <a:cs typeface="+mn-cs"/>
              </a:rPr>
              <a:t>an invisible hand</a:t>
            </a:r>
            <a:r>
              <a:rPr kumimoji="0" lang="en-GB" sz="2800" i="1" u="none" strike="noStrike" kern="1200" cap="none" spc="0" normalizeH="0" baseline="0" noProof="0" dirty="0">
                <a:ln>
                  <a:noFill/>
                </a:ln>
                <a:solidFill>
                  <a:srgbClr val="4BACC6">
                    <a:lumMod val="50000"/>
                  </a:srgbClr>
                </a:solidFill>
                <a:effectLst/>
                <a:uLnTx/>
                <a:uFillTx/>
                <a:latin typeface="Calibri"/>
                <a:ea typeface="+mn-ea"/>
                <a:cs typeface="+mn-cs"/>
              </a:rPr>
              <a:t> to promote an end which was no part of his intention. By pursuing his own interest, he frequently promotes that of society more effectually than when he really intends to promote it</a:t>
            </a:r>
            <a:r>
              <a:rPr kumimoji="0" lang="en-GB" sz="2800" i="0" u="none" strike="noStrike" kern="1200" cap="none" spc="0" normalizeH="0" baseline="0" noProof="0" dirty="0">
                <a:ln>
                  <a:noFill/>
                </a:ln>
                <a:solidFill>
                  <a:srgbClr val="4BACC6">
                    <a:lumMod val="50000"/>
                  </a:srgbClr>
                </a:solidFill>
                <a:effectLst/>
                <a:uLnTx/>
                <a:uFillTx/>
                <a:latin typeface="Calibri"/>
                <a:ea typeface="+mn-ea"/>
                <a:cs typeface="+mn-cs"/>
              </a:rPr>
              <a:t>. </a:t>
            </a:r>
          </a:p>
        </p:txBody>
      </p:sp>
      <p:pic>
        <p:nvPicPr>
          <p:cNvPr id="8" name="Picture 4" descr="smi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1454" y="4087129"/>
            <a:ext cx="1013819" cy="87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rostokąt 2"/>
          <p:cNvSpPr/>
          <p:nvPr/>
        </p:nvSpPr>
        <p:spPr>
          <a:xfrm>
            <a:off x="144998" y="5030912"/>
            <a:ext cx="11707033" cy="1384995"/>
          </a:xfrm>
          <a:prstGeom prst="rect">
            <a:avLst/>
          </a:prstGeom>
        </p:spPr>
        <p:txBody>
          <a:bodyPr wrap="square">
            <a:spAutoFit/>
          </a:bodyPr>
          <a:lstStyle/>
          <a:p>
            <a:pPr lvl="0" algn="just"/>
            <a:r>
              <a:rPr lang="en-GB" sz="2800" noProof="0" dirty="0">
                <a:solidFill>
                  <a:srgbClr val="4BACC6">
                    <a:lumMod val="50000"/>
                  </a:srgbClr>
                </a:solidFill>
              </a:rPr>
              <a:t>The basic force that sets the economy in motion is profit (</a:t>
            </a:r>
            <a:r>
              <a:rPr lang="en-GB" sz="2800" b="1" noProof="0" dirty="0">
                <a:solidFill>
                  <a:srgbClr val="4BACC6">
                    <a:lumMod val="50000"/>
                  </a:srgbClr>
                </a:solidFill>
              </a:rPr>
              <a:t>self-interest</a:t>
            </a:r>
            <a:r>
              <a:rPr lang="en-GB" sz="2800" noProof="0" dirty="0">
                <a:solidFill>
                  <a:srgbClr val="4BACC6">
                    <a:lumMod val="50000"/>
                  </a:srgbClr>
                </a:solidFill>
              </a:rPr>
              <a:t>) - the difference between benefits and costs. Costs and benefits can be broadly understood, not only financial.</a:t>
            </a:r>
            <a:endParaRPr kumimoji="0" lang="en-GB" sz="2800" i="0" u="none" strike="noStrike" kern="1200" cap="none" spc="0" normalizeH="0" baseline="0" noProof="0" dirty="0">
              <a:ln>
                <a:noFill/>
              </a:ln>
              <a:solidFill>
                <a:srgbClr val="4BACC6">
                  <a:lumMod val="50000"/>
                </a:srgbClr>
              </a:solidFill>
              <a:effectLst/>
              <a:uLnTx/>
              <a:uFillTx/>
              <a:latin typeface="Calibri"/>
            </a:endParaRPr>
          </a:p>
        </p:txBody>
      </p:sp>
      <p:sp>
        <p:nvSpPr>
          <p:cNvPr id="4" name="Prostokąt 3"/>
          <p:cNvSpPr/>
          <p:nvPr/>
        </p:nvSpPr>
        <p:spPr>
          <a:xfrm>
            <a:off x="492640" y="4262800"/>
            <a:ext cx="9442348" cy="523220"/>
          </a:xfrm>
          <a:prstGeom prst="rect">
            <a:avLst/>
          </a:prstGeom>
        </p:spPr>
        <p:txBody>
          <a:bodyPr wrap="square">
            <a:spAutoFit/>
          </a:bodyPr>
          <a:lstStyle/>
          <a:p>
            <a:pPr lvl="0"/>
            <a:r>
              <a:rPr lang="en-GB" sz="2800" noProof="0" dirty="0">
                <a:solidFill>
                  <a:srgbClr val="C00000"/>
                </a:solidFill>
              </a:rPr>
              <a:t>Who wrote this passage? And the name of this book is ...</a:t>
            </a:r>
            <a:endParaRPr kumimoji="0" lang="en-GB" sz="2800" i="0" u="none" strike="noStrike" kern="1200" cap="none" spc="0" normalizeH="0" baseline="0" noProof="0" dirty="0">
              <a:ln>
                <a:noFill/>
              </a:ln>
              <a:solidFill>
                <a:srgbClr val="C00000"/>
              </a:solidFill>
              <a:effectLst/>
              <a:uLnTx/>
              <a:uFillTx/>
              <a:latin typeface="Calibri"/>
            </a:endParaRPr>
          </a:p>
        </p:txBody>
      </p:sp>
    </p:spTree>
    <p:extLst>
      <p:ext uri="{BB962C8B-B14F-4D97-AF65-F5344CB8AC3E}">
        <p14:creationId xmlns:p14="http://schemas.microsoft.com/office/powerpoint/2010/main" val="1877507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0" y="-1"/>
            <a:ext cx="12192000" cy="1034473"/>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Equilibrium - a bit of physics  </a:t>
            </a:r>
          </a:p>
        </p:txBody>
      </p:sp>
      <p:sp>
        <p:nvSpPr>
          <p:cNvPr id="2" name="Prostokąt 1"/>
          <p:cNvSpPr/>
          <p:nvPr/>
        </p:nvSpPr>
        <p:spPr>
          <a:xfrm>
            <a:off x="624148" y="2742562"/>
            <a:ext cx="10658761" cy="2677656"/>
          </a:xfrm>
          <a:prstGeom prst="rect">
            <a:avLst/>
          </a:prstGeom>
        </p:spPr>
        <p:txBody>
          <a:bodyPr wrap="square">
            <a:spAutoFit/>
          </a:bodyPr>
          <a:lstStyle/>
          <a:p>
            <a:pPr marL="0" lvl="1" algn="just"/>
            <a:r>
              <a:rPr lang="en-GB" sz="2800" spc="-1" noProof="0" dirty="0">
                <a:solidFill>
                  <a:srgbClr val="215968"/>
                </a:solidFill>
                <a:uFill>
                  <a:solidFill>
                    <a:srgbClr val="FFFFFF"/>
                  </a:solidFill>
                </a:uFill>
                <a:latin typeface="Calibri"/>
              </a:rPr>
              <a:t>The understanding of the concept of equilibrium, borrowed from physics, is the foundation of neoclassical economics. All models are constructed in a similar way — we seek equilibrium states. Let's do </a:t>
            </a:r>
            <a:r>
              <a:rPr lang="en-GB" sz="2800" b="1" spc="-1" noProof="0" dirty="0">
                <a:solidFill>
                  <a:srgbClr val="215968"/>
                </a:solidFill>
                <a:uFill>
                  <a:solidFill>
                    <a:srgbClr val="FFFFFF"/>
                  </a:solidFill>
                </a:uFill>
                <a:latin typeface="Calibri"/>
              </a:rPr>
              <a:t>The Candy Experiment </a:t>
            </a:r>
            <a:r>
              <a:rPr lang="en-GB" sz="2800" spc="-1" noProof="0" dirty="0">
                <a:solidFill>
                  <a:srgbClr val="215968"/>
                </a:solidFill>
                <a:uFill>
                  <a:solidFill>
                    <a:srgbClr val="FFFFFF"/>
                  </a:solidFill>
                </a:uFill>
                <a:latin typeface="Calibri"/>
              </a:rPr>
              <a:t>for a deep understanding of the concept. It is the simplest didactic tool I've ever created, but it has enormous explanatory power.</a:t>
            </a:r>
            <a:endParaRPr lang="en-GB" sz="2800" spc="-1" noProof="0" dirty="0">
              <a:solidFill>
                <a:srgbClr val="C00000"/>
              </a:solidFill>
              <a:uFill>
                <a:solidFill>
                  <a:srgbClr val="FFFFFF"/>
                </a:solidFill>
              </a:uFill>
              <a:latin typeface="Calibri"/>
            </a:endParaRPr>
          </a:p>
        </p:txBody>
      </p:sp>
    </p:spTree>
    <p:extLst>
      <p:ext uri="{BB962C8B-B14F-4D97-AF65-F5344CB8AC3E}">
        <p14:creationId xmlns:p14="http://schemas.microsoft.com/office/powerpoint/2010/main" val="264711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3886"/>
            <a:ext cx="12192001" cy="1143000"/>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Equilibrium - a bit of physics - all neoclassical economics </a:t>
            </a:r>
          </a:p>
        </p:txBody>
      </p:sp>
      <p:sp>
        <p:nvSpPr>
          <p:cNvPr id="4" name="Prostokąt 3"/>
          <p:cNvSpPr/>
          <p:nvPr/>
        </p:nvSpPr>
        <p:spPr>
          <a:xfrm>
            <a:off x="204694" y="1384669"/>
            <a:ext cx="11782610" cy="1938992"/>
          </a:xfrm>
          <a:prstGeom prst="rect">
            <a:avLst/>
          </a:prstGeom>
        </p:spPr>
        <p:txBody>
          <a:bodyPr wrap="square">
            <a:spAutoFit/>
          </a:bodyPr>
          <a:lstStyle/>
          <a:p>
            <a:pPr lvl="0" algn="just"/>
            <a:r>
              <a:rPr lang="en-GB" sz="2400" noProof="0" dirty="0">
                <a:solidFill>
                  <a:srgbClr val="4BACC6">
                    <a:lumMod val="50000"/>
                  </a:srgbClr>
                </a:solidFill>
              </a:rPr>
              <a:t>Alfred Marshall (the father of neoclassical economics) improved upon the ideas of William S. Jevons and others who treated economics as </a:t>
            </a:r>
            <a:r>
              <a:rPr lang="en-GB" sz="2400" b="1" noProof="0" dirty="0">
                <a:solidFill>
                  <a:srgbClr val="4BACC6">
                    <a:lumMod val="50000"/>
                  </a:srgbClr>
                </a:solidFill>
              </a:rPr>
              <a:t>social physics</a:t>
            </a:r>
            <a:r>
              <a:rPr lang="en-GB" sz="2400" noProof="0" dirty="0">
                <a:solidFill>
                  <a:srgbClr val="4BACC6">
                    <a:lumMod val="50000"/>
                  </a:srgbClr>
                </a:solidFill>
              </a:rPr>
              <a:t>, in which profit is the driving force of our actions, but they were interested in </a:t>
            </a:r>
            <a:r>
              <a:rPr lang="en-GB" sz="2400" b="1" noProof="0" dirty="0">
                <a:solidFill>
                  <a:srgbClr val="4BACC6">
                    <a:lumMod val="50000"/>
                  </a:srgbClr>
                </a:solidFill>
              </a:rPr>
              <a:t>equilibrium</a:t>
            </a:r>
            <a:r>
              <a:rPr lang="en-GB" sz="2400" noProof="0" dirty="0">
                <a:solidFill>
                  <a:srgbClr val="4BACC6">
                    <a:lumMod val="50000"/>
                  </a:srgbClr>
                </a:solidFill>
              </a:rPr>
              <a:t>. "When all the forces acting on an object are in balance, the object is said to be in a state of equilibrium." Imagine a small ball at the bottom of a hemispherical bowl. </a:t>
            </a:r>
            <a:endParaRPr kumimoji="0" lang="en-GB" sz="2400" i="0" u="none" strike="noStrike" kern="1200" cap="none" spc="0" normalizeH="0" baseline="0" noProof="0" dirty="0">
              <a:ln>
                <a:noFill/>
              </a:ln>
              <a:solidFill>
                <a:srgbClr val="4BACC6">
                  <a:lumMod val="50000"/>
                </a:srgbClr>
              </a:solidFill>
              <a:effectLst/>
              <a:uLnTx/>
              <a:uFillTx/>
              <a:latin typeface="Calibri"/>
            </a:endParaRPr>
          </a:p>
        </p:txBody>
      </p:sp>
      <p:grpSp>
        <p:nvGrpSpPr>
          <p:cNvPr id="21" name="Grupa 20"/>
          <p:cNvGrpSpPr/>
          <p:nvPr/>
        </p:nvGrpSpPr>
        <p:grpSpPr>
          <a:xfrm>
            <a:off x="1670253" y="3521012"/>
            <a:ext cx="2544247" cy="2408901"/>
            <a:chOff x="359532" y="3803223"/>
            <a:chExt cx="3132348" cy="2794129"/>
          </a:xfrm>
        </p:grpSpPr>
        <p:sp>
          <p:nvSpPr>
            <p:cNvPr id="5" name="Łuk blokowy 4"/>
            <p:cNvSpPr/>
            <p:nvPr/>
          </p:nvSpPr>
          <p:spPr>
            <a:xfrm rot="10800000">
              <a:off x="539552" y="3803223"/>
              <a:ext cx="2952328" cy="2422258"/>
            </a:xfrm>
            <a:prstGeom prst="blockArc">
              <a:avLst>
                <a:gd name="adj1" fmla="val 10800000"/>
                <a:gd name="adj2" fmla="val 88226"/>
                <a:gd name="adj3" fmla="val 61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chemat blokowy: łącznik 6"/>
            <p:cNvSpPr/>
            <p:nvPr/>
          </p:nvSpPr>
          <p:spPr>
            <a:xfrm>
              <a:off x="791580" y="5014352"/>
              <a:ext cx="792088" cy="6480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1" name="Łącznik prosty ze strzałką 10"/>
            <p:cNvCxnSpPr/>
            <p:nvPr/>
          </p:nvCxnSpPr>
          <p:spPr>
            <a:xfrm>
              <a:off x="1187624" y="6513701"/>
              <a:ext cx="1584176"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2" name="Łącznik prosty ze strzałką 11"/>
            <p:cNvCxnSpPr/>
            <p:nvPr/>
          </p:nvCxnSpPr>
          <p:spPr>
            <a:xfrm flipH="1">
              <a:off x="359532" y="6513701"/>
              <a:ext cx="82809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0" name="Schemat blokowy: łącznik 19"/>
            <p:cNvSpPr/>
            <p:nvPr/>
          </p:nvSpPr>
          <p:spPr>
            <a:xfrm>
              <a:off x="1115616" y="6453336"/>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24" name="Grupa 23"/>
          <p:cNvGrpSpPr/>
          <p:nvPr/>
        </p:nvGrpSpPr>
        <p:grpSpPr>
          <a:xfrm>
            <a:off x="8048460" y="3419933"/>
            <a:ext cx="2579743" cy="2290458"/>
            <a:chOff x="539552" y="3803223"/>
            <a:chExt cx="2952328" cy="2620958"/>
          </a:xfrm>
        </p:grpSpPr>
        <p:sp>
          <p:nvSpPr>
            <p:cNvPr id="25" name="Łuk blokowy 24"/>
            <p:cNvSpPr/>
            <p:nvPr/>
          </p:nvSpPr>
          <p:spPr>
            <a:xfrm rot="10800000">
              <a:off x="539552" y="3803223"/>
              <a:ext cx="2952328" cy="2422258"/>
            </a:xfrm>
            <a:prstGeom prst="blockArc">
              <a:avLst>
                <a:gd name="adj1" fmla="val 10800000"/>
                <a:gd name="adj2" fmla="val 88226"/>
                <a:gd name="adj3" fmla="val 61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Schemat blokowy: łącznik 25"/>
            <p:cNvSpPr/>
            <p:nvPr/>
          </p:nvSpPr>
          <p:spPr>
            <a:xfrm>
              <a:off x="1583668" y="5455975"/>
              <a:ext cx="792088" cy="6480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7" name="Łącznik prosty ze strzałką 26"/>
            <p:cNvCxnSpPr>
              <a:stCxn id="29" idx="6"/>
            </p:cNvCxnSpPr>
            <p:nvPr/>
          </p:nvCxnSpPr>
          <p:spPr>
            <a:xfrm flipV="1">
              <a:off x="2087723" y="6347522"/>
              <a:ext cx="811659" cy="465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8" name="Łącznik prosty ze strzałką 27"/>
            <p:cNvCxnSpPr>
              <a:stCxn id="29" idx="2"/>
            </p:cNvCxnSpPr>
            <p:nvPr/>
          </p:nvCxnSpPr>
          <p:spPr>
            <a:xfrm flipH="1" flipV="1">
              <a:off x="1169622" y="6341654"/>
              <a:ext cx="774085" cy="1051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9" name="Schemat blokowy: łącznik 28"/>
            <p:cNvSpPr/>
            <p:nvPr/>
          </p:nvSpPr>
          <p:spPr>
            <a:xfrm>
              <a:off x="1943707" y="6280165"/>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4096" name="Prostokąt 4095"/>
          <p:cNvSpPr/>
          <p:nvPr/>
        </p:nvSpPr>
        <p:spPr>
          <a:xfrm>
            <a:off x="530505" y="3676372"/>
            <a:ext cx="5137780" cy="646331"/>
          </a:xfrm>
          <a:prstGeom prst="rect">
            <a:avLst/>
          </a:prstGeom>
        </p:spPr>
        <p:txBody>
          <a:bodyPr wrap="square">
            <a:spAutoFit/>
          </a:bodyPr>
          <a:lstStyle/>
          <a:p>
            <a:pPr lvl="0"/>
            <a:r>
              <a:rPr lang="en-GB" noProof="0" dirty="0">
                <a:solidFill>
                  <a:srgbClr val="4BACC6">
                    <a:lumMod val="50000"/>
                  </a:srgbClr>
                </a:solidFill>
              </a:rPr>
              <a:t>When unbalanced forces act on the ball, the ball moves (the ball will not be in equilibrium)</a:t>
            </a:r>
            <a:endParaRPr kumimoji="0" lang="en-GB" sz="1800" i="0" u="none" strike="noStrike" kern="1200" cap="none" spc="0" normalizeH="0" baseline="0" noProof="0" dirty="0">
              <a:ln>
                <a:noFill/>
              </a:ln>
              <a:solidFill>
                <a:srgbClr val="4BACC6">
                  <a:lumMod val="50000"/>
                </a:srgbClr>
              </a:solidFill>
              <a:effectLst/>
              <a:uLnTx/>
              <a:uFillTx/>
              <a:latin typeface="Calibri"/>
            </a:endParaRPr>
          </a:p>
        </p:txBody>
      </p:sp>
      <p:sp>
        <p:nvSpPr>
          <p:cNvPr id="35" name="Prostokąt 34"/>
          <p:cNvSpPr/>
          <p:nvPr/>
        </p:nvSpPr>
        <p:spPr>
          <a:xfrm>
            <a:off x="6594675" y="3631429"/>
            <a:ext cx="4867633" cy="646331"/>
          </a:xfrm>
          <a:prstGeom prst="rect">
            <a:avLst/>
          </a:prstGeom>
        </p:spPr>
        <p:txBody>
          <a:bodyPr wrap="square">
            <a:spAutoFit/>
          </a:bodyPr>
          <a:lstStyle/>
          <a:p>
            <a:pPr lvl="0"/>
            <a:r>
              <a:rPr lang="en-GB" noProof="0" dirty="0">
                <a:solidFill>
                  <a:srgbClr val="4BACC6">
                    <a:lumMod val="50000"/>
                  </a:srgbClr>
                </a:solidFill>
              </a:rPr>
              <a:t>When the forces are balanced, the ball does not move (it will be in </a:t>
            </a:r>
            <a:r>
              <a:rPr lang="en-GB" b="1" noProof="0" dirty="0">
                <a:solidFill>
                  <a:srgbClr val="4BACC6">
                    <a:lumMod val="50000"/>
                  </a:srgbClr>
                </a:solidFill>
              </a:rPr>
              <a:t>equilibrium</a:t>
            </a:r>
            <a:r>
              <a:rPr lang="en-GB" noProof="0" dirty="0">
                <a:solidFill>
                  <a:srgbClr val="4BACC6">
                    <a:lumMod val="50000"/>
                  </a:srgbClr>
                </a:solidFill>
              </a:rPr>
              <a:t>)</a:t>
            </a:r>
            <a:endParaRPr kumimoji="0" lang="en-GB" sz="1800" i="0" u="none" strike="noStrike" kern="1200" cap="none" spc="0" normalizeH="0" baseline="0" noProof="0" dirty="0">
              <a:ln>
                <a:noFill/>
              </a:ln>
              <a:solidFill>
                <a:srgbClr val="4BACC6">
                  <a:lumMod val="50000"/>
                </a:srgbClr>
              </a:solidFill>
              <a:effectLst/>
              <a:uLnTx/>
              <a:uFillTx/>
              <a:latin typeface="Calibri"/>
            </a:endParaRPr>
          </a:p>
        </p:txBody>
      </p:sp>
      <p:sp>
        <p:nvSpPr>
          <p:cNvPr id="2" name="Prostokąt 1"/>
          <p:cNvSpPr/>
          <p:nvPr/>
        </p:nvSpPr>
        <p:spPr>
          <a:xfrm>
            <a:off x="1944887" y="6289644"/>
            <a:ext cx="9299575" cy="369332"/>
          </a:xfrm>
          <a:prstGeom prst="rect">
            <a:avLst/>
          </a:prstGeom>
        </p:spPr>
        <p:txBody>
          <a:bodyPr wrap="square">
            <a:spAutoFit/>
          </a:bodyPr>
          <a:lstStyle/>
          <a:p>
            <a:r>
              <a:rPr lang="en-GB" noProof="0" dirty="0">
                <a:solidFill>
                  <a:srgbClr val="4BACC6">
                    <a:lumMod val="50000"/>
                  </a:srgbClr>
                </a:solidFill>
              </a:rPr>
              <a:t>Two opposing forces [components, vectors] act on this ball [</a:t>
            </a:r>
            <a:r>
              <a:rPr lang="en-GB" noProof="0" dirty="0" err="1">
                <a:solidFill>
                  <a:srgbClr val="4BACC6">
                    <a:lumMod val="50000"/>
                  </a:srgbClr>
                </a:solidFill>
              </a:rPr>
              <a:t>ptofit</a:t>
            </a:r>
            <a:r>
              <a:rPr lang="en-GB" noProof="0" dirty="0">
                <a:solidFill>
                  <a:srgbClr val="4BACC6">
                    <a:lumMod val="50000"/>
                  </a:srgbClr>
                </a:solidFill>
              </a:rPr>
              <a:t>]: </a:t>
            </a:r>
            <a:r>
              <a:rPr lang="en-GB" b="1" noProof="0" dirty="0">
                <a:solidFill>
                  <a:srgbClr val="4BACC6">
                    <a:lumMod val="50000"/>
                  </a:srgbClr>
                </a:solidFill>
              </a:rPr>
              <a:t>cost and benefit</a:t>
            </a:r>
            <a:r>
              <a:rPr lang="en-GB" noProof="0" dirty="0">
                <a:solidFill>
                  <a:srgbClr val="4BACC6">
                    <a:lumMod val="50000"/>
                  </a:srgbClr>
                </a:solidFill>
              </a:rPr>
              <a:t>.</a:t>
            </a:r>
            <a:endParaRPr lang="en-GB" noProof="0" dirty="0"/>
          </a:p>
        </p:txBody>
      </p:sp>
    </p:spTree>
    <p:extLst>
      <p:ext uri="{BB962C8B-B14F-4D97-AF65-F5344CB8AC3E}">
        <p14:creationId xmlns:p14="http://schemas.microsoft.com/office/powerpoint/2010/main" val="3397670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3886"/>
            <a:ext cx="12192001" cy="1143000"/>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Equilibrium - the candy experiment - homo </a:t>
            </a:r>
            <a:r>
              <a:rPr lang="en-GB" sz="3200" b="1" noProof="0" dirty="0" err="1">
                <a:solidFill>
                  <a:schemeClr val="accent5">
                    <a:lumMod val="50000"/>
                  </a:schemeClr>
                </a:solidFill>
                <a:latin typeface="Arial" charset="0"/>
              </a:rPr>
              <a:t>oeconomicus</a:t>
            </a:r>
            <a:endParaRPr lang="en-GB" sz="3200" b="1" noProof="0" dirty="0">
              <a:solidFill>
                <a:schemeClr val="accent5">
                  <a:lumMod val="50000"/>
                </a:schemeClr>
              </a:solidFill>
              <a:latin typeface="Arial" charset="0"/>
            </a:endParaRPr>
          </a:p>
        </p:txBody>
      </p:sp>
      <p:sp>
        <p:nvSpPr>
          <p:cNvPr id="21" name="Prostokąt 20"/>
          <p:cNvSpPr/>
          <p:nvPr/>
        </p:nvSpPr>
        <p:spPr>
          <a:xfrm>
            <a:off x="151367" y="4456489"/>
            <a:ext cx="12040633" cy="1938992"/>
          </a:xfrm>
          <a:prstGeom prst="rect">
            <a:avLst/>
          </a:prstGeom>
        </p:spPr>
        <p:txBody>
          <a:bodyPr wrap="square">
            <a:spAutoFit/>
          </a:bodyPr>
          <a:lstStyle/>
          <a:p>
            <a:pPr lvl="0" algn="just"/>
            <a:r>
              <a:rPr lang="en-GB" sz="2000" noProof="0" dirty="0">
                <a:solidFill>
                  <a:srgbClr val="4BACC6">
                    <a:lumMod val="50000"/>
                  </a:srgbClr>
                </a:solidFill>
              </a:rPr>
              <a:t>You like candies and imagine that you are a </a:t>
            </a:r>
            <a:r>
              <a:rPr lang="en-GB" sz="2000" b="1" noProof="0" dirty="0">
                <a:solidFill>
                  <a:srgbClr val="4BACC6">
                    <a:lumMod val="50000"/>
                  </a:srgbClr>
                </a:solidFill>
              </a:rPr>
              <a:t>homo </a:t>
            </a:r>
            <a:r>
              <a:rPr lang="en-GB" sz="2000" b="1" noProof="0" dirty="0" err="1">
                <a:solidFill>
                  <a:srgbClr val="4BACC6">
                    <a:lumMod val="50000"/>
                  </a:srgbClr>
                </a:solidFill>
              </a:rPr>
              <a:t>oecoenomicus</a:t>
            </a:r>
            <a:r>
              <a:rPr lang="en-GB" sz="2000" noProof="0" dirty="0">
                <a:solidFill>
                  <a:srgbClr val="4BACC6">
                    <a:lumMod val="50000"/>
                  </a:srgbClr>
                </a:solidFill>
              </a:rPr>
              <a:t>, so you want to have as many candies as possible. You can get these candies through your activity - by taking a step and taking candies. If you take one step, you can take those candies that are on the nearest table. Next step, you take candies from the next table etc ... Of course, nothing is for free in life. Each step costs you 2 candies for each step. If you go too far, you have to go back and then the costs of this step are returned and you give away the candies. Did you understand the rules of the experiment? How many steps will you take?</a:t>
            </a:r>
            <a:endParaRPr kumimoji="0" lang="en-GB" sz="2000" i="0" u="none" strike="noStrike" kern="1200" cap="none" spc="0" normalizeH="0" baseline="0" noProof="0" dirty="0">
              <a:ln>
                <a:noFill/>
              </a:ln>
              <a:solidFill>
                <a:srgbClr val="4BACC6">
                  <a:lumMod val="50000"/>
                </a:srgbClr>
              </a:solidFill>
              <a:effectLst/>
              <a:uLnTx/>
              <a:uFillTx/>
              <a:latin typeface="Calibri"/>
            </a:endParaRPr>
          </a:p>
        </p:txBody>
      </p:sp>
      <p:grpSp>
        <p:nvGrpSpPr>
          <p:cNvPr id="8" name="Grupa 7"/>
          <p:cNvGrpSpPr/>
          <p:nvPr/>
        </p:nvGrpSpPr>
        <p:grpSpPr>
          <a:xfrm>
            <a:off x="874689" y="1045406"/>
            <a:ext cx="10278682" cy="3165224"/>
            <a:chOff x="1185892" y="1291981"/>
            <a:chExt cx="10278682" cy="3165224"/>
          </a:xfrm>
        </p:grpSpPr>
        <p:pic>
          <p:nvPicPr>
            <p:cNvPr id="19" name="Picture 2"/>
            <p:cNvPicPr>
              <a:picLocks noChangeAspect="1" noChangeArrowheads="1"/>
            </p:cNvPicPr>
            <p:nvPr/>
          </p:nvPicPr>
          <p:blipFill>
            <a:blip r:embed="rId3" cstate="print"/>
            <a:srcRect/>
            <a:stretch>
              <a:fillRect/>
            </a:stretch>
          </p:blipFill>
          <p:spPr bwMode="auto">
            <a:xfrm>
              <a:off x="1185892" y="1835072"/>
              <a:ext cx="3013076" cy="2074329"/>
            </a:xfrm>
            <a:prstGeom prst="rect">
              <a:avLst/>
            </a:prstGeom>
            <a:noFill/>
            <a:ln w="9525">
              <a:noFill/>
              <a:miter lim="800000"/>
              <a:headEnd/>
              <a:tailEnd/>
            </a:ln>
          </p:spPr>
        </p:pic>
        <p:sp>
          <p:nvSpPr>
            <p:cNvPr id="22" name="pole tekstowe 21"/>
            <p:cNvSpPr txBox="1"/>
            <p:nvPr/>
          </p:nvSpPr>
          <p:spPr>
            <a:xfrm>
              <a:off x="4749402"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3" name="pole tekstowe 22"/>
            <p:cNvSpPr txBox="1"/>
            <p:nvPr/>
          </p:nvSpPr>
          <p:spPr>
            <a:xfrm>
              <a:off x="6106724"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0" name="pole tekstowe 29"/>
            <p:cNvSpPr txBox="1"/>
            <p:nvPr/>
          </p:nvSpPr>
          <p:spPr>
            <a:xfrm>
              <a:off x="7535484"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31" name="pole tekstowe 30"/>
            <p:cNvSpPr txBox="1"/>
            <p:nvPr/>
          </p:nvSpPr>
          <p:spPr>
            <a:xfrm>
              <a:off x="8892806"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32" name="pole tekstowe 31"/>
            <p:cNvSpPr txBox="1"/>
            <p:nvPr/>
          </p:nvSpPr>
          <p:spPr>
            <a:xfrm>
              <a:off x="10321566"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3" name="pole tekstowe 32"/>
            <p:cNvSpPr txBox="1"/>
            <p:nvPr/>
          </p:nvSpPr>
          <p:spPr>
            <a:xfrm>
              <a:off x="4820840"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34" name="pole tekstowe 33"/>
            <p:cNvSpPr txBox="1"/>
            <p:nvPr/>
          </p:nvSpPr>
          <p:spPr>
            <a:xfrm>
              <a:off x="6178162"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36" name="pole tekstowe 35"/>
            <p:cNvSpPr txBox="1"/>
            <p:nvPr/>
          </p:nvSpPr>
          <p:spPr>
            <a:xfrm>
              <a:off x="7606922"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37" name="pole tekstowe 36"/>
            <p:cNvSpPr txBox="1"/>
            <p:nvPr/>
          </p:nvSpPr>
          <p:spPr>
            <a:xfrm>
              <a:off x="8964244"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38" name="pole tekstowe 37"/>
            <p:cNvSpPr txBox="1"/>
            <p:nvPr/>
          </p:nvSpPr>
          <p:spPr>
            <a:xfrm>
              <a:off x="10393004"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grpSp>
          <p:nvGrpSpPr>
            <p:cNvPr id="43" name="Grupa 42"/>
            <p:cNvGrpSpPr/>
            <p:nvPr/>
          </p:nvGrpSpPr>
          <p:grpSpPr>
            <a:xfrm>
              <a:off x="4301323" y="1291981"/>
              <a:ext cx="2544247" cy="2408901"/>
              <a:chOff x="359532" y="3803223"/>
              <a:chExt cx="3132348" cy="2794129"/>
            </a:xfrm>
          </p:grpSpPr>
          <p:sp>
            <p:nvSpPr>
              <p:cNvPr id="44" name="Łuk blokowy 43"/>
              <p:cNvSpPr/>
              <p:nvPr/>
            </p:nvSpPr>
            <p:spPr>
              <a:xfrm rot="10800000">
                <a:off x="539552" y="3803223"/>
                <a:ext cx="2952328" cy="2422258"/>
              </a:xfrm>
              <a:prstGeom prst="blockArc">
                <a:avLst>
                  <a:gd name="adj1" fmla="val 10800000"/>
                  <a:gd name="adj2" fmla="val 88226"/>
                  <a:gd name="adj3" fmla="val 61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Schemat blokowy: łącznik 44"/>
              <p:cNvSpPr/>
              <p:nvPr/>
            </p:nvSpPr>
            <p:spPr>
              <a:xfrm>
                <a:off x="791580" y="5014352"/>
                <a:ext cx="792088" cy="6480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6" name="Łącznik prosty ze strzałką 45"/>
              <p:cNvCxnSpPr/>
              <p:nvPr/>
            </p:nvCxnSpPr>
            <p:spPr>
              <a:xfrm>
                <a:off x="1187624" y="6513701"/>
                <a:ext cx="1584176"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47" name="Łącznik prosty ze strzałką 46"/>
              <p:cNvCxnSpPr/>
              <p:nvPr/>
            </p:nvCxnSpPr>
            <p:spPr>
              <a:xfrm flipH="1">
                <a:off x="359532" y="6513701"/>
                <a:ext cx="82809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8" name="Schemat blokowy: łącznik 47"/>
              <p:cNvSpPr/>
              <p:nvPr/>
            </p:nvSpPr>
            <p:spPr>
              <a:xfrm>
                <a:off x="1115616" y="6453336"/>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 name="Prostokąt 1"/>
            <p:cNvSpPr/>
            <p:nvPr/>
          </p:nvSpPr>
          <p:spPr>
            <a:xfrm>
              <a:off x="3271379" y="1328052"/>
              <a:ext cx="111216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4BACC6">
                      <a:lumMod val="50000"/>
                    </a:srgbClr>
                  </a:solidFill>
                  <a:effectLst/>
                  <a:uLnTx/>
                  <a:uFillTx/>
                  <a:latin typeface="Calibri"/>
                  <a:ea typeface="+mn-ea"/>
                  <a:cs typeface="+mn-cs"/>
                </a:rPr>
                <a:t>Benefit</a:t>
              </a: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Prostokąt 23"/>
            <p:cNvSpPr/>
            <p:nvPr/>
          </p:nvSpPr>
          <p:spPr>
            <a:xfrm>
              <a:off x="3408770" y="3933985"/>
              <a:ext cx="83144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Cost</a:t>
              </a: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365345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3886"/>
            <a:ext cx="12192001" cy="1143000"/>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Equilibrium - the candy experiment - homo </a:t>
            </a:r>
            <a:r>
              <a:rPr lang="en-GB" sz="3200" b="1" noProof="0" dirty="0" err="1">
                <a:solidFill>
                  <a:schemeClr val="accent5">
                    <a:lumMod val="50000"/>
                  </a:schemeClr>
                </a:solidFill>
                <a:latin typeface="Arial" charset="0"/>
              </a:rPr>
              <a:t>oeconomicus</a:t>
            </a:r>
            <a:endParaRPr lang="en-GB" sz="3200" b="1" noProof="0" dirty="0">
              <a:solidFill>
                <a:schemeClr val="accent5">
                  <a:lumMod val="50000"/>
                </a:schemeClr>
              </a:solidFill>
              <a:latin typeface="Arial" charset="0"/>
            </a:endParaRPr>
          </a:p>
        </p:txBody>
      </p:sp>
      <p:sp>
        <p:nvSpPr>
          <p:cNvPr id="21" name="Prostokąt 20"/>
          <p:cNvSpPr/>
          <p:nvPr/>
        </p:nvSpPr>
        <p:spPr>
          <a:xfrm>
            <a:off x="0" y="1046480"/>
            <a:ext cx="12110720" cy="5693866"/>
          </a:xfrm>
          <a:prstGeom prst="rect">
            <a:avLst/>
          </a:prstGeom>
        </p:spPr>
        <p:txBody>
          <a:bodyPr wrap="square">
            <a:spAutoFit/>
          </a:bodyPr>
          <a:lstStyle/>
          <a:p>
            <a:pPr lvl="0"/>
            <a:r>
              <a:rPr lang="en-GB" sz="2800" i="1"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rPr>
              <a:t>Will you take the first step? -&gt; Yes -&gt; Why? Because for taking one step, You will receive 5 candies and You have to pay for this step 2, i.e. You will "earn" 3 candies. Will you take the next step? ...</a:t>
            </a:r>
          </a:p>
          <a:p>
            <a:pPr lvl="0"/>
            <a:endParaRPr lang="en-GB" sz="2800" i="1"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endParaRPr>
          </a:p>
          <a:p>
            <a:pPr lvl="0"/>
            <a:r>
              <a:rPr lang="en-GB" sz="2800" i="1"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rPr>
              <a:t>Will you take the fourth step?</a:t>
            </a:r>
          </a:p>
          <a:p>
            <a:pPr lvl="0"/>
            <a:endParaRPr kumimoji="0" lang="en-GB" sz="280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Calibri" panose="020F0502020204030204" pitchFamily="34" charset="0"/>
              <a:cs typeface="Calibri" panose="020F0502020204030204" pitchFamily="34" charset="0"/>
            </a:endParaRPr>
          </a:p>
          <a:p>
            <a:pPr lvl="0" algn="just"/>
            <a:endParaRPr lang="en-GB" sz="28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endParaRPr>
          </a:p>
          <a:p>
            <a:pPr lvl="0" algn="just"/>
            <a:r>
              <a:rPr lang="en-GB" sz="28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rPr>
              <a:t>You lose nothing and gain nothing. It does not matter whether we take this step or not (you are indifferent). For didactic reasons, let you take this one step. A homo </a:t>
            </a:r>
            <a:r>
              <a:rPr lang="en-GB" sz="2800" noProof="0" dirty="0" err="1">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rPr>
              <a:t>oeconomicus</a:t>
            </a:r>
            <a:r>
              <a:rPr lang="en-GB" sz="28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rPr>
              <a:t> (you) is in equilibrium. We know where it will stop. After the third step, nothing pushes him to take the next step. If he takes a step forward, he will lose earnings. He will also lose if he withdraws. Like the ball in the bowl, HO is not influenced by any force that would change his position.</a:t>
            </a:r>
            <a:endParaRPr kumimoji="0" lang="en-GB" sz="320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 name="Obraz 1"/>
          <p:cNvPicPr>
            <a:picLocks noChangeAspect="1"/>
          </p:cNvPicPr>
          <p:nvPr/>
        </p:nvPicPr>
        <p:blipFill>
          <a:blip r:embed="rId3"/>
          <a:stretch>
            <a:fillRect/>
          </a:stretch>
        </p:blipFill>
        <p:spPr>
          <a:xfrm>
            <a:off x="5495931" y="2189480"/>
            <a:ext cx="4951462" cy="1550145"/>
          </a:xfrm>
          <a:prstGeom prst="rect">
            <a:avLst/>
          </a:prstGeom>
        </p:spPr>
      </p:pic>
    </p:spTree>
    <p:extLst>
      <p:ext uri="{BB962C8B-B14F-4D97-AF65-F5344CB8AC3E}">
        <p14:creationId xmlns:p14="http://schemas.microsoft.com/office/powerpoint/2010/main" val="1389454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3886"/>
            <a:ext cx="12192001" cy="1143000"/>
          </a:xfrm>
          <a:solidFill>
            <a:schemeClr val="accent5">
              <a:lumMod val="20000"/>
              <a:lumOff val="80000"/>
            </a:schemeClr>
          </a:solidFill>
        </p:spPr>
        <p:txBody>
          <a:bodyPr>
            <a:noAutofit/>
          </a:bodyPr>
          <a:lstStyle/>
          <a:p>
            <a:pPr algn="ctr"/>
            <a:r>
              <a:rPr lang="en-GB" sz="3200" b="1" noProof="0" dirty="0">
                <a:solidFill>
                  <a:srgbClr val="4BACC6">
                    <a:lumMod val="50000"/>
                  </a:srgbClr>
                </a:solidFill>
                <a:latin typeface="Arial" charset="0"/>
              </a:rPr>
              <a:t>Equilibrium - the candy experiment - homo </a:t>
            </a:r>
            <a:r>
              <a:rPr lang="en-GB" sz="3200" b="1" noProof="0" dirty="0" err="1">
                <a:solidFill>
                  <a:srgbClr val="4BACC6">
                    <a:lumMod val="50000"/>
                  </a:srgbClr>
                </a:solidFill>
                <a:latin typeface="Arial" charset="0"/>
              </a:rPr>
              <a:t>oeconomicus</a:t>
            </a:r>
            <a:endParaRPr lang="en-GB" sz="3200" b="1" noProof="0" dirty="0">
              <a:solidFill>
                <a:schemeClr val="accent5">
                  <a:lumMod val="50000"/>
                </a:schemeClr>
              </a:solidFill>
              <a:latin typeface="Arial" charset="0"/>
            </a:endParaRPr>
          </a:p>
        </p:txBody>
      </p:sp>
      <p:sp>
        <p:nvSpPr>
          <p:cNvPr id="21" name="Prostokąt 20"/>
          <p:cNvSpPr/>
          <p:nvPr/>
        </p:nvSpPr>
        <p:spPr>
          <a:xfrm>
            <a:off x="273933" y="4512986"/>
            <a:ext cx="11644132" cy="2246769"/>
          </a:xfrm>
          <a:prstGeom prst="rect">
            <a:avLst/>
          </a:prstGeom>
        </p:spPr>
        <p:txBody>
          <a:bodyPr wrap="square">
            <a:spAutoFit/>
          </a:bodyPr>
          <a:lstStyle/>
          <a:p>
            <a:pPr lvl="0">
              <a:defRPr/>
            </a:pPr>
            <a:r>
              <a:rPr lang="en-GB" sz="2800" noProof="0" dirty="0">
                <a:solidFill>
                  <a:srgbClr val="4BACC6">
                    <a:lumMod val="50000"/>
                  </a:srgbClr>
                </a:solidFill>
              </a:rPr>
              <a:t>Equilibrium condition:</a:t>
            </a:r>
          </a:p>
          <a:p>
            <a:pPr lvl="0">
              <a:defRPr/>
            </a:pPr>
            <a:r>
              <a:rPr lang="en-GB" sz="2800" b="1" noProof="0" dirty="0">
                <a:solidFill>
                  <a:srgbClr val="C00000"/>
                </a:solidFill>
              </a:rPr>
              <a:t>Marginal cost </a:t>
            </a:r>
            <a:r>
              <a:rPr lang="en-GB" sz="2800" noProof="0" dirty="0">
                <a:solidFill>
                  <a:srgbClr val="4BACC6">
                    <a:lumMod val="50000"/>
                  </a:srgbClr>
                </a:solidFill>
              </a:rPr>
              <a:t>(of last step) = </a:t>
            </a:r>
            <a:r>
              <a:rPr lang="en-GB" sz="2800" b="1" noProof="0" dirty="0">
                <a:solidFill>
                  <a:srgbClr val="C00000"/>
                </a:solidFill>
              </a:rPr>
              <a:t>Marginal benefit </a:t>
            </a:r>
            <a:r>
              <a:rPr lang="en-GB" sz="2800" noProof="0" dirty="0">
                <a:solidFill>
                  <a:srgbClr val="4BACC6">
                    <a:lumMod val="50000"/>
                  </a:srgbClr>
                </a:solidFill>
              </a:rPr>
              <a:t>(of last step)</a:t>
            </a:r>
          </a:p>
          <a:p>
            <a:pPr lvl="0" algn="ctr">
              <a:defRPr/>
            </a:pPr>
            <a:r>
              <a:rPr lang="en-GB" sz="2800" noProof="0" dirty="0">
                <a:solidFill>
                  <a:srgbClr val="4BACC6">
                    <a:lumMod val="50000"/>
                  </a:srgbClr>
                </a:solidFill>
              </a:rPr>
              <a:t>MB = MC </a:t>
            </a:r>
          </a:p>
          <a:p>
            <a:pPr lvl="0">
              <a:defRPr/>
            </a:pPr>
            <a:r>
              <a:rPr lang="en-GB" sz="2800" noProof="0" dirty="0">
                <a:solidFill>
                  <a:srgbClr val="4BACC6">
                    <a:lumMod val="50000"/>
                  </a:srgbClr>
                </a:solidFill>
              </a:rPr>
              <a:t>The first derivative of the benefit function  = the first derivative of the cost function</a:t>
            </a:r>
            <a:endParaRPr kumimoji="0" lang="en-GB" sz="2800" i="0" u="none" strike="noStrike" kern="1200" cap="none" spc="0" normalizeH="0" baseline="0" noProof="0" dirty="0">
              <a:ln>
                <a:noFill/>
              </a:ln>
              <a:solidFill>
                <a:srgbClr val="4BACC6">
                  <a:lumMod val="50000"/>
                </a:srgbClr>
              </a:solidFill>
              <a:effectLst/>
              <a:uLnTx/>
              <a:uFillTx/>
              <a:latin typeface="Calibri"/>
            </a:endParaRPr>
          </a:p>
        </p:txBody>
      </p:sp>
      <p:grpSp>
        <p:nvGrpSpPr>
          <p:cNvPr id="3" name="Grupa 2"/>
          <p:cNvGrpSpPr/>
          <p:nvPr/>
        </p:nvGrpSpPr>
        <p:grpSpPr>
          <a:xfrm>
            <a:off x="751954" y="1291981"/>
            <a:ext cx="10712620" cy="3165224"/>
            <a:chOff x="751954" y="1291981"/>
            <a:chExt cx="10712620" cy="3165224"/>
          </a:xfrm>
        </p:grpSpPr>
        <p:pic>
          <p:nvPicPr>
            <p:cNvPr id="4" name="Picture 2"/>
            <p:cNvPicPr>
              <a:picLocks noChangeAspect="1" noChangeArrowheads="1"/>
            </p:cNvPicPr>
            <p:nvPr/>
          </p:nvPicPr>
          <p:blipFill>
            <a:blip r:embed="rId3" cstate="print"/>
            <a:srcRect/>
            <a:stretch>
              <a:fillRect/>
            </a:stretch>
          </p:blipFill>
          <p:spPr bwMode="auto">
            <a:xfrm>
              <a:off x="751954" y="1825491"/>
              <a:ext cx="3013076" cy="2074329"/>
            </a:xfrm>
            <a:prstGeom prst="rect">
              <a:avLst/>
            </a:prstGeom>
            <a:noFill/>
            <a:ln w="9525">
              <a:noFill/>
              <a:miter lim="800000"/>
              <a:headEnd/>
              <a:tailEnd/>
            </a:ln>
          </p:spPr>
        </p:pic>
        <p:grpSp>
          <p:nvGrpSpPr>
            <p:cNvPr id="2" name="Grupa 1"/>
            <p:cNvGrpSpPr/>
            <p:nvPr/>
          </p:nvGrpSpPr>
          <p:grpSpPr>
            <a:xfrm>
              <a:off x="3271379" y="1291981"/>
              <a:ext cx="8193195" cy="3165224"/>
              <a:chOff x="3271379" y="1291981"/>
              <a:chExt cx="8193195" cy="3165224"/>
            </a:xfrm>
          </p:grpSpPr>
          <p:sp>
            <p:nvSpPr>
              <p:cNvPr id="5" name="pole tekstowe 4"/>
              <p:cNvSpPr txBox="1"/>
              <p:nvPr/>
            </p:nvSpPr>
            <p:spPr>
              <a:xfrm>
                <a:off x="4749402"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7" name="pole tekstowe 6"/>
              <p:cNvSpPr txBox="1"/>
              <p:nvPr/>
            </p:nvSpPr>
            <p:spPr>
              <a:xfrm>
                <a:off x="6106724"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8" name="pole tekstowe 7"/>
              <p:cNvSpPr txBox="1"/>
              <p:nvPr/>
            </p:nvSpPr>
            <p:spPr>
              <a:xfrm>
                <a:off x="7535484"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9" name="pole tekstowe 8"/>
              <p:cNvSpPr txBox="1"/>
              <p:nvPr/>
            </p:nvSpPr>
            <p:spPr>
              <a:xfrm>
                <a:off x="8958099"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0" name="pole tekstowe 9"/>
              <p:cNvSpPr txBox="1"/>
              <p:nvPr/>
            </p:nvSpPr>
            <p:spPr>
              <a:xfrm>
                <a:off x="10321566"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1" name="pole tekstowe 10"/>
              <p:cNvSpPr txBox="1"/>
              <p:nvPr/>
            </p:nvSpPr>
            <p:spPr>
              <a:xfrm>
                <a:off x="4820840"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2" name="pole tekstowe 11"/>
              <p:cNvSpPr txBox="1"/>
              <p:nvPr/>
            </p:nvSpPr>
            <p:spPr>
              <a:xfrm>
                <a:off x="6178162"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3" name="pole tekstowe 12"/>
              <p:cNvSpPr txBox="1"/>
              <p:nvPr/>
            </p:nvSpPr>
            <p:spPr>
              <a:xfrm>
                <a:off x="7621261" y="3978458"/>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4" name="pole tekstowe 13"/>
              <p:cNvSpPr txBox="1"/>
              <p:nvPr/>
            </p:nvSpPr>
            <p:spPr>
              <a:xfrm>
                <a:off x="8964244"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5" name="pole tekstowe 14"/>
              <p:cNvSpPr txBox="1"/>
              <p:nvPr/>
            </p:nvSpPr>
            <p:spPr>
              <a:xfrm>
                <a:off x="10393004"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grpSp>
            <p:nvGrpSpPr>
              <p:cNvPr id="16" name="Grupa 15"/>
              <p:cNvGrpSpPr/>
              <p:nvPr/>
            </p:nvGrpSpPr>
            <p:grpSpPr>
              <a:xfrm>
                <a:off x="4301323" y="1291981"/>
                <a:ext cx="2544247" cy="2408901"/>
                <a:chOff x="359532" y="3803223"/>
                <a:chExt cx="3132348" cy="2794129"/>
              </a:xfrm>
            </p:grpSpPr>
            <p:sp>
              <p:nvSpPr>
                <p:cNvPr id="17" name="Łuk blokowy 16"/>
                <p:cNvSpPr/>
                <p:nvPr/>
              </p:nvSpPr>
              <p:spPr>
                <a:xfrm rot="10800000">
                  <a:off x="539552" y="3803223"/>
                  <a:ext cx="2952328" cy="2422258"/>
                </a:xfrm>
                <a:prstGeom prst="blockArc">
                  <a:avLst>
                    <a:gd name="adj1" fmla="val 10800000"/>
                    <a:gd name="adj2" fmla="val 88226"/>
                    <a:gd name="adj3" fmla="val 61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Schemat blokowy: łącznik 17"/>
                <p:cNvSpPr/>
                <p:nvPr/>
              </p:nvSpPr>
              <p:spPr>
                <a:xfrm>
                  <a:off x="791580" y="5014352"/>
                  <a:ext cx="792088" cy="6480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9" name="Łącznik prosty ze strzałką 18"/>
                <p:cNvCxnSpPr/>
                <p:nvPr/>
              </p:nvCxnSpPr>
              <p:spPr>
                <a:xfrm>
                  <a:off x="1187624" y="6513701"/>
                  <a:ext cx="1584176"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0" name="Łącznik prosty ze strzałką 19"/>
                <p:cNvCxnSpPr/>
                <p:nvPr/>
              </p:nvCxnSpPr>
              <p:spPr>
                <a:xfrm flipH="1">
                  <a:off x="359532" y="6513701"/>
                  <a:ext cx="82809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2" name="Schemat blokowy: łącznik 21"/>
                <p:cNvSpPr/>
                <p:nvPr/>
              </p:nvSpPr>
              <p:spPr>
                <a:xfrm>
                  <a:off x="1115616" y="6453336"/>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3" name="Prostokąt 22"/>
              <p:cNvSpPr/>
              <p:nvPr/>
            </p:nvSpPr>
            <p:spPr>
              <a:xfrm>
                <a:off x="3271379" y="1328052"/>
                <a:ext cx="126566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Benefit</a:t>
                </a: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Prostokąt 23"/>
              <p:cNvSpPr/>
              <p:nvPr/>
            </p:nvSpPr>
            <p:spPr>
              <a:xfrm>
                <a:off x="3408770" y="3933985"/>
                <a:ext cx="83144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4BACC6">
                        <a:lumMod val="50000"/>
                      </a:srgbClr>
                    </a:solidFill>
                    <a:effectLst/>
                    <a:uLnTx/>
                    <a:uFillTx/>
                    <a:latin typeface="Calibri"/>
                    <a:ea typeface="+mn-ea"/>
                    <a:cs typeface="+mn-cs"/>
                  </a:rPr>
                  <a:t>Cost</a:t>
                </a:r>
                <a:endParaRPr kumimoji="0" lang="en-GB" sz="2800" b="0"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25" name="Grupa 24"/>
          <p:cNvGrpSpPr/>
          <p:nvPr/>
        </p:nvGrpSpPr>
        <p:grpSpPr>
          <a:xfrm>
            <a:off x="8304495" y="1184895"/>
            <a:ext cx="2398026" cy="3435376"/>
            <a:chOff x="8229577" y="1129114"/>
            <a:chExt cx="2398026" cy="3830855"/>
          </a:xfrm>
        </p:grpSpPr>
        <p:cxnSp>
          <p:nvCxnSpPr>
            <p:cNvPr id="26" name="Łącznik prosty 25"/>
            <p:cNvCxnSpPr/>
            <p:nvPr/>
          </p:nvCxnSpPr>
          <p:spPr>
            <a:xfrm flipH="1">
              <a:off x="9418966" y="1129114"/>
              <a:ext cx="9625" cy="3830855"/>
            </a:xfrm>
            <a:prstGeom prst="line">
              <a:avLst/>
            </a:prstGeom>
          </p:spPr>
          <p:style>
            <a:lnRef idx="3">
              <a:schemeClr val="accent2"/>
            </a:lnRef>
            <a:fillRef idx="0">
              <a:schemeClr val="accent2"/>
            </a:fillRef>
            <a:effectRef idx="2">
              <a:schemeClr val="accent2"/>
            </a:effectRef>
            <a:fontRef idx="minor">
              <a:schemeClr val="tx1"/>
            </a:fontRef>
          </p:style>
        </p:cxnSp>
        <p:grpSp>
          <p:nvGrpSpPr>
            <p:cNvPr id="27" name="Grupa 26"/>
            <p:cNvGrpSpPr/>
            <p:nvPr/>
          </p:nvGrpSpPr>
          <p:grpSpPr>
            <a:xfrm>
              <a:off x="8229577" y="1312930"/>
              <a:ext cx="2398026" cy="2385794"/>
              <a:chOff x="266117" y="3785413"/>
              <a:chExt cx="2952328" cy="2767328"/>
            </a:xfrm>
          </p:grpSpPr>
          <p:sp>
            <p:nvSpPr>
              <p:cNvPr id="28" name="Łuk blokowy 27"/>
              <p:cNvSpPr/>
              <p:nvPr/>
            </p:nvSpPr>
            <p:spPr>
              <a:xfrm rot="10800000">
                <a:off x="266117" y="3785413"/>
                <a:ext cx="2952328" cy="2422258"/>
              </a:xfrm>
              <a:prstGeom prst="blockArc">
                <a:avLst>
                  <a:gd name="adj1" fmla="val 10800000"/>
                  <a:gd name="adj2" fmla="val 88226"/>
                  <a:gd name="adj3" fmla="val 61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Schemat blokowy: łącznik 28"/>
              <p:cNvSpPr/>
              <p:nvPr/>
            </p:nvSpPr>
            <p:spPr>
              <a:xfrm>
                <a:off x="1358422" y="5393250"/>
                <a:ext cx="792088" cy="6480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0" name="Łącznik prosty ze strzałką 29"/>
              <p:cNvCxnSpPr/>
              <p:nvPr/>
            </p:nvCxnSpPr>
            <p:spPr>
              <a:xfrm>
                <a:off x="1781203" y="6552741"/>
                <a:ext cx="70866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1" name="Łącznik prosty ze strzałką 30"/>
              <p:cNvCxnSpPr/>
              <p:nvPr/>
            </p:nvCxnSpPr>
            <p:spPr>
              <a:xfrm flipH="1">
                <a:off x="914272" y="6552741"/>
                <a:ext cx="82809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spTree>
    <p:extLst>
      <p:ext uri="{BB962C8B-B14F-4D97-AF65-F5344CB8AC3E}">
        <p14:creationId xmlns:p14="http://schemas.microsoft.com/office/powerpoint/2010/main" val="761483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0723" y="-3629"/>
            <a:ext cx="12192001" cy="1143000"/>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Equilibrium - the candy experiment - comparative statics</a:t>
            </a:r>
          </a:p>
        </p:txBody>
      </p:sp>
      <p:pic>
        <p:nvPicPr>
          <p:cNvPr id="19" name="Picture 2"/>
          <p:cNvPicPr>
            <a:picLocks noChangeAspect="1" noChangeArrowheads="1"/>
          </p:cNvPicPr>
          <p:nvPr/>
        </p:nvPicPr>
        <p:blipFill>
          <a:blip r:embed="rId3" cstate="print"/>
          <a:srcRect/>
          <a:stretch>
            <a:fillRect/>
          </a:stretch>
        </p:blipFill>
        <p:spPr bwMode="auto">
          <a:xfrm>
            <a:off x="751954" y="1825491"/>
            <a:ext cx="3013076" cy="2074329"/>
          </a:xfrm>
          <a:prstGeom prst="rect">
            <a:avLst/>
          </a:prstGeom>
          <a:noFill/>
          <a:ln w="9525">
            <a:noFill/>
            <a:miter lim="800000"/>
            <a:headEnd/>
            <a:tailEnd/>
          </a:ln>
        </p:spPr>
      </p:pic>
      <p:sp>
        <p:nvSpPr>
          <p:cNvPr id="22" name="pole tekstowe 21"/>
          <p:cNvSpPr txBox="1"/>
          <p:nvPr/>
        </p:nvSpPr>
        <p:spPr>
          <a:xfrm>
            <a:off x="4749402"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23" name="pole tekstowe 22"/>
          <p:cNvSpPr txBox="1"/>
          <p:nvPr/>
        </p:nvSpPr>
        <p:spPr>
          <a:xfrm>
            <a:off x="6106724"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30" name="pole tekstowe 29"/>
          <p:cNvSpPr txBox="1"/>
          <p:nvPr/>
        </p:nvSpPr>
        <p:spPr>
          <a:xfrm>
            <a:off x="7535484"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31" name="pole tekstowe 30"/>
          <p:cNvSpPr txBox="1"/>
          <p:nvPr/>
        </p:nvSpPr>
        <p:spPr>
          <a:xfrm>
            <a:off x="8892806"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32" name="pole tekstowe 31"/>
          <p:cNvSpPr txBox="1"/>
          <p:nvPr/>
        </p:nvSpPr>
        <p:spPr>
          <a:xfrm>
            <a:off x="10321566" y="1424452"/>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33" name="pole tekstowe 32"/>
          <p:cNvSpPr txBox="1"/>
          <p:nvPr/>
        </p:nvSpPr>
        <p:spPr>
          <a:xfrm>
            <a:off x="4820840"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 + 1</a:t>
            </a:r>
          </a:p>
        </p:txBody>
      </p:sp>
      <p:sp>
        <p:nvSpPr>
          <p:cNvPr id="34" name="pole tekstowe 33"/>
          <p:cNvSpPr txBox="1"/>
          <p:nvPr/>
        </p:nvSpPr>
        <p:spPr>
          <a:xfrm>
            <a:off x="6178162"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 + 1</a:t>
            </a:r>
          </a:p>
        </p:txBody>
      </p:sp>
      <p:sp>
        <p:nvSpPr>
          <p:cNvPr id="36" name="pole tekstowe 35"/>
          <p:cNvSpPr txBox="1"/>
          <p:nvPr/>
        </p:nvSpPr>
        <p:spPr>
          <a:xfrm>
            <a:off x="7621261" y="3978458"/>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 +1</a:t>
            </a:r>
          </a:p>
        </p:txBody>
      </p:sp>
      <p:sp>
        <p:nvSpPr>
          <p:cNvPr id="37" name="pole tekstowe 36"/>
          <p:cNvSpPr txBox="1"/>
          <p:nvPr/>
        </p:nvSpPr>
        <p:spPr>
          <a:xfrm>
            <a:off x="8964244"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 +1</a:t>
            </a:r>
          </a:p>
        </p:txBody>
      </p:sp>
      <p:sp>
        <p:nvSpPr>
          <p:cNvPr id="38" name="pole tekstowe 37"/>
          <p:cNvSpPr txBox="1"/>
          <p:nvPr/>
        </p:nvSpPr>
        <p:spPr>
          <a:xfrm>
            <a:off x="10393004" y="3996220"/>
            <a:ext cx="107157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2 +1</a:t>
            </a:r>
          </a:p>
        </p:txBody>
      </p:sp>
      <p:grpSp>
        <p:nvGrpSpPr>
          <p:cNvPr id="43" name="Grupa 42"/>
          <p:cNvGrpSpPr/>
          <p:nvPr/>
        </p:nvGrpSpPr>
        <p:grpSpPr>
          <a:xfrm>
            <a:off x="4301323" y="1291981"/>
            <a:ext cx="2544247" cy="2408901"/>
            <a:chOff x="359532" y="3803223"/>
            <a:chExt cx="3132348" cy="2794129"/>
          </a:xfrm>
        </p:grpSpPr>
        <p:sp>
          <p:nvSpPr>
            <p:cNvPr id="44" name="Łuk blokowy 43"/>
            <p:cNvSpPr/>
            <p:nvPr/>
          </p:nvSpPr>
          <p:spPr>
            <a:xfrm rot="10800000">
              <a:off x="539552" y="3803223"/>
              <a:ext cx="2952328" cy="2422258"/>
            </a:xfrm>
            <a:prstGeom prst="blockArc">
              <a:avLst>
                <a:gd name="adj1" fmla="val 10800000"/>
                <a:gd name="adj2" fmla="val 88226"/>
                <a:gd name="adj3" fmla="val 61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Schemat blokowy: łącznik 44"/>
            <p:cNvSpPr/>
            <p:nvPr/>
          </p:nvSpPr>
          <p:spPr>
            <a:xfrm>
              <a:off x="791580" y="5014352"/>
              <a:ext cx="792088" cy="6480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6" name="Łącznik prosty ze strzałką 45"/>
            <p:cNvCxnSpPr/>
            <p:nvPr/>
          </p:nvCxnSpPr>
          <p:spPr>
            <a:xfrm>
              <a:off x="1187624" y="6513701"/>
              <a:ext cx="1584176"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47" name="Łącznik prosty ze strzałką 46"/>
            <p:cNvCxnSpPr/>
            <p:nvPr/>
          </p:nvCxnSpPr>
          <p:spPr>
            <a:xfrm flipH="1">
              <a:off x="359532" y="6513701"/>
              <a:ext cx="82809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8" name="Schemat blokowy: łącznik 47"/>
            <p:cNvSpPr/>
            <p:nvPr/>
          </p:nvSpPr>
          <p:spPr>
            <a:xfrm>
              <a:off x="1115616" y="6453336"/>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1" name="Prostokąt 20"/>
          <p:cNvSpPr/>
          <p:nvPr/>
        </p:nvSpPr>
        <p:spPr>
          <a:xfrm>
            <a:off x="116886" y="4424432"/>
            <a:ext cx="12085838" cy="2308324"/>
          </a:xfrm>
          <a:prstGeom prst="rect">
            <a:avLst/>
          </a:prstGeom>
        </p:spPr>
        <p:txBody>
          <a:bodyPr wrap="square">
            <a:spAutoFit/>
          </a:bodyPr>
          <a:lstStyle/>
          <a:p>
            <a:pPr lvl="0">
              <a:defRPr/>
            </a:pPr>
            <a:r>
              <a:rPr lang="en-GB" sz="24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rPr>
              <a:t>Let's change something in our system; you pay tax (t = 1) for every step you take and all other factors are constant (</a:t>
            </a:r>
            <a:r>
              <a:rPr lang="en-GB" sz="2400" b="1" noProof="0" dirty="0" err="1">
                <a:solidFill>
                  <a:srgbClr val="C00000"/>
                </a:solidFill>
                <a:latin typeface="Calibri" panose="020F0502020204030204" pitchFamily="34" charset="0"/>
                <a:ea typeface="Calibri" panose="020F0502020204030204" pitchFamily="34" charset="0"/>
                <a:cs typeface="Calibri" panose="020F0502020204030204" pitchFamily="34" charset="0"/>
              </a:rPr>
              <a:t>Ceterbus</a:t>
            </a:r>
            <a:r>
              <a:rPr lang="en-GB" sz="2400" b="1" noProof="0" dirty="0">
                <a:solidFill>
                  <a:srgbClr val="C00000"/>
                </a:solidFill>
                <a:latin typeface="Calibri" panose="020F0502020204030204" pitchFamily="34" charset="0"/>
                <a:ea typeface="Calibri" panose="020F0502020204030204" pitchFamily="34" charset="0"/>
                <a:cs typeface="Calibri" panose="020F0502020204030204" pitchFamily="34" charset="0"/>
              </a:rPr>
              <a:t> Paribus</a:t>
            </a:r>
            <a:r>
              <a:rPr lang="en-GB" sz="24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rPr>
              <a:t>).</a:t>
            </a:r>
          </a:p>
          <a:p>
            <a:pPr lvl="0">
              <a:defRPr/>
            </a:pPr>
            <a:endParaRPr lang="en-GB" sz="24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endParaRPr>
          </a:p>
          <a:p>
            <a:pPr lvl="0">
              <a:defRPr/>
            </a:pPr>
            <a:r>
              <a:rPr lang="en-GB" sz="24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rPr>
              <a:t>We look at how it will affect the equilibrium compared to the initial situation. (</a:t>
            </a:r>
            <a:r>
              <a:rPr lang="en-GB" sz="2400" b="1" noProof="0" dirty="0">
                <a:solidFill>
                  <a:srgbClr val="C00000"/>
                </a:solidFill>
                <a:latin typeface="Calibri" panose="020F0502020204030204" pitchFamily="34" charset="0"/>
                <a:ea typeface="Calibri" panose="020F0502020204030204" pitchFamily="34" charset="0"/>
                <a:cs typeface="Calibri" panose="020F0502020204030204" pitchFamily="34" charset="0"/>
              </a:rPr>
              <a:t>Comparative statics</a:t>
            </a:r>
            <a:r>
              <a:rPr lang="en-GB" sz="2400" noProof="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GB" sz="24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rPr>
              <a:t>- we compare two equilibrium points. Introducing taxes reduced economic activity (the number of steps taken). </a:t>
            </a:r>
            <a:endParaRPr kumimoji="0" lang="en-GB" sz="2400" u="none" strike="noStrike" kern="1200" cap="none" spc="0" normalizeH="0" baseline="0" noProof="0" dirty="0">
              <a:ln>
                <a:noFill/>
              </a:ln>
              <a:solidFill>
                <a:srgbClr val="4BACC6">
                  <a:lumMod val="50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 name="Prostokąt 1"/>
          <p:cNvSpPr/>
          <p:nvPr/>
        </p:nvSpPr>
        <p:spPr>
          <a:xfrm>
            <a:off x="3714542" y="1363826"/>
            <a:ext cx="108606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i="0" u="none" strike="noStrike" kern="1200" cap="none" spc="0" normalizeH="0" baseline="0" noProof="0" dirty="0">
                <a:ln>
                  <a:noFill/>
                </a:ln>
                <a:solidFill>
                  <a:srgbClr val="4BACC6">
                    <a:lumMod val="50000"/>
                  </a:srgbClr>
                </a:solidFill>
                <a:effectLst/>
                <a:uLnTx/>
                <a:uFillTx/>
                <a:latin typeface="Calibri"/>
                <a:ea typeface="+mn-ea"/>
                <a:cs typeface="+mn-cs"/>
              </a:rPr>
              <a:t>Benefit</a:t>
            </a:r>
            <a:endParaRPr kumimoji="0" lang="en-GB" sz="240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Prostokąt 23"/>
          <p:cNvSpPr/>
          <p:nvPr/>
        </p:nvSpPr>
        <p:spPr>
          <a:xfrm>
            <a:off x="3846448" y="3978458"/>
            <a:ext cx="7294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i="0" u="none" strike="noStrike" kern="1200" cap="none" spc="0" normalizeH="0" baseline="0" noProof="0" dirty="0">
                <a:ln>
                  <a:noFill/>
                </a:ln>
                <a:solidFill>
                  <a:srgbClr val="4BACC6">
                    <a:lumMod val="50000"/>
                  </a:srgbClr>
                </a:solidFill>
                <a:effectLst/>
                <a:uLnTx/>
                <a:uFillTx/>
                <a:latin typeface="Calibri"/>
                <a:ea typeface="+mn-ea"/>
                <a:cs typeface="+mn-cs"/>
              </a:rPr>
              <a:t>Cost</a:t>
            </a:r>
            <a:endParaRPr kumimoji="0" lang="en-GB" sz="240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5" name="Grupa 24"/>
          <p:cNvGrpSpPr/>
          <p:nvPr/>
        </p:nvGrpSpPr>
        <p:grpSpPr>
          <a:xfrm>
            <a:off x="6921796" y="1129115"/>
            <a:ext cx="2398026" cy="3435376"/>
            <a:chOff x="8229577" y="1129114"/>
            <a:chExt cx="2398026" cy="3830855"/>
          </a:xfrm>
        </p:grpSpPr>
        <p:cxnSp>
          <p:nvCxnSpPr>
            <p:cNvPr id="26" name="Łącznik prosty 25"/>
            <p:cNvCxnSpPr/>
            <p:nvPr/>
          </p:nvCxnSpPr>
          <p:spPr>
            <a:xfrm flipH="1">
              <a:off x="9418966" y="1129114"/>
              <a:ext cx="9625" cy="3830855"/>
            </a:xfrm>
            <a:prstGeom prst="line">
              <a:avLst/>
            </a:prstGeom>
          </p:spPr>
          <p:style>
            <a:lnRef idx="3">
              <a:schemeClr val="accent2"/>
            </a:lnRef>
            <a:fillRef idx="0">
              <a:schemeClr val="accent2"/>
            </a:fillRef>
            <a:effectRef idx="2">
              <a:schemeClr val="accent2"/>
            </a:effectRef>
            <a:fontRef idx="minor">
              <a:schemeClr val="tx1"/>
            </a:fontRef>
          </p:style>
        </p:cxnSp>
        <p:grpSp>
          <p:nvGrpSpPr>
            <p:cNvPr id="27" name="Grupa 26"/>
            <p:cNvGrpSpPr/>
            <p:nvPr/>
          </p:nvGrpSpPr>
          <p:grpSpPr>
            <a:xfrm>
              <a:off x="8229577" y="1312930"/>
              <a:ext cx="2398026" cy="2385794"/>
              <a:chOff x="266117" y="3785413"/>
              <a:chExt cx="2952328" cy="2767328"/>
            </a:xfrm>
          </p:grpSpPr>
          <p:sp>
            <p:nvSpPr>
              <p:cNvPr id="28" name="Łuk blokowy 27"/>
              <p:cNvSpPr/>
              <p:nvPr/>
            </p:nvSpPr>
            <p:spPr>
              <a:xfrm rot="10800000">
                <a:off x="266117" y="3785413"/>
                <a:ext cx="2952328" cy="2422258"/>
              </a:xfrm>
              <a:prstGeom prst="blockArc">
                <a:avLst>
                  <a:gd name="adj1" fmla="val 10800000"/>
                  <a:gd name="adj2" fmla="val 88226"/>
                  <a:gd name="adj3" fmla="val 61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Schemat blokowy: łącznik 28"/>
              <p:cNvSpPr/>
              <p:nvPr/>
            </p:nvSpPr>
            <p:spPr>
              <a:xfrm>
                <a:off x="1358422" y="5393250"/>
                <a:ext cx="792088" cy="6480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5" name="Łącznik prosty ze strzałką 34"/>
              <p:cNvCxnSpPr/>
              <p:nvPr/>
            </p:nvCxnSpPr>
            <p:spPr>
              <a:xfrm>
                <a:off x="1781203" y="6552741"/>
                <a:ext cx="708662"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9" name="Łącznik prosty ze strzałką 38"/>
              <p:cNvCxnSpPr/>
              <p:nvPr/>
            </p:nvCxnSpPr>
            <p:spPr>
              <a:xfrm flipH="1">
                <a:off x="914272" y="6552741"/>
                <a:ext cx="82809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spTree>
    <p:extLst>
      <p:ext uri="{BB962C8B-B14F-4D97-AF65-F5344CB8AC3E}">
        <p14:creationId xmlns:p14="http://schemas.microsoft.com/office/powerpoint/2010/main" val="3505017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3886"/>
            <a:ext cx="12192001" cy="1143000"/>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Equilibrium - the candy experiment - homo </a:t>
            </a:r>
            <a:r>
              <a:rPr lang="en-GB" sz="3200" b="1" noProof="0" dirty="0" err="1">
                <a:solidFill>
                  <a:schemeClr val="accent5">
                    <a:lumMod val="50000"/>
                  </a:schemeClr>
                </a:solidFill>
                <a:latin typeface="Arial" charset="0"/>
              </a:rPr>
              <a:t>oeconomicus</a:t>
            </a:r>
            <a:endParaRPr lang="en-GB" sz="3200" b="1" noProof="0" dirty="0">
              <a:solidFill>
                <a:schemeClr val="accent5">
                  <a:lumMod val="50000"/>
                </a:schemeClr>
              </a:solidFill>
              <a:latin typeface="Arial" charset="0"/>
            </a:endParaRPr>
          </a:p>
        </p:txBody>
      </p:sp>
      <p:sp>
        <p:nvSpPr>
          <p:cNvPr id="21" name="Prostokąt 20"/>
          <p:cNvSpPr/>
          <p:nvPr/>
        </p:nvSpPr>
        <p:spPr>
          <a:xfrm>
            <a:off x="106162" y="1319946"/>
            <a:ext cx="11979673" cy="5262979"/>
          </a:xfrm>
          <a:prstGeom prst="rect">
            <a:avLst/>
          </a:prstGeom>
        </p:spPr>
        <p:txBody>
          <a:bodyPr wrap="square">
            <a:spAutoFit/>
          </a:bodyPr>
          <a:lstStyle/>
          <a:p>
            <a:pPr lvl="0" algn="just">
              <a:defRPr/>
            </a:pPr>
            <a:r>
              <a:rPr lang="en-GB" sz="28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The core of microeconomics is finding equilibrium points. The benefits and costs are determined not by the placement of candies on the table but by functions, i.e. a mathematical approximation of benefits and costs. This approach (</a:t>
            </a:r>
            <a:r>
              <a:rPr lang="en-GB" sz="2800" b="1" noProof="0" dirty="0" err="1">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Margilalistic</a:t>
            </a:r>
            <a:r>
              <a:rPr lang="en-GB" sz="28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has solved several economic problems and it is dominant today.</a:t>
            </a:r>
          </a:p>
          <a:p>
            <a:pPr lvl="0" algn="just">
              <a:defRPr/>
            </a:pPr>
            <a:endParaRPr lang="en-GB" sz="28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lvl="0" algn="just">
              <a:defRPr/>
            </a:pPr>
            <a:r>
              <a:rPr lang="en-GB" sz="28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The diamond-water paradox: A diamond has little total utility compared to water. But we pay much more for a diamond than for water.</a:t>
            </a:r>
          </a:p>
          <a:p>
            <a:pPr lvl="0" algn="just">
              <a:defRPr/>
            </a:pPr>
            <a:endParaRPr lang="en-GB" sz="28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lvl="0" algn="just">
              <a:defRPr/>
            </a:pPr>
            <a:r>
              <a:rPr lang="en-GB" sz="28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To explain this paradox, many economists built artificial logical constructions using the concept of total utility to explain the paradox. It was even reflected in Adam Smith's Wealth of Nations, who divided utility (value) into two types: "</a:t>
            </a:r>
            <a:r>
              <a:rPr lang="en-GB" sz="2800" b="1"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value in use</a:t>
            </a:r>
            <a:r>
              <a:rPr lang="en-GB" sz="28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and "</a:t>
            </a:r>
            <a:r>
              <a:rPr lang="en-GB" sz="2800" b="1"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value in exchange</a:t>
            </a:r>
            <a:r>
              <a:rPr lang="en-GB" sz="2800" noProof="0" dirty="0">
                <a:solidFill>
                  <a:srgbClr val="4BACC6">
                    <a:lumMod val="50000"/>
                  </a:srgbClr>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endParaRPr kumimoji="0" lang="en-GB" sz="2800" i="0" u="none" strike="noStrike" kern="1200" cap="none" spc="0" normalizeH="0" baseline="0" noProof="0" dirty="0">
              <a:ln>
                <a:noFill/>
              </a:ln>
              <a:solidFill>
                <a:srgbClr val="4BACC6">
                  <a:lumMod val="50000"/>
                </a:srgbClr>
              </a:solidFill>
              <a:effectLst/>
              <a:uLnTx/>
              <a:uFillTx/>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1720528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980728"/>
          </a:xfrm>
          <a:solidFill>
            <a:schemeClr val="accent5">
              <a:lumMod val="20000"/>
              <a:lumOff val="80000"/>
            </a:schemeClr>
          </a:solidFill>
        </p:spPr>
        <p:txBody>
          <a:bodyPr>
            <a:noAutofit/>
          </a:bodyPr>
          <a:lstStyle/>
          <a:p>
            <a:pPr algn="ctr"/>
            <a:r>
              <a:rPr lang="en-GB" sz="3600" b="1" noProof="0" dirty="0">
                <a:solidFill>
                  <a:schemeClr val="accent5">
                    <a:lumMod val="50000"/>
                  </a:schemeClr>
                </a:solidFill>
              </a:rPr>
              <a:t>Overview the main concepts in microeconomics</a:t>
            </a:r>
            <a:endParaRPr lang="en-GB" sz="2800" b="1" noProof="0" dirty="0">
              <a:solidFill>
                <a:schemeClr val="accent5">
                  <a:lumMod val="50000"/>
                </a:schemeClr>
              </a:solidFill>
            </a:endParaRPr>
          </a:p>
        </p:txBody>
      </p:sp>
      <p:sp>
        <p:nvSpPr>
          <p:cNvPr id="3" name="Symbol zastępczy zawartości 2"/>
          <p:cNvSpPr>
            <a:spLocks noGrp="1"/>
          </p:cNvSpPr>
          <p:nvPr>
            <p:ph idx="1"/>
          </p:nvPr>
        </p:nvSpPr>
        <p:spPr>
          <a:xfrm>
            <a:off x="447848" y="3429000"/>
            <a:ext cx="5567040" cy="1047001"/>
          </a:xfrm>
        </p:spPr>
        <p:txBody>
          <a:bodyPr>
            <a:noAutofit/>
          </a:bodyPr>
          <a:lstStyle/>
          <a:p>
            <a:pPr marL="0" indent="0" algn="just">
              <a:buNone/>
            </a:pPr>
            <a:r>
              <a:rPr lang="en-GB" sz="2800" noProof="0" dirty="0">
                <a:solidFill>
                  <a:schemeClr val="accent5">
                    <a:lumMod val="50000"/>
                  </a:schemeClr>
                </a:solidFill>
              </a:rPr>
              <a:t>Is there any narrative/story about us in mathematical formulas?</a:t>
            </a:r>
            <a:endParaRPr lang="en-GB" sz="3200" noProof="0" dirty="0">
              <a:solidFill>
                <a:schemeClr val="accent5">
                  <a:lumMod val="50000"/>
                </a:schemeClr>
              </a:solidFill>
            </a:endParaRPr>
          </a:p>
        </p:txBody>
      </p:sp>
      <p:pic>
        <p:nvPicPr>
          <p:cNvPr id="4" name="Obraz 3"/>
          <p:cNvPicPr>
            <a:picLocks noChangeAspect="1"/>
          </p:cNvPicPr>
          <p:nvPr/>
        </p:nvPicPr>
        <p:blipFill>
          <a:blip r:embed="rId2"/>
          <a:stretch>
            <a:fillRect/>
          </a:stretch>
        </p:blipFill>
        <p:spPr>
          <a:xfrm>
            <a:off x="6430032" y="2587585"/>
            <a:ext cx="4444044" cy="2520280"/>
          </a:xfrm>
          <a:prstGeom prst="rect">
            <a:avLst/>
          </a:prstGeom>
          <a:ln>
            <a:noFill/>
          </a:ln>
          <a:effectLst>
            <a:outerShdw blurRad="292100" dist="139700" dir="2700000" algn="tl" rotWithShape="0">
              <a:srgbClr val="333333">
                <a:alpha val="65000"/>
              </a:srgbClr>
            </a:outerShdw>
          </a:effectLst>
        </p:spPr>
      </p:pic>
      <p:sp>
        <p:nvSpPr>
          <p:cNvPr id="5" name="Symbol zastępczy zawartości 2"/>
          <p:cNvSpPr txBox="1">
            <a:spLocks/>
          </p:cNvSpPr>
          <p:nvPr/>
        </p:nvSpPr>
        <p:spPr>
          <a:xfrm>
            <a:off x="316523" y="5368992"/>
            <a:ext cx="11579469" cy="943256"/>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just">
              <a:buNone/>
            </a:pPr>
            <a:r>
              <a:rPr lang="en-GB" sz="2800" noProof="0" dirty="0">
                <a:solidFill>
                  <a:schemeClr val="accent5">
                    <a:lumMod val="50000"/>
                  </a:schemeClr>
                </a:solidFill>
              </a:rPr>
              <a:t>For these formulas/models to take a given form, they must be based on assumptions. These assumptions are often hidden, unspoken, and indisputable.</a:t>
            </a:r>
          </a:p>
        </p:txBody>
      </p:sp>
      <p:sp>
        <p:nvSpPr>
          <p:cNvPr id="6" name="Prostokąt 5"/>
          <p:cNvSpPr/>
          <p:nvPr/>
        </p:nvSpPr>
        <p:spPr>
          <a:xfrm>
            <a:off x="316523" y="1369458"/>
            <a:ext cx="11404422" cy="1384995"/>
          </a:xfrm>
          <a:prstGeom prst="rect">
            <a:avLst/>
          </a:prstGeom>
        </p:spPr>
        <p:txBody>
          <a:bodyPr wrap="square">
            <a:spAutoFit/>
          </a:bodyPr>
          <a:lstStyle/>
          <a:p>
            <a:r>
              <a:rPr lang="en-GB" sz="2800" noProof="0" dirty="0">
                <a:solidFill>
                  <a:schemeClr val="accent5">
                    <a:lumMod val="50000"/>
                  </a:schemeClr>
                </a:solidFill>
              </a:rPr>
              <a:t>The core of the Know Thyself method is finding the story about us/our society inside the formulas, not to conduct the simple calculus. Think not Calculate!!!</a:t>
            </a:r>
          </a:p>
        </p:txBody>
      </p:sp>
    </p:spTree>
    <p:extLst>
      <p:ext uri="{BB962C8B-B14F-4D97-AF65-F5344CB8AC3E}">
        <p14:creationId xmlns:p14="http://schemas.microsoft.com/office/powerpoint/2010/main" val="376245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3886"/>
            <a:ext cx="12192001" cy="1143000"/>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Equilibrium - the candy experiment - homo </a:t>
            </a:r>
            <a:r>
              <a:rPr lang="en-GB" sz="3200" b="1" noProof="0" dirty="0" err="1">
                <a:solidFill>
                  <a:schemeClr val="accent5">
                    <a:lumMod val="50000"/>
                  </a:schemeClr>
                </a:solidFill>
                <a:latin typeface="Arial" charset="0"/>
              </a:rPr>
              <a:t>oeconomicus</a:t>
            </a:r>
            <a:endParaRPr lang="en-GB" sz="3200" b="1" noProof="0" dirty="0">
              <a:solidFill>
                <a:schemeClr val="accent5">
                  <a:lumMod val="50000"/>
                </a:schemeClr>
              </a:solidFill>
              <a:latin typeface="Arial" charset="0"/>
            </a:endParaRPr>
          </a:p>
        </p:txBody>
      </p:sp>
      <p:sp>
        <p:nvSpPr>
          <p:cNvPr id="21" name="Prostokąt 20"/>
          <p:cNvSpPr/>
          <p:nvPr/>
        </p:nvSpPr>
        <p:spPr>
          <a:xfrm>
            <a:off x="1303263" y="1270494"/>
            <a:ext cx="10705084" cy="461665"/>
          </a:xfrm>
          <a:prstGeom prst="rect">
            <a:avLst/>
          </a:prstGeom>
        </p:spPr>
        <p:txBody>
          <a:bodyPr wrap="square">
            <a:spAutoFit/>
          </a:bodyPr>
          <a:lstStyle/>
          <a:p>
            <a:pPr lvl="0" algn="just">
              <a:defRPr/>
            </a:pPr>
            <a:r>
              <a:rPr lang="en-GB" sz="2400" noProof="0" dirty="0">
                <a:solidFill>
                  <a:srgbClr val="4BACC6">
                    <a:lumMod val="50000"/>
                  </a:srgbClr>
                </a:solidFill>
              </a:rPr>
              <a:t>The paradox of value - </a:t>
            </a:r>
            <a:r>
              <a:rPr lang="en-GB" sz="2400" noProof="0" dirty="0">
                <a:solidFill>
                  <a:srgbClr val="C00000"/>
                </a:solidFill>
              </a:rPr>
              <a:t>The diamond water paradox</a:t>
            </a:r>
            <a:endParaRPr kumimoji="0" lang="en-GB" sz="2400" i="0" u="none" strike="noStrike" kern="1200" cap="none" spc="0" normalizeH="0" baseline="0" noProof="0" dirty="0">
              <a:ln>
                <a:noFill/>
              </a:ln>
              <a:solidFill>
                <a:srgbClr val="C00000"/>
              </a:solidFill>
              <a:effectLst/>
              <a:uLnTx/>
              <a:uFillTx/>
              <a:latin typeface="Calibri"/>
              <a:sym typeface="Wingdings" panose="05000000000000000000" pitchFamily="2" charset="2"/>
            </a:endParaRPr>
          </a:p>
        </p:txBody>
      </p:sp>
      <p:sp>
        <p:nvSpPr>
          <p:cNvPr id="63" name="Prostokąt 62"/>
          <p:cNvSpPr/>
          <p:nvPr/>
        </p:nvSpPr>
        <p:spPr>
          <a:xfrm>
            <a:off x="3097393" y="2123955"/>
            <a:ext cx="3218180" cy="1631216"/>
          </a:xfrm>
          <a:prstGeom prst="rect">
            <a:avLst/>
          </a:prstGeom>
        </p:spPr>
        <p:txBody>
          <a:bodyPr wrap="square">
            <a:spAutoFit/>
          </a:bodyPr>
          <a:lstStyle/>
          <a:p>
            <a:pPr lvl="0" algn="just">
              <a:defRPr/>
            </a:pPr>
            <a:r>
              <a:rPr lang="en-GB" sz="2000" noProof="0" dirty="0">
                <a:solidFill>
                  <a:srgbClr val="4BACC6">
                    <a:lumMod val="50000"/>
                  </a:srgbClr>
                </a:solidFill>
                <a:ea typeface="Times New Roman" panose="02020603050405020304" pitchFamily="18" charset="0"/>
              </a:rPr>
              <a:t>We consume a lot of water (150-200 litres daily). The total utility of water is very high. But we are willing to pay very little for the water.</a:t>
            </a:r>
            <a:endParaRPr kumimoji="0" lang="en-GB" sz="1800" b="0" i="0" u="none" strike="noStrike" kern="1200" cap="none" spc="0" normalizeH="0" baseline="0" noProof="0" dirty="0">
              <a:ln>
                <a:noFill/>
              </a:ln>
              <a:solidFill>
                <a:srgbClr val="4BACC6">
                  <a:lumMod val="50000"/>
                </a:srgbClr>
              </a:solidFill>
              <a:effectLst/>
              <a:uLnTx/>
              <a:uFillTx/>
              <a:latin typeface="Calibri"/>
              <a:ea typeface="Times New Roman" panose="02020603050405020304" pitchFamily="18" charset="0"/>
              <a:cs typeface="+mn-cs"/>
            </a:endParaRPr>
          </a:p>
        </p:txBody>
      </p:sp>
      <p:sp>
        <p:nvSpPr>
          <p:cNvPr id="64" name="Prostokąt 63"/>
          <p:cNvSpPr/>
          <p:nvPr/>
        </p:nvSpPr>
        <p:spPr>
          <a:xfrm>
            <a:off x="3126899" y="4364185"/>
            <a:ext cx="3168886" cy="1938992"/>
          </a:xfrm>
          <a:prstGeom prst="rect">
            <a:avLst/>
          </a:prstGeom>
        </p:spPr>
        <p:txBody>
          <a:bodyPr wrap="square">
            <a:spAutoFit/>
          </a:bodyPr>
          <a:lstStyle/>
          <a:p>
            <a:pPr lvl="0" algn="just">
              <a:defRPr/>
            </a:pPr>
            <a:r>
              <a:rPr lang="en-GB" sz="2000" noProof="0" dirty="0">
                <a:solidFill>
                  <a:srgbClr val="4BACC6">
                    <a:lumMod val="50000"/>
                  </a:srgbClr>
                </a:solidFill>
              </a:rPr>
              <a:t>We consume few diamonds, and therefore the overall utility of diamonds is low, but we are willing to pay much more for diamonds than water.</a:t>
            </a:r>
            <a:endParaRPr kumimoji="0" lang="en-GB" sz="2000" b="0"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65" name="Prostokąt 64"/>
          <p:cNvSpPr/>
          <p:nvPr/>
        </p:nvSpPr>
        <p:spPr>
          <a:xfrm>
            <a:off x="6510675" y="2078185"/>
            <a:ext cx="5177742" cy="4401205"/>
          </a:xfrm>
          <a:prstGeom prst="rect">
            <a:avLst/>
          </a:prstGeom>
        </p:spPr>
        <p:txBody>
          <a:bodyPr wrap="square">
            <a:spAutoFit/>
          </a:bodyPr>
          <a:lstStyle/>
          <a:p>
            <a:pPr lvl="0" algn="just">
              <a:defRPr/>
            </a:pPr>
            <a:r>
              <a:rPr lang="en-GB" sz="2000" noProof="0" dirty="0">
                <a:solidFill>
                  <a:srgbClr val="4BACC6">
                    <a:lumMod val="50000"/>
                  </a:srgbClr>
                </a:solidFill>
                <a:ea typeface="Times New Roman" panose="02020603050405020304" pitchFamily="18" charset="0"/>
              </a:rPr>
              <a:t>Explaining this paradox is easy if we use marginal rather than total values. If we increase the number of diamonds consumed by one and the amount of water consumed by one litre, the utility change for the diamond will be enormous, and the water change of utility will be insignificant. Our subjective assessment of value depends on the gain in utility - that is, the marginal utility. We will pay very little for an additional diamond if everyone has a few kilos of diamonds. We will pay a lot of money for one litre of water if we are in a desert as castaways.</a:t>
            </a:r>
          </a:p>
        </p:txBody>
      </p:sp>
      <p:grpSp>
        <p:nvGrpSpPr>
          <p:cNvPr id="7" name="Grupa 6"/>
          <p:cNvGrpSpPr/>
          <p:nvPr/>
        </p:nvGrpSpPr>
        <p:grpSpPr>
          <a:xfrm>
            <a:off x="185421" y="4326390"/>
            <a:ext cx="2746375" cy="2397381"/>
            <a:chOff x="126682" y="2009352"/>
            <a:chExt cx="2746375" cy="2397381"/>
          </a:xfrm>
        </p:grpSpPr>
        <p:grpSp>
          <p:nvGrpSpPr>
            <p:cNvPr id="39" name="Group 27"/>
            <p:cNvGrpSpPr>
              <a:grpSpLocks/>
            </p:cNvGrpSpPr>
            <p:nvPr/>
          </p:nvGrpSpPr>
          <p:grpSpPr bwMode="auto">
            <a:xfrm>
              <a:off x="126682" y="2095333"/>
              <a:ext cx="2746375" cy="2311400"/>
              <a:chOff x="5658" y="2164"/>
              <a:chExt cx="4326" cy="3640"/>
            </a:xfrm>
          </p:grpSpPr>
          <p:grpSp>
            <p:nvGrpSpPr>
              <p:cNvPr id="40" name="Group 30"/>
              <p:cNvGrpSpPr>
                <a:grpSpLocks/>
              </p:cNvGrpSpPr>
              <p:nvPr/>
            </p:nvGrpSpPr>
            <p:grpSpPr bwMode="auto">
              <a:xfrm>
                <a:off x="5658" y="2164"/>
                <a:ext cx="4326" cy="3640"/>
                <a:chOff x="5658" y="2164"/>
                <a:chExt cx="4326" cy="3640"/>
              </a:xfrm>
            </p:grpSpPr>
            <p:grpSp>
              <p:nvGrpSpPr>
                <p:cNvPr id="43" name="Group 33"/>
                <p:cNvGrpSpPr>
                  <a:grpSpLocks/>
                </p:cNvGrpSpPr>
                <p:nvPr/>
              </p:nvGrpSpPr>
              <p:grpSpPr bwMode="auto">
                <a:xfrm>
                  <a:off x="6381" y="2164"/>
                  <a:ext cx="3603" cy="2880"/>
                  <a:chOff x="6381" y="5062"/>
                  <a:chExt cx="3603" cy="2880"/>
                </a:xfrm>
              </p:grpSpPr>
              <p:sp>
                <p:nvSpPr>
                  <p:cNvPr id="46" name="Line 36"/>
                  <p:cNvSpPr>
                    <a:spLocks noChangeShapeType="1"/>
                  </p:cNvSpPr>
                  <p:nvPr/>
                </p:nvSpPr>
                <p:spPr bwMode="auto">
                  <a:xfrm flipV="1">
                    <a:off x="6381" y="5062"/>
                    <a:ext cx="0" cy="28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 name="Line 35"/>
                  <p:cNvSpPr>
                    <a:spLocks noChangeShapeType="1"/>
                  </p:cNvSpPr>
                  <p:nvPr/>
                </p:nvSpPr>
                <p:spPr bwMode="auto">
                  <a:xfrm>
                    <a:off x="6381" y="7942"/>
                    <a:ext cx="30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8" name="Arc 34"/>
                  <p:cNvSpPr>
                    <a:spLocks/>
                  </p:cNvSpPr>
                  <p:nvPr/>
                </p:nvSpPr>
                <p:spPr bwMode="auto">
                  <a:xfrm rot="10800000" flipV="1">
                    <a:off x="6381" y="5224"/>
                    <a:ext cx="3603" cy="27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4" name="Text Box 32"/>
                <p:cNvSpPr txBox="1">
                  <a:spLocks noChangeArrowheads="1"/>
                </p:cNvSpPr>
                <p:nvPr/>
              </p:nvSpPr>
              <p:spPr bwMode="auto">
                <a:xfrm>
                  <a:off x="8283" y="5264"/>
                  <a:ext cx="1485"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eaLnBrk="0" fontAlgn="base" hangingPunct="0">
                    <a:spcBef>
                      <a:spcPct val="0"/>
                    </a:spcBef>
                    <a:spcAft>
                      <a:spcPct val="0"/>
                    </a:spcAft>
                    <a:defRPr/>
                  </a:pPr>
                  <a:r>
                    <a:rPr lang="en-GB" sz="1200" noProof="0" dirty="0">
                      <a:solidFill>
                        <a:prstClr val="black"/>
                      </a:solidFill>
                      <a:latin typeface="Arial" panose="020B0604020202020204" pitchFamily="34" charset="0"/>
                      <a:ea typeface="Times New Roman" panose="02020603050405020304" pitchFamily="18" charset="0"/>
                    </a:rPr>
                    <a:t>diamonds</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5" name="Text Box 31"/>
                <p:cNvSpPr txBox="1">
                  <a:spLocks noChangeArrowheads="1"/>
                </p:cNvSpPr>
                <p:nvPr/>
              </p:nvSpPr>
              <p:spPr bwMode="auto">
                <a:xfrm>
                  <a:off x="5658" y="2164"/>
                  <a:ext cx="90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rPr>
                    <a:t>U(d)</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sp>
            <p:nvSpPr>
              <p:cNvPr id="41" name="Line 29"/>
              <p:cNvSpPr>
                <a:spLocks noChangeShapeType="1"/>
              </p:cNvSpPr>
              <p:nvPr/>
            </p:nvSpPr>
            <p:spPr bwMode="auto">
              <a:xfrm>
                <a:off x="6378" y="3964"/>
                <a:ext cx="36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2" name="Line 28"/>
              <p:cNvSpPr>
                <a:spLocks noChangeShapeType="1"/>
              </p:cNvSpPr>
              <p:nvPr/>
            </p:nvSpPr>
            <p:spPr bwMode="auto">
              <a:xfrm>
                <a:off x="6741" y="3964"/>
                <a:ext cx="0" cy="10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cxnSp>
          <p:nvCxnSpPr>
            <p:cNvPr id="3" name="Łącznik prosty 2"/>
            <p:cNvCxnSpPr/>
            <p:nvPr/>
          </p:nvCxnSpPr>
          <p:spPr>
            <a:xfrm flipV="1">
              <a:off x="403997" y="2009352"/>
              <a:ext cx="1006593" cy="192178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 name="Grupa 7"/>
          <p:cNvGrpSpPr/>
          <p:nvPr/>
        </p:nvGrpSpPr>
        <p:grpSpPr>
          <a:xfrm>
            <a:off x="-6756" y="1963885"/>
            <a:ext cx="2743200" cy="2400300"/>
            <a:chOff x="185420" y="4341327"/>
            <a:chExt cx="2743200" cy="2400300"/>
          </a:xfrm>
        </p:grpSpPr>
        <p:grpSp>
          <p:nvGrpSpPr>
            <p:cNvPr id="53" name="Group 37"/>
            <p:cNvGrpSpPr>
              <a:grpSpLocks/>
            </p:cNvGrpSpPr>
            <p:nvPr/>
          </p:nvGrpSpPr>
          <p:grpSpPr bwMode="auto">
            <a:xfrm>
              <a:off x="185420" y="4341327"/>
              <a:ext cx="2743200" cy="2400300"/>
              <a:chOff x="981" y="1984"/>
              <a:chExt cx="4320" cy="3780"/>
            </a:xfrm>
          </p:grpSpPr>
          <p:grpSp>
            <p:nvGrpSpPr>
              <p:cNvPr id="54" name="Group 40"/>
              <p:cNvGrpSpPr>
                <a:grpSpLocks/>
              </p:cNvGrpSpPr>
              <p:nvPr/>
            </p:nvGrpSpPr>
            <p:grpSpPr bwMode="auto">
              <a:xfrm>
                <a:off x="981" y="1984"/>
                <a:ext cx="4320" cy="3780"/>
                <a:chOff x="981" y="1984"/>
                <a:chExt cx="4320" cy="3780"/>
              </a:xfrm>
            </p:grpSpPr>
            <p:grpSp>
              <p:nvGrpSpPr>
                <p:cNvPr id="57" name="Group 42"/>
                <p:cNvGrpSpPr>
                  <a:grpSpLocks/>
                </p:cNvGrpSpPr>
                <p:nvPr/>
              </p:nvGrpSpPr>
              <p:grpSpPr bwMode="auto">
                <a:xfrm>
                  <a:off x="1701" y="2164"/>
                  <a:ext cx="3600" cy="3600"/>
                  <a:chOff x="1701" y="5062"/>
                  <a:chExt cx="3600" cy="3600"/>
                </a:xfrm>
              </p:grpSpPr>
              <p:sp>
                <p:nvSpPr>
                  <p:cNvPr id="59" name="Line 46"/>
                  <p:cNvSpPr>
                    <a:spLocks noChangeShapeType="1"/>
                  </p:cNvSpPr>
                  <p:nvPr/>
                </p:nvSpPr>
                <p:spPr bwMode="auto">
                  <a:xfrm flipV="1">
                    <a:off x="1701" y="5062"/>
                    <a:ext cx="0" cy="28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0" name="Line 45"/>
                  <p:cNvSpPr>
                    <a:spLocks noChangeShapeType="1"/>
                  </p:cNvSpPr>
                  <p:nvPr/>
                </p:nvSpPr>
                <p:spPr bwMode="auto">
                  <a:xfrm>
                    <a:off x="1701" y="7942"/>
                    <a:ext cx="32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1" name="Arc 44"/>
                  <p:cNvSpPr>
                    <a:spLocks/>
                  </p:cNvSpPr>
                  <p:nvPr/>
                </p:nvSpPr>
                <p:spPr bwMode="auto">
                  <a:xfrm rot="10800000" flipV="1">
                    <a:off x="1701" y="5404"/>
                    <a:ext cx="2700" cy="234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2" name="Text Box 43"/>
                  <p:cNvSpPr txBox="1">
                    <a:spLocks noChangeArrowheads="1"/>
                  </p:cNvSpPr>
                  <p:nvPr/>
                </p:nvSpPr>
                <p:spPr bwMode="auto">
                  <a:xfrm>
                    <a:off x="4041" y="8122"/>
                    <a:ext cx="126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rPr>
                      <a:t>water</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sp>
              <p:nvSpPr>
                <p:cNvPr id="58" name="Text Box 41"/>
                <p:cNvSpPr txBox="1">
                  <a:spLocks noChangeArrowheads="1"/>
                </p:cNvSpPr>
                <p:nvPr/>
              </p:nvSpPr>
              <p:spPr bwMode="auto">
                <a:xfrm>
                  <a:off x="981" y="1984"/>
                  <a:ext cx="90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rPr>
                    <a:t>U(w)</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sp>
            <p:nvSpPr>
              <p:cNvPr id="55" name="Line 39"/>
              <p:cNvSpPr>
                <a:spLocks noChangeShapeType="1"/>
              </p:cNvSpPr>
              <p:nvPr/>
            </p:nvSpPr>
            <p:spPr bwMode="auto">
              <a:xfrm>
                <a:off x="1701" y="2701"/>
                <a:ext cx="162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6" name="Line 38"/>
              <p:cNvSpPr>
                <a:spLocks noChangeShapeType="1"/>
              </p:cNvSpPr>
              <p:nvPr/>
            </p:nvSpPr>
            <p:spPr bwMode="auto">
              <a:xfrm>
                <a:off x="3321" y="2701"/>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cxnSp>
          <p:nvCxnSpPr>
            <p:cNvPr id="32" name="Łącznik prosty 31"/>
            <p:cNvCxnSpPr>
              <a:cxnSpLocks/>
            </p:cNvCxnSpPr>
            <p:nvPr/>
          </p:nvCxnSpPr>
          <p:spPr>
            <a:xfrm flipV="1">
              <a:off x="447518" y="4546686"/>
              <a:ext cx="874718" cy="172631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7170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0" y="-32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rPr>
              <a:t>The candy experiment you can find everywhere in economics </a:t>
            </a:r>
            <a:endParaRPr lang="en-GB" sz="3200" noProof="0" dirty="0">
              <a:solidFill>
                <a:prstClr val="black"/>
              </a:solidFill>
            </a:endParaRPr>
          </a:p>
        </p:txBody>
      </p:sp>
      <mc:AlternateContent xmlns:mc="http://schemas.openxmlformats.org/markup-compatibility/2006" xmlns:a14="http://schemas.microsoft.com/office/drawing/2010/main">
        <mc:Choice Requires="a14">
          <p:sp>
            <p:nvSpPr>
              <p:cNvPr id="218" name="CustomShape 2"/>
              <p:cNvSpPr/>
              <p:nvPr/>
            </p:nvSpPr>
            <p:spPr>
              <a:xfrm>
                <a:off x="311068" y="2596559"/>
                <a:ext cx="11396311" cy="38277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lvl="1" algn="just"/>
                <a:endParaRPr lang="en-GB" sz="2800" i="1" spc="-1" noProof="0" dirty="0">
                  <a:solidFill>
                    <a:srgbClr val="215968"/>
                  </a:solidFill>
                  <a:uFill>
                    <a:solidFill>
                      <a:srgbClr val="FFFFFF"/>
                    </a:solidFill>
                  </a:uFill>
                  <a:latin typeface="Calibri"/>
                </a:endParaRPr>
              </a:p>
              <a:p>
                <a:pPr marL="0" lvl="1" algn="just"/>
                <a:r>
                  <a:rPr lang="en-GB" sz="2800" i="1" spc="-1" noProof="0" dirty="0">
                    <a:solidFill>
                      <a:srgbClr val="215968"/>
                    </a:solidFill>
                    <a:uFill>
                      <a:solidFill>
                        <a:srgbClr val="FFFFFF"/>
                      </a:solidFill>
                    </a:uFill>
                    <a:latin typeface="Calibri"/>
                  </a:rPr>
                  <a:t>The production function of </a:t>
                </a:r>
                <a:r>
                  <a:rPr lang="en-GB" sz="2800" b="1" i="1" spc="-1" noProof="0" dirty="0">
                    <a:solidFill>
                      <a:srgbClr val="215968"/>
                    </a:solidFill>
                    <a:uFill>
                      <a:solidFill>
                        <a:srgbClr val="FFFFFF"/>
                      </a:solidFill>
                    </a:uFill>
                    <a:latin typeface="Calibri"/>
                  </a:rPr>
                  <a:t>a typical company </a:t>
                </a:r>
                <a:r>
                  <a:rPr lang="en-GB" sz="2800" i="1" spc="-1" noProof="0" dirty="0">
                    <a:solidFill>
                      <a:srgbClr val="215968"/>
                    </a:solidFill>
                    <a:uFill>
                      <a:solidFill>
                        <a:srgbClr val="FFFFFF"/>
                      </a:solidFill>
                    </a:uFill>
                    <a:latin typeface="Calibri"/>
                  </a:rPr>
                  <a:t>producing boxes of candies can be approximated by the formula </a:t>
                </a:r>
                <a14:m>
                  <m:oMath xmlns:m="http://schemas.openxmlformats.org/officeDocument/2006/math">
                    <m:r>
                      <a:rPr lang="en-GB" sz="2800" b="1" i="1" spc="-1" noProof="0" smtClean="0">
                        <a:solidFill>
                          <a:srgbClr val="215968"/>
                        </a:solidFill>
                        <a:uFill>
                          <a:solidFill>
                            <a:srgbClr val="FFFFFF"/>
                          </a:solidFill>
                        </a:uFill>
                        <a:latin typeface="Cambria Math" panose="02040503050406030204" pitchFamily="18" charset="0"/>
                      </a:rPr>
                      <m:t>𝒚</m:t>
                    </m:r>
                    <m:d>
                      <m:dPr>
                        <m:ctrlPr>
                          <a:rPr lang="en-GB" sz="2800" b="1" i="1" spc="-1" noProof="0" smtClean="0">
                            <a:solidFill>
                              <a:srgbClr val="215968"/>
                            </a:solidFill>
                            <a:uFill>
                              <a:solidFill>
                                <a:srgbClr val="FFFFFF"/>
                              </a:solidFill>
                            </a:uFill>
                            <a:latin typeface="Cambria Math" panose="02040503050406030204" pitchFamily="18" charset="0"/>
                          </a:rPr>
                        </m:ctrlPr>
                      </m:dPr>
                      <m:e>
                        <m:r>
                          <a:rPr lang="en-GB" sz="2800" b="1" i="1" spc="-1" noProof="0" smtClean="0">
                            <a:solidFill>
                              <a:srgbClr val="215968"/>
                            </a:solidFill>
                            <a:uFill>
                              <a:solidFill>
                                <a:srgbClr val="FFFFFF"/>
                              </a:solidFill>
                            </a:uFill>
                            <a:latin typeface="Cambria Math" panose="02040503050406030204" pitchFamily="18" charset="0"/>
                          </a:rPr>
                          <m:t>𝑳</m:t>
                        </m:r>
                      </m:e>
                    </m:d>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𝟏𝟎𝟎𝟎𝟎</m:t>
                    </m:r>
                    <m:sSup>
                      <m:sSupPr>
                        <m:ctrlPr>
                          <a:rPr lang="en-GB" sz="2800" b="1" i="1" spc="-1" noProof="0" smtClean="0">
                            <a:solidFill>
                              <a:srgbClr val="215968"/>
                            </a:solidFill>
                            <a:uFill>
                              <a:solidFill>
                                <a:srgbClr val="FFFFFF"/>
                              </a:solidFill>
                            </a:uFill>
                            <a:latin typeface="Cambria Math" panose="02040503050406030204" pitchFamily="18" charset="0"/>
                          </a:rPr>
                        </m:ctrlPr>
                      </m:sSupPr>
                      <m:e>
                        <m:r>
                          <a:rPr lang="en-GB" sz="2800" b="1" i="1" spc="-1" noProof="0" smtClean="0">
                            <a:solidFill>
                              <a:srgbClr val="215968"/>
                            </a:solidFill>
                            <a:uFill>
                              <a:solidFill>
                                <a:srgbClr val="FFFFFF"/>
                              </a:solidFill>
                            </a:uFill>
                            <a:latin typeface="Cambria Math" panose="02040503050406030204" pitchFamily="18" charset="0"/>
                          </a:rPr>
                          <m:t>𝑳</m:t>
                        </m:r>
                      </m:e>
                      <m:sup>
                        <m:r>
                          <a:rPr lang="en-GB" sz="2800" b="1" i="1" spc="-1" noProof="0" smtClean="0">
                            <a:solidFill>
                              <a:srgbClr val="215968"/>
                            </a:solidFill>
                            <a:uFill>
                              <a:solidFill>
                                <a:srgbClr val="FFFFFF"/>
                              </a:solidFill>
                            </a:uFill>
                            <a:latin typeface="Cambria Math" panose="02040503050406030204" pitchFamily="18" charset="0"/>
                          </a:rPr>
                          <m:t>𝟎</m:t>
                        </m:r>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𝟓</m:t>
                        </m:r>
                      </m:sup>
                    </m:sSup>
                  </m:oMath>
                </a14:m>
                <a:r>
                  <a:rPr lang="en-GB" sz="2800" i="1" spc="-1" noProof="0" dirty="0">
                    <a:solidFill>
                      <a:srgbClr val="215968"/>
                    </a:solidFill>
                    <a:uFill>
                      <a:solidFill>
                        <a:srgbClr val="FFFFFF"/>
                      </a:solidFill>
                    </a:uFill>
                    <a:latin typeface="Calibri"/>
                  </a:rPr>
                  <a:t>. The company operated in perfectly </a:t>
                </a:r>
                <a:r>
                  <a:rPr lang="en-GB" sz="2800" b="1" i="1" spc="-1" noProof="0" dirty="0">
                    <a:solidFill>
                      <a:srgbClr val="215968"/>
                    </a:solidFill>
                    <a:uFill>
                      <a:solidFill>
                        <a:srgbClr val="FFFFFF"/>
                      </a:solidFill>
                    </a:uFill>
                    <a:latin typeface="Calibri"/>
                  </a:rPr>
                  <a:t>competitive conditions</a:t>
                </a:r>
                <a:r>
                  <a:rPr lang="en-GB" sz="2800" i="1" spc="-1" noProof="0" dirty="0">
                    <a:solidFill>
                      <a:srgbClr val="215968"/>
                    </a:solidFill>
                    <a:uFill>
                      <a:solidFill>
                        <a:srgbClr val="FFFFFF"/>
                      </a:solidFill>
                    </a:uFill>
                    <a:latin typeface="Calibri"/>
                  </a:rPr>
                  <a:t>. The price of the box of candies is given </a:t>
                </a:r>
                <a:r>
                  <a:rPr lang="en-GB" sz="2800" b="1" i="1" spc="-1" noProof="0" dirty="0">
                    <a:solidFill>
                      <a:srgbClr val="215968"/>
                    </a:solidFill>
                    <a:uFill>
                      <a:solidFill>
                        <a:srgbClr val="FFFFFF"/>
                      </a:solidFill>
                    </a:uFill>
                    <a:latin typeface="Calibri"/>
                  </a:rPr>
                  <a:t>p = 10</a:t>
                </a:r>
                <a:r>
                  <a:rPr lang="en-GB" sz="2800" i="1" spc="-1" noProof="0" dirty="0">
                    <a:solidFill>
                      <a:srgbClr val="215968"/>
                    </a:solidFill>
                    <a:uFill>
                      <a:solidFill>
                        <a:srgbClr val="FFFFFF"/>
                      </a:solidFill>
                    </a:uFill>
                    <a:latin typeface="Calibri"/>
                  </a:rPr>
                  <a:t>. The market wages in this sector are </a:t>
                </a:r>
                <a:r>
                  <a:rPr lang="en-GB" sz="2800" b="1" i="1" spc="-1" noProof="0" dirty="0">
                    <a:solidFill>
                      <a:srgbClr val="215968"/>
                    </a:solidFill>
                    <a:uFill>
                      <a:solidFill>
                        <a:srgbClr val="FFFFFF"/>
                      </a:solidFill>
                    </a:uFill>
                    <a:latin typeface="Calibri"/>
                  </a:rPr>
                  <a:t>w = 3150</a:t>
                </a:r>
                <a:r>
                  <a:rPr lang="en-GB" sz="2800" i="1" spc="-1" noProof="0" dirty="0">
                    <a:solidFill>
                      <a:srgbClr val="215968"/>
                    </a:solidFill>
                    <a:uFill>
                      <a:solidFill>
                        <a:srgbClr val="FFFFFF"/>
                      </a:solidFill>
                    </a:uFill>
                    <a:latin typeface="Calibri"/>
                  </a:rPr>
                  <a:t>. How will the introduction of the tax </a:t>
                </a:r>
                <a:r>
                  <a:rPr lang="en-GB" sz="2800" b="1" i="1" spc="-1" noProof="0" dirty="0">
                    <a:solidFill>
                      <a:srgbClr val="215968"/>
                    </a:solidFill>
                    <a:uFill>
                      <a:solidFill>
                        <a:srgbClr val="FFFFFF"/>
                      </a:solidFill>
                    </a:uFill>
                    <a:latin typeface="Calibri"/>
                  </a:rPr>
                  <a:t>t = 0.2 </a:t>
                </a:r>
                <a:r>
                  <a:rPr lang="en-GB" sz="2800" i="1" spc="-1" noProof="0" dirty="0">
                    <a:solidFill>
                      <a:srgbClr val="215968"/>
                    </a:solidFill>
                    <a:uFill>
                      <a:solidFill>
                        <a:srgbClr val="FFFFFF"/>
                      </a:solidFill>
                    </a:uFill>
                    <a:latin typeface="Calibri"/>
                  </a:rPr>
                  <a:t>on the sale of the candies box (unhealthy product) affect the demand for the labour of a typical company? What will be the firm's production and profit?</a:t>
                </a:r>
                <a:endParaRPr lang="en-GB" sz="2800" spc="-1" noProof="0" dirty="0">
                  <a:solidFill>
                    <a:srgbClr val="215968"/>
                  </a:solidFill>
                  <a:uFill>
                    <a:solidFill>
                      <a:srgbClr val="FFFFFF"/>
                    </a:solidFill>
                  </a:uFill>
                  <a:latin typeface="Calibri"/>
                </a:endParaRPr>
              </a:p>
            </p:txBody>
          </p:sp>
        </mc:Choice>
        <mc:Fallback xmlns="">
          <p:sp>
            <p:nvSpPr>
              <p:cNvPr id="218" name="CustomShape 2"/>
              <p:cNvSpPr>
                <a:spLocks noRot="1" noChangeAspect="1" noMove="1" noResize="1" noEditPoints="1" noAdjustHandles="1" noChangeArrowheads="1" noChangeShapeType="1" noTextEdit="1"/>
              </p:cNvSpPr>
              <p:nvPr/>
            </p:nvSpPr>
            <p:spPr>
              <a:xfrm>
                <a:off x="311068" y="2596559"/>
                <a:ext cx="11396311" cy="3827738"/>
              </a:xfrm>
              <a:prstGeom prst="rect">
                <a:avLst/>
              </a:prstGeom>
              <a:blipFill>
                <a:blip r:embed="rId2"/>
                <a:stretch>
                  <a:fillRect l="-1123" r="-1070"/>
                </a:stretch>
              </a:blipFill>
              <a:ln>
                <a:noFill/>
              </a:ln>
            </p:spPr>
            <p:txBody>
              <a:bodyPr/>
              <a:lstStyle/>
              <a:p>
                <a:r>
                  <a:rPr lang="pl-PL">
                    <a:noFill/>
                  </a:rPr>
                  <a:t> </a:t>
                </a:r>
              </a:p>
            </p:txBody>
          </p:sp>
        </mc:Fallback>
      </mc:AlternateContent>
      <p:sp>
        <p:nvSpPr>
          <p:cNvPr id="2" name="Prostokąt 1"/>
          <p:cNvSpPr/>
          <p:nvPr/>
        </p:nvSpPr>
        <p:spPr>
          <a:xfrm>
            <a:off x="419100" y="1357283"/>
            <a:ext cx="10736580" cy="954107"/>
          </a:xfrm>
          <a:prstGeom prst="rect">
            <a:avLst/>
          </a:prstGeom>
        </p:spPr>
        <p:txBody>
          <a:bodyPr wrap="square">
            <a:spAutoFit/>
          </a:bodyPr>
          <a:lstStyle/>
          <a:p>
            <a:pPr marL="0" lvl="1" algn="just"/>
            <a:r>
              <a:rPr lang="en-GB" sz="2800" b="1" spc="-1" noProof="0" dirty="0">
                <a:solidFill>
                  <a:srgbClr val="215968"/>
                </a:solidFill>
                <a:uFill>
                  <a:solidFill>
                    <a:srgbClr val="FFFFFF"/>
                  </a:solidFill>
                </a:uFill>
                <a:latin typeface="Calibri"/>
              </a:rPr>
              <a:t>A typical intermediate microeconomic task? </a:t>
            </a:r>
            <a:r>
              <a:rPr lang="en-GB" sz="2800" b="1" i="1" spc="-1" noProof="0" dirty="0">
                <a:solidFill>
                  <a:srgbClr val="215968"/>
                </a:solidFill>
                <a:uFill>
                  <a:solidFill>
                    <a:srgbClr val="FFFFFF"/>
                  </a:solidFill>
                </a:uFill>
                <a:latin typeface="Calibri"/>
              </a:rPr>
              <a:t>Where is the Candy </a:t>
            </a:r>
            <a:r>
              <a:rPr lang="en-GB" sz="2800" b="1" i="1" spc="-1" noProof="0" dirty="0" err="1">
                <a:solidFill>
                  <a:srgbClr val="215968"/>
                </a:solidFill>
                <a:uFill>
                  <a:solidFill>
                    <a:srgbClr val="FFFFFF"/>
                  </a:solidFill>
                </a:uFill>
                <a:latin typeface="Calibri"/>
              </a:rPr>
              <a:t>expeirment</a:t>
            </a:r>
            <a:r>
              <a:rPr lang="en-GB" sz="2800" b="1" i="1" spc="-1" noProof="0" dirty="0">
                <a:solidFill>
                  <a:srgbClr val="215968"/>
                </a:solidFill>
                <a:uFill>
                  <a:solidFill>
                    <a:srgbClr val="FFFFFF"/>
                  </a:solidFill>
                </a:uFill>
                <a:latin typeface="Calibri"/>
              </a:rPr>
              <a:t>?</a:t>
            </a:r>
          </a:p>
        </p:txBody>
      </p:sp>
    </p:spTree>
    <p:extLst>
      <p:ext uri="{BB962C8B-B14F-4D97-AF65-F5344CB8AC3E}">
        <p14:creationId xmlns:p14="http://schemas.microsoft.com/office/powerpoint/2010/main" val="28930426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rPr>
              <a:t>The candy experiment you can find everywhere in economics </a:t>
            </a:r>
            <a:endParaRPr lang="en-GB" sz="3200" b="1" i="1" spc="-1" noProof="0" dirty="0">
              <a:solidFill>
                <a:srgbClr val="215968"/>
              </a:solidFill>
              <a:uFill>
                <a:solidFill>
                  <a:srgbClr val="FFFFFF"/>
                </a:solidFill>
              </a:uFill>
              <a:latin typeface="Calibri"/>
            </a:endParaRPr>
          </a:p>
        </p:txBody>
      </p:sp>
      <mc:AlternateContent xmlns:mc="http://schemas.openxmlformats.org/markup-compatibility/2006">
        <mc:Choice xmlns:a14="http://schemas.microsoft.com/office/drawing/2010/main" Requires="a14">
          <p:sp>
            <p:nvSpPr>
              <p:cNvPr id="2" name="Prostokąt 1"/>
              <p:cNvSpPr/>
              <p:nvPr/>
            </p:nvSpPr>
            <p:spPr>
              <a:xfrm>
                <a:off x="154003" y="1272404"/>
                <a:ext cx="11723572" cy="4986109"/>
              </a:xfrm>
              <a:prstGeom prst="rect">
                <a:avLst/>
              </a:prstGeom>
            </p:spPr>
            <p:txBody>
              <a:bodyPr wrap="square">
                <a:spAutoFit/>
              </a:bodyPr>
              <a:lstStyle/>
              <a:p>
                <a:pPr algn="just"/>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We have to apply the typical schema of finding equilibrium:</a:t>
                </a:r>
              </a:p>
              <a:p>
                <a:pPr marL="342900" indent="-342900" algn="just">
                  <a:buFont typeface="Arial" panose="020B0604020202020204" pitchFamily="34" charset="0"/>
                  <a:buChar char="•"/>
                </a:pP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What does a typical firm maximize? --&gt; </a:t>
                </a:r>
                <a:r>
                  <a:rPr lang="en-GB" sz="2800" b="1" spc="-1" noProof="0" dirty="0">
                    <a:solidFill>
                      <a:srgbClr val="215968"/>
                    </a:solidFill>
                    <a:uFill>
                      <a:solidFill>
                        <a:srgbClr val="FFFFFF"/>
                      </a:solidFill>
                    </a:uFill>
                    <a:latin typeface="Calibri" panose="020F0502020204030204" pitchFamily="34" charset="0"/>
                    <a:cs typeface="Calibri" panose="020F0502020204030204" pitchFamily="34" charset="0"/>
                  </a:rPr>
                  <a:t>profit = revenue - costs</a:t>
                </a:r>
              </a:p>
              <a:p>
                <a:pPr marL="342900" indent="-342900" algn="just">
                  <a:buFont typeface="Arial" panose="020B0604020202020204" pitchFamily="34" charset="0"/>
                  <a:buChar char="•"/>
                </a:pP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What can the firm change? (decision variable)  --&gt; employment (</a:t>
                </a:r>
                <a:r>
                  <a:rPr lang="en-GB" sz="2800" b="1" spc="-1" noProof="0" dirty="0">
                    <a:solidFill>
                      <a:srgbClr val="215968"/>
                    </a:solidFill>
                    <a:uFill>
                      <a:solidFill>
                        <a:srgbClr val="FFFFFF"/>
                      </a:solidFill>
                    </a:uFill>
                    <a:latin typeface="Calibri" panose="020F0502020204030204" pitchFamily="34" charset="0"/>
                    <a:cs typeface="Calibri" panose="020F0502020204030204" pitchFamily="34" charset="0"/>
                  </a:rPr>
                  <a:t>L</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What is set as market conditions --&gt; prices of firm’s product </a:t>
                </a:r>
                <a:r>
                  <a:rPr lang="en-GB" sz="2800" b="1" spc="-1" noProof="0" dirty="0">
                    <a:solidFill>
                      <a:srgbClr val="215968"/>
                    </a:solidFill>
                    <a:uFill>
                      <a:solidFill>
                        <a:srgbClr val="FFFFFF"/>
                      </a:solidFill>
                    </a:uFill>
                    <a:latin typeface="Calibri" panose="020F0502020204030204" pitchFamily="34" charset="0"/>
                    <a:cs typeface="Calibri" panose="020F0502020204030204" pitchFamily="34" charset="0"/>
                  </a:rPr>
                  <a:t>p</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 and wages </a:t>
                </a:r>
                <a:r>
                  <a:rPr lang="en-GB" sz="2800" b="1" spc="-1" noProof="0" dirty="0">
                    <a:solidFill>
                      <a:srgbClr val="215968"/>
                    </a:solidFill>
                    <a:uFill>
                      <a:solidFill>
                        <a:srgbClr val="FFFFFF"/>
                      </a:solidFill>
                    </a:uFill>
                    <a:latin typeface="Calibri" panose="020F0502020204030204" pitchFamily="34" charset="0"/>
                    <a:cs typeface="Calibri" panose="020F0502020204030204" pitchFamily="34" charset="0"/>
                  </a:rPr>
                  <a:t>w</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 </a:t>
                </a:r>
              </a:p>
              <a:p>
                <a:pPr marL="342900" indent="-342900" algn="just">
                  <a:buFont typeface="Arial" panose="020B0604020202020204" pitchFamily="34" charset="0"/>
                  <a:buChar char="•"/>
                </a:pP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How employment is related to production --&gt; production function --&gt; </a:t>
                </a:r>
                <a:r>
                  <a:rPr lang="en-GB" sz="2800" b="1" spc="-1" noProof="0" dirty="0">
                    <a:solidFill>
                      <a:srgbClr val="215968"/>
                    </a:solidFill>
                    <a:uFill>
                      <a:solidFill>
                        <a:srgbClr val="FFFFFF"/>
                      </a:solidFill>
                    </a:uFill>
                    <a:latin typeface="Calibri" panose="020F0502020204030204" pitchFamily="34" charset="0"/>
                    <a:cs typeface="Calibri" panose="020F0502020204030204" pitchFamily="34" charset="0"/>
                  </a:rPr>
                  <a:t>Y = f(L)</a:t>
                </a:r>
              </a:p>
              <a:p>
                <a:pPr marL="342900" indent="-342900" algn="just">
                  <a:buFont typeface="Arial" panose="020B0604020202020204" pitchFamily="34" charset="0"/>
                  <a:buChar char="•"/>
                </a:pP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Profit can be described by function --&gt; </a:t>
                </a:r>
                <a:r>
                  <a:rPr lang="en-GB" sz="2800" b="1" spc="-1" noProof="0" dirty="0">
                    <a:solidFill>
                      <a:srgbClr val="215968"/>
                    </a:solidFill>
                    <a:uFill>
                      <a:solidFill>
                        <a:srgbClr val="FFFFFF"/>
                      </a:solidFill>
                    </a:uFill>
                    <a:latin typeface="Calibri" panose="020F0502020204030204" pitchFamily="34" charset="0"/>
                    <a:cs typeface="Calibri" panose="020F0502020204030204" pitchFamily="34" charset="0"/>
                  </a:rPr>
                  <a:t>π = p*Y(L) - w*L</a:t>
                </a:r>
              </a:p>
              <a:p>
                <a:pPr marL="342900" indent="-342900" algn="just">
                  <a:buFont typeface="Arial" panose="020B0604020202020204" pitchFamily="34" charset="0"/>
                  <a:buChar char="•"/>
                </a:pP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To find the equilibrium we have to solve the optimization problem →</a:t>
                </a:r>
                <a14:m>
                  <m:oMath xmlns:m="http://schemas.openxmlformats.org/officeDocument/2006/math">
                    <m:r>
                      <a:rPr lang="en-GB" sz="28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 </m:t>
                    </m:r>
                    <m:func>
                      <m:funcPr>
                        <m:ctrlPr>
                          <a:rPr lang="en-GB" sz="2800" b="1"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funcPr>
                      <m:fName>
                        <m:limLow>
                          <m:limLowPr>
                            <m:ctrlPr>
                              <a:rPr lang="en-GB" sz="2800" b="1"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limLowPr>
                          <m:e>
                            <m:r>
                              <a:rPr lang="en-GB" sz="2800" b="1" i="0" spc="-1" noProof="0" smtClean="0">
                                <a:solidFill>
                                  <a:srgbClr val="215968"/>
                                </a:solidFill>
                                <a:uFill>
                                  <a:solidFill>
                                    <a:srgbClr val="FFFFFF"/>
                                  </a:solidFill>
                                </a:uFill>
                                <a:latin typeface="Cambria Math" panose="02040503050406030204" pitchFamily="18" charset="0"/>
                                <a:cs typeface="Calibri" panose="020F0502020204030204" pitchFamily="34" charset="0"/>
                              </a:rPr>
                              <m:t>𝐦𝐚𝐱</m:t>
                            </m:r>
                          </m:e>
                          <m:lim>
                            <m:r>
                              <a:rPr lang="en-GB" sz="2800" b="1"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𝑳</m:t>
                            </m:r>
                          </m:lim>
                        </m:limLow>
                      </m:fName>
                      <m:e>
                        <m:r>
                          <a:rPr lang="en-GB" sz="2800" b="1"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𝒑𝒀</m:t>
                        </m:r>
                        <m:r>
                          <a:rPr lang="en-GB" sz="2800" b="1"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800" b="1"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𝑳</m:t>
                        </m:r>
                        <m:r>
                          <a:rPr lang="en-GB" sz="2800" b="1"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800" b="1"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𝒘𝑳</m:t>
                        </m:r>
                        <m:r>
                          <m:rPr>
                            <m:nor/>
                          </m:rPr>
                          <a:rPr lang="en-GB" sz="2800" b="1" spc="-1" noProof="0" smtClean="0">
                            <a:solidFill>
                              <a:srgbClr val="215968"/>
                            </a:solidFill>
                            <a:uFill>
                              <a:solidFill>
                                <a:srgbClr val="FFFFFF"/>
                              </a:solidFill>
                            </a:uFill>
                            <a:latin typeface="Calibri" panose="020F0502020204030204" pitchFamily="34" charset="0"/>
                            <a:cs typeface="Calibri" panose="020F0502020204030204" pitchFamily="34" charset="0"/>
                          </a:rPr>
                          <m:t> </m:t>
                        </m:r>
                      </m:e>
                    </m:func>
                  </m:oMath>
                </a14:m>
                <a:endParaRPr lang="en-GB" sz="2800" b="1" spc="-1" noProof="0" dirty="0">
                  <a:solidFill>
                    <a:srgbClr val="215968"/>
                  </a:solidFill>
                  <a:uFill>
                    <a:solidFill>
                      <a:srgbClr val="FFFFFF"/>
                    </a:solidFill>
                  </a:uFill>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The is no formal constrain but we have to assume that </a:t>
                </a:r>
                <a14:m>
                  <m:oMath xmlns:m="http://schemas.openxmlformats.org/officeDocument/2006/math">
                    <m:f>
                      <m:fPr>
                        <m:ctrlPr>
                          <a:rPr lang="en-GB" sz="2800" b="1" i="1" spc="-1" noProof="0" smtClean="0">
                            <a:solidFill>
                              <a:srgbClr val="215968"/>
                            </a:solidFill>
                            <a:uFill>
                              <a:solidFill>
                                <a:srgbClr val="FFFFFF"/>
                              </a:solidFill>
                            </a:uFill>
                            <a:latin typeface="Cambria Math" panose="02040503050406030204" pitchFamily="18" charset="0"/>
                          </a:rPr>
                        </m:ctrlPr>
                      </m:fPr>
                      <m:num>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𝒀</m:t>
                        </m:r>
                      </m:num>
                      <m:den>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𝑳</m:t>
                        </m:r>
                      </m:den>
                    </m:f>
                    <m:r>
                      <a:rPr lang="en-GB" sz="2800" b="1" i="1" spc="-1" noProof="0" smtClean="0">
                        <a:solidFill>
                          <a:srgbClr val="215968"/>
                        </a:solidFill>
                        <a:uFill>
                          <a:solidFill>
                            <a:srgbClr val="FFFFFF"/>
                          </a:solidFill>
                        </a:uFill>
                        <a:latin typeface="Cambria Math" panose="02040503050406030204" pitchFamily="18" charset="0"/>
                      </a:rPr>
                      <m:t>=</m:t>
                    </m:r>
                    <m:sSub>
                      <m:sSubPr>
                        <m:ctrlPr>
                          <a:rPr lang="en-GB" sz="2800" b="1" i="1" spc="-1" noProof="0" smtClean="0">
                            <a:solidFill>
                              <a:srgbClr val="215968"/>
                            </a:solidFill>
                            <a:uFill>
                              <a:solidFill>
                                <a:srgbClr val="FFFFFF"/>
                              </a:solidFill>
                            </a:uFill>
                            <a:latin typeface="Cambria Math" panose="02040503050406030204" pitchFamily="18" charset="0"/>
                          </a:rPr>
                        </m:ctrlPr>
                      </m:sSubPr>
                      <m:e>
                        <m:r>
                          <a:rPr lang="en-GB" sz="2800" b="1" i="1" spc="-1" noProof="0" smtClean="0">
                            <a:solidFill>
                              <a:srgbClr val="215968"/>
                            </a:solidFill>
                            <a:uFill>
                              <a:solidFill>
                                <a:srgbClr val="FFFFFF"/>
                              </a:solidFill>
                            </a:uFill>
                            <a:latin typeface="Cambria Math" panose="02040503050406030204" pitchFamily="18" charset="0"/>
                          </a:rPr>
                          <m:t>𝑴𝑷</m:t>
                        </m:r>
                      </m:e>
                      <m:sub>
                        <m:r>
                          <a:rPr lang="en-GB" sz="2800" b="1" i="1" spc="-1" noProof="0" smtClean="0">
                            <a:solidFill>
                              <a:srgbClr val="215968"/>
                            </a:solidFill>
                            <a:uFill>
                              <a:solidFill>
                                <a:srgbClr val="FFFFFF"/>
                              </a:solidFill>
                            </a:uFill>
                            <a:latin typeface="Cambria Math" panose="02040503050406030204" pitchFamily="18" charset="0"/>
                          </a:rPr>
                          <m:t>𝑳</m:t>
                        </m:r>
                      </m:sub>
                    </m:sSub>
                    <m:r>
                      <a:rPr lang="pl-PL" sz="2800" b="1" i="1" spc="-1" noProof="0" smtClean="0">
                        <a:solidFill>
                          <a:srgbClr val="215968"/>
                        </a:solidFill>
                        <a:uFill>
                          <a:solidFill>
                            <a:srgbClr val="FFFFFF"/>
                          </a:solidFill>
                        </a:uFill>
                        <a:latin typeface="Cambria Math" panose="02040503050406030204" pitchFamily="18" charset="0"/>
                      </a:rPr>
                      <m:t>&gt;</m:t>
                    </m:r>
                    <m:r>
                      <a:rPr lang="en-GB" sz="2800" b="1" i="1" spc="-1" noProof="0" smtClean="0">
                        <a:solidFill>
                          <a:srgbClr val="215968"/>
                        </a:solidFill>
                        <a:uFill>
                          <a:solidFill>
                            <a:srgbClr val="FFFFFF"/>
                          </a:solidFill>
                        </a:uFill>
                        <a:latin typeface="Cambria Math" panose="02040503050406030204" pitchFamily="18" charset="0"/>
                      </a:rPr>
                      <m:t>𝟎</m:t>
                    </m:r>
                  </m:oMath>
                </a14:m>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 and </a:t>
                </a:r>
                <a14:m>
                  <m:oMath xmlns:m="http://schemas.openxmlformats.org/officeDocument/2006/math">
                    <m:f>
                      <m:fPr>
                        <m:ctrlPr>
                          <a:rPr lang="en-GB" sz="2800" b="1" i="1" spc="-1" noProof="0" smtClean="0">
                            <a:solidFill>
                              <a:srgbClr val="215968"/>
                            </a:solidFill>
                            <a:uFill>
                              <a:solidFill>
                                <a:srgbClr val="FFFFFF"/>
                              </a:solidFill>
                            </a:uFill>
                            <a:latin typeface="Cambria Math" panose="02040503050406030204" pitchFamily="18" charset="0"/>
                          </a:rPr>
                        </m:ctrlPr>
                      </m:fPr>
                      <m:num>
                        <m:sSup>
                          <m:sSupPr>
                            <m:ctrlPr>
                              <a:rPr lang="en-GB" sz="2800" b="1" i="1" spc="-1" noProof="0" smtClean="0">
                                <a:solidFill>
                                  <a:srgbClr val="215968"/>
                                </a:solidFill>
                                <a:uFill>
                                  <a:solidFill>
                                    <a:srgbClr val="FFFFFF"/>
                                  </a:solidFill>
                                </a:uFill>
                                <a:latin typeface="Cambria Math" panose="02040503050406030204" pitchFamily="18" charset="0"/>
                              </a:rPr>
                            </m:ctrlPr>
                          </m:sSupPr>
                          <m:e>
                            <m:r>
                              <a:rPr lang="en-GB" sz="2800" b="1" i="1" spc="-1" noProof="0" smtClean="0">
                                <a:solidFill>
                                  <a:srgbClr val="215968"/>
                                </a:solidFill>
                                <a:uFill>
                                  <a:solidFill>
                                    <a:srgbClr val="FFFFFF"/>
                                  </a:solidFill>
                                </a:uFill>
                                <a:latin typeface="Cambria Math" panose="02040503050406030204" pitchFamily="18" charset="0"/>
                              </a:rPr>
                              <m:t>𝝏</m:t>
                            </m:r>
                          </m:e>
                          <m:sup>
                            <m:r>
                              <a:rPr lang="en-GB" sz="2800" b="1" i="1" spc="-1" noProof="0" smtClean="0">
                                <a:solidFill>
                                  <a:srgbClr val="215968"/>
                                </a:solidFill>
                                <a:uFill>
                                  <a:solidFill>
                                    <a:srgbClr val="FFFFFF"/>
                                  </a:solidFill>
                                </a:uFill>
                                <a:latin typeface="Cambria Math" panose="02040503050406030204" pitchFamily="18" charset="0"/>
                              </a:rPr>
                              <m:t>𝟐</m:t>
                            </m:r>
                          </m:sup>
                        </m:sSup>
                        <m:r>
                          <a:rPr lang="en-GB" sz="2800" b="1" i="1" spc="-1" noProof="0" smtClean="0">
                            <a:solidFill>
                              <a:srgbClr val="215968"/>
                            </a:solidFill>
                            <a:uFill>
                              <a:solidFill>
                                <a:srgbClr val="FFFFFF"/>
                              </a:solidFill>
                            </a:uFill>
                            <a:latin typeface="Cambria Math" panose="02040503050406030204" pitchFamily="18" charset="0"/>
                          </a:rPr>
                          <m:t>𝒀</m:t>
                        </m:r>
                      </m:num>
                      <m:den>
                        <m:r>
                          <a:rPr lang="en-GB" sz="2800" b="1" i="1" spc="-1" noProof="0" smtClean="0">
                            <a:solidFill>
                              <a:srgbClr val="215968"/>
                            </a:solidFill>
                            <a:uFill>
                              <a:solidFill>
                                <a:srgbClr val="FFFFFF"/>
                              </a:solidFill>
                            </a:uFill>
                            <a:latin typeface="Cambria Math" panose="02040503050406030204" pitchFamily="18" charset="0"/>
                          </a:rPr>
                          <m:t>𝝏</m:t>
                        </m:r>
                        <m:sSup>
                          <m:sSupPr>
                            <m:ctrlPr>
                              <a:rPr lang="en-GB" sz="2800" b="1" i="1" spc="-1" noProof="0" smtClean="0">
                                <a:solidFill>
                                  <a:srgbClr val="215968"/>
                                </a:solidFill>
                                <a:uFill>
                                  <a:solidFill>
                                    <a:srgbClr val="FFFFFF"/>
                                  </a:solidFill>
                                </a:uFill>
                                <a:latin typeface="Cambria Math" panose="02040503050406030204" pitchFamily="18" charset="0"/>
                              </a:rPr>
                            </m:ctrlPr>
                          </m:sSupPr>
                          <m:e>
                            <m:r>
                              <a:rPr lang="en-GB" sz="2800" b="1" i="1" spc="-1" noProof="0" smtClean="0">
                                <a:solidFill>
                                  <a:srgbClr val="215968"/>
                                </a:solidFill>
                                <a:uFill>
                                  <a:solidFill>
                                    <a:srgbClr val="FFFFFF"/>
                                  </a:solidFill>
                                </a:uFill>
                                <a:latin typeface="Cambria Math" panose="02040503050406030204" pitchFamily="18" charset="0"/>
                              </a:rPr>
                              <m:t>𝑳</m:t>
                            </m:r>
                          </m:e>
                          <m:sup>
                            <m:r>
                              <a:rPr lang="en-GB" sz="2800" b="1" i="1" spc="-1" noProof="0" smtClean="0">
                                <a:solidFill>
                                  <a:srgbClr val="215968"/>
                                </a:solidFill>
                                <a:uFill>
                                  <a:solidFill>
                                    <a:srgbClr val="FFFFFF"/>
                                  </a:solidFill>
                                </a:uFill>
                                <a:latin typeface="Cambria Math" panose="02040503050406030204" pitchFamily="18" charset="0"/>
                              </a:rPr>
                              <m:t>𝟐</m:t>
                            </m:r>
                          </m:sup>
                        </m:sSup>
                      </m:den>
                    </m:f>
                    <m:r>
                      <a:rPr lang="en-GB" sz="2800" b="1" i="1" spc="-1" noProof="0" smtClean="0">
                        <a:solidFill>
                          <a:srgbClr val="215968"/>
                        </a:solidFill>
                        <a:uFill>
                          <a:solidFill>
                            <a:srgbClr val="FFFFFF"/>
                          </a:solidFill>
                        </a:uFill>
                        <a:latin typeface="Cambria Math" panose="02040503050406030204" pitchFamily="18" charset="0"/>
                      </a:rPr>
                      <m:t>&lt;</m:t>
                    </m:r>
                    <m:r>
                      <a:rPr lang="en-GB" sz="2800" b="1" i="1" spc="-1" noProof="0" smtClean="0">
                        <a:solidFill>
                          <a:srgbClr val="215968"/>
                        </a:solidFill>
                        <a:uFill>
                          <a:solidFill>
                            <a:srgbClr val="FFFFFF"/>
                          </a:solidFill>
                        </a:uFill>
                        <a:latin typeface="Cambria Math" panose="02040503050406030204" pitchFamily="18" charset="0"/>
                      </a:rPr>
                      <m:t>𝟎</m:t>
                    </m:r>
                  </m:oMath>
                </a14:m>
                <a:r>
                  <a:rPr lang="en-GB" sz="2800" b="1" spc="-1" noProof="0" dirty="0">
                    <a:solidFill>
                      <a:srgbClr val="215968"/>
                    </a:solidFill>
                    <a:uFill>
                      <a:solidFill>
                        <a:srgbClr val="FFFFFF"/>
                      </a:solidFill>
                    </a:uFill>
                    <a:latin typeface="Calibri" panose="020F0502020204030204" pitchFamily="34" charset="0"/>
                    <a:cs typeface="Calibri" panose="020F0502020204030204" pitchFamily="34" charset="0"/>
                  </a:rPr>
                  <a:t> </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otherwise we cannot  find L which maximize the problem. </a:t>
                </a:r>
              </a:p>
            </p:txBody>
          </p:sp>
        </mc:Choice>
        <mc:Fallback>
          <p:sp>
            <p:nvSpPr>
              <p:cNvPr id="2" name="Prostokąt 1"/>
              <p:cNvSpPr>
                <a:spLocks noRot="1" noChangeAspect="1" noMove="1" noResize="1" noEditPoints="1" noAdjustHandles="1" noChangeArrowheads="1" noChangeShapeType="1" noTextEdit="1"/>
              </p:cNvSpPr>
              <p:nvPr/>
            </p:nvSpPr>
            <p:spPr>
              <a:xfrm>
                <a:off x="154003" y="1272404"/>
                <a:ext cx="11723572" cy="4986109"/>
              </a:xfrm>
              <a:prstGeom prst="rect">
                <a:avLst/>
              </a:prstGeom>
              <a:blipFill>
                <a:blip r:embed="rId2"/>
                <a:stretch>
                  <a:fillRect l="-1040" t="-1222" r="-1092" b="-733"/>
                </a:stretch>
              </a:blipFill>
            </p:spPr>
            <p:txBody>
              <a:bodyPr/>
              <a:lstStyle/>
              <a:p>
                <a:r>
                  <a:rPr lang="pl-PL">
                    <a:noFill/>
                  </a:rPr>
                  <a:t> </a:t>
                </a:r>
              </a:p>
            </p:txBody>
          </p:sp>
        </mc:Fallback>
      </mc:AlternateContent>
    </p:spTree>
    <p:extLst>
      <p:ext uri="{BB962C8B-B14F-4D97-AF65-F5344CB8AC3E}">
        <p14:creationId xmlns:p14="http://schemas.microsoft.com/office/powerpoint/2010/main" val="4118430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rPr>
              <a:t>The candy experiment you can find everywhere in economics </a:t>
            </a:r>
            <a:endParaRPr lang="en-GB" sz="3200" b="1" i="1" spc="-1" noProof="0" dirty="0">
              <a:solidFill>
                <a:srgbClr val="215968"/>
              </a:solidFill>
              <a:uFill>
                <a:solidFill>
                  <a:srgbClr val="FFFFFF"/>
                </a:solidFill>
              </a:uFill>
              <a:latin typeface="Calibri"/>
            </a:endParaRPr>
          </a:p>
        </p:txBody>
      </p:sp>
      <mc:AlternateContent xmlns:mc="http://schemas.openxmlformats.org/markup-compatibility/2006" xmlns:a14="http://schemas.microsoft.com/office/drawing/2010/main">
        <mc:Choice Requires="a14">
          <p:sp>
            <p:nvSpPr>
              <p:cNvPr id="2" name="Prostokąt 1"/>
              <p:cNvSpPr/>
              <p:nvPr/>
            </p:nvSpPr>
            <p:spPr>
              <a:xfrm>
                <a:off x="193399" y="1400865"/>
                <a:ext cx="12151709" cy="2753126"/>
              </a:xfrm>
              <a:prstGeom prst="rect">
                <a:avLst/>
              </a:prstGeom>
            </p:spPr>
            <p:txBody>
              <a:bodyPr wrap="square">
                <a:spAutoFit/>
              </a:bodyPr>
              <a:lstStyle/>
              <a:p>
                <a:pPr marL="342900" indent="-342900" algn="just">
                  <a:buFont typeface="Arial" panose="020B0604020202020204" pitchFamily="34" charset="0"/>
                  <a:buChar char="•"/>
                </a:pP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We have to find first order </a:t>
                </a:r>
                <a:r>
                  <a:rPr lang="en-GB" sz="2800" spc="-1" noProof="0" dirty="0" err="1">
                    <a:solidFill>
                      <a:srgbClr val="215968"/>
                    </a:solidFill>
                    <a:uFill>
                      <a:solidFill>
                        <a:srgbClr val="FFFFFF"/>
                      </a:solidFill>
                    </a:uFill>
                    <a:latin typeface="Calibri" panose="020F0502020204030204" pitchFamily="34" charset="0"/>
                    <a:cs typeface="Calibri" panose="020F0502020204030204" pitchFamily="34" charset="0"/>
                  </a:rPr>
                  <a:t>conditon</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 </a:t>
                </a:r>
                <a14:m>
                  <m:oMath xmlns:m="http://schemas.openxmlformats.org/officeDocument/2006/math">
                    <m:f>
                      <m:fPr>
                        <m:ctrlPr>
                          <a:rPr lang="en-GB" sz="2800" b="1" i="1" spc="-1" noProof="0" smtClean="0">
                            <a:solidFill>
                              <a:srgbClr val="215968"/>
                            </a:solidFill>
                            <a:uFill>
                              <a:solidFill>
                                <a:srgbClr val="FFFFFF"/>
                              </a:solidFill>
                            </a:uFill>
                            <a:latin typeface="Cambria Math" panose="02040503050406030204" pitchFamily="18" charset="0"/>
                          </a:rPr>
                        </m:ctrlPr>
                      </m:fPr>
                      <m:num>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ea typeface="Cambria Math" panose="02040503050406030204" pitchFamily="18" charset="0"/>
                          </a:rPr>
                          <m:t>𝝅</m:t>
                        </m:r>
                      </m:num>
                      <m:den>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𝑳</m:t>
                        </m:r>
                      </m:den>
                    </m:f>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𝟎</m:t>
                    </m:r>
                    <m:r>
                      <a:rPr lang="en-GB" sz="2800" b="1" i="1" spc="-1" noProof="0" smtClean="0">
                        <a:solidFill>
                          <a:srgbClr val="215968"/>
                        </a:solidFill>
                        <a:uFill>
                          <a:solidFill>
                            <a:srgbClr val="FFFFFF"/>
                          </a:solidFill>
                        </a:uFill>
                        <a:latin typeface="Cambria Math" panose="02040503050406030204" pitchFamily="18" charset="0"/>
                      </a:rPr>
                      <m:t>→</m:t>
                    </m:r>
                    <m:r>
                      <a:rPr lang="en-GB" sz="2800" b="1" i="0" spc="-1" noProof="0" smtClean="0">
                        <a:solidFill>
                          <a:srgbClr val="215968"/>
                        </a:solidFill>
                        <a:uFill>
                          <a:solidFill>
                            <a:srgbClr val="FFFFFF"/>
                          </a:solidFill>
                        </a:uFill>
                        <a:latin typeface="Cambria Math" panose="02040503050406030204" pitchFamily="18" charset="0"/>
                      </a:rPr>
                      <m:t>𝐩</m:t>
                    </m:r>
                    <m:f>
                      <m:fPr>
                        <m:ctrlPr>
                          <a:rPr lang="en-GB" sz="2800" b="1" i="1" spc="-1" noProof="0" smtClean="0">
                            <a:solidFill>
                              <a:srgbClr val="215968"/>
                            </a:solidFill>
                            <a:uFill>
                              <a:solidFill>
                                <a:srgbClr val="FFFFFF"/>
                              </a:solidFill>
                            </a:uFill>
                            <a:latin typeface="Cambria Math" panose="02040503050406030204" pitchFamily="18" charset="0"/>
                          </a:rPr>
                        </m:ctrlPr>
                      </m:fPr>
                      <m:num>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𝒚</m:t>
                        </m:r>
                      </m:num>
                      <m:den>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𝒙</m:t>
                        </m:r>
                      </m:den>
                    </m:f>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𝒘</m:t>
                    </m:r>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𝟎</m:t>
                    </m:r>
                  </m:oMath>
                </a14:m>
                <a:r>
                  <a:rPr lang="en-GB" sz="2800" b="1" spc="-1" noProof="0" dirty="0">
                    <a:solidFill>
                      <a:srgbClr val="215968"/>
                    </a:solidFill>
                    <a:uFill>
                      <a:solidFill>
                        <a:srgbClr val="FFFFFF"/>
                      </a:solidFill>
                    </a:uFill>
                    <a:latin typeface="Calibri" panose="020F0502020204030204" pitchFamily="34" charset="0"/>
                    <a:cs typeface="Calibri" panose="020F0502020204030204" pitchFamily="34" charset="0"/>
                  </a:rPr>
                  <a:t> </a:t>
                </a:r>
              </a:p>
              <a:p>
                <a:pPr marL="342900" indent="-342900" algn="just">
                  <a:buFont typeface="Arial" panose="020B0604020202020204" pitchFamily="34" charset="0"/>
                  <a:buChar char="•"/>
                </a:pP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And now, we have the equilibrium condition </a:t>
                </a:r>
                <a:r>
                  <a:rPr lang="en-GB" sz="2800" b="1" spc="-1" noProof="0" dirty="0">
                    <a:solidFill>
                      <a:srgbClr val="215968"/>
                    </a:solidFill>
                    <a:uFill>
                      <a:solidFill>
                        <a:srgbClr val="FFFFFF"/>
                      </a:solidFill>
                    </a:uFill>
                    <a:latin typeface="Calibri" panose="020F0502020204030204" pitchFamily="34" charset="0"/>
                    <a:cs typeface="Calibri" panose="020F0502020204030204" pitchFamily="34" charset="0"/>
                  </a:rPr>
                  <a:t>p*MP = w</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 </a:t>
                </a:r>
              </a:p>
              <a:p>
                <a:pPr marL="342900" indent="-342900" algn="just">
                  <a:buFont typeface="Arial" panose="020B0604020202020204" pitchFamily="34" charset="0"/>
                  <a:buChar char="•"/>
                </a:pPr>
                <a:endPar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endParaRPr>
              </a:p>
              <a:p>
                <a:pPr algn="just"/>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First interpretation of the equilibrium condition:</a:t>
                </a:r>
              </a:p>
              <a:p>
                <a:pPr algn="ctr"/>
                <a:r>
                  <a:rPr lang="en-GB" sz="4800" b="1" spc="-1" noProof="0" dirty="0">
                    <a:solidFill>
                      <a:srgbClr val="215968"/>
                    </a:solidFill>
                    <a:uFill>
                      <a:solidFill>
                        <a:srgbClr val="FFFFFF"/>
                      </a:solidFill>
                    </a:uFill>
                    <a:latin typeface="Calibri" panose="020F0502020204030204" pitchFamily="34" charset="0"/>
                    <a:cs typeface="Calibri" panose="020F0502020204030204" pitchFamily="34" charset="0"/>
                  </a:rPr>
                  <a:t>p*MP = w</a:t>
                </a:r>
                <a:r>
                  <a:rPr lang="en-GB" sz="4800" spc="-1" noProof="0" dirty="0">
                    <a:solidFill>
                      <a:srgbClr val="215968"/>
                    </a:solidFill>
                    <a:uFill>
                      <a:solidFill>
                        <a:srgbClr val="FFFFFF"/>
                      </a:solidFill>
                    </a:uFill>
                    <a:latin typeface="Calibri" panose="020F0502020204030204" pitchFamily="34" charset="0"/>
                    <a:cs typeface="Calibri" panose="020F0502020204030204" pitchFamily="34" charset="0"/>
                  </a:rPr>
                  <a:t> </a:t>
                </a:r>
              </a:p>
            </p:txBody>
          </p:sp>
        </mc:Choice>
        <mc:Fallback xmlns="">
          <p:sp>
            <p:nvSpPr>
              <p:cNvPr id="2" name="Prostokąt 1"/>
              <p:cNvSpPr>
                <a:spLocks noRot="1" noChangeAspect="1" noMove="1" noResize="1" noEditPoints="1" noAdjustHandles="1" noChangeArrowheads="1" noChangeShapeType="1" noTextEdit="1"/>
              </p:cNvSpPr>
              <p:nvPr/>
            </p:nvSpPr>
            <p:spPr>
              <a:xfrm>
                <a:off x="193399" y="1400865"/>
                <a:ext cx="12151709" cy="2753126"/>
              </a:xfrm>
              <a:prstGeom prst="rect">
                <a:avLst/>
              </a:prstGeom>
              <a:blipFill>
                <a:blip r:embed="rId2"/>
                <a:stretch>
                  <a:fillRect l="-1054" b="-11086"/>
                </a:stretch>
              </a:blipFill>
            </p:spPr>
            <p:txBody>
              <a:bodyPr/>
              <a:lstStyle/>
              <a:p>
                <a:r>
                  <a:rPr lang="pl-PL">
                    <a:noFill/>
                  </a:rPr>
                  <a:t> </a:t>
                </a:r>
              </a:p>
            </p:txBody>
          </p:sp>
        </mc:Fallback>
      </mc:AlternateContent>
      <p:sp>
        <p:nvSpPr>
          <p:cNvPr id="3" name="Prostokąt 2"/>
          <p:cNvSpPr/>
          <p:nvPr/>
        </p:nvSpPr>
        <p:spPr>
          <a:xfrm>
            <a:off x="474401" y="4349095"/>
            <a:ext cx="4908883" cy="646331"/>
          </a:xfrm>
          <a:prstGeom prst="rect">
            <a:avLst/>
          </a:prstGeom>
        </p:spPr>
        <p:txBody>
          <a:bodyPr wrap="square">
            <a:spAutoFit/>
          </a:bodyPr>
          <a:lstStyle/>
          <a:p>
            <a:pPr algn="just"/>
            <a:r>
              <a:rPr lang="en-GB" spc="-1" noProof="0" dirty="0">
                <a:solidFill>
                  <a:srgbClr val="215968"/>
                </a:solidFill>
                <a:uFill>
                  <a:solidFill>
                    <a:srgbClr val="FFFFFF"/>
                  </a:solidFill>
                </a:uFill>
                <a:latin typeface="Calibri" panose="020F0502020204030204" pitchFamily="34" charset="0"/>
                <a:cs typeface="Calibri" panose="020F0502020204030204" pitchFamily="34" charset="0"/>
              </a:rPr>
              <a:t>Marginal revenue (benefit) from the last employed worker (</a:t>
            </a:r>
            <a:r>
              <a:rPr lang="en-GB" b="1" spc="-1" noProof="0" dirty="0">
                <a:solidFill>
                  <a:srgbClr val="215968"/>
                </a:solidFill>
                <a:uFill>
                  <a:solidFill>
                    <a:srgbClr val="FFFFFF"/>
                  </a:solidFill>
                </a:uFill>
                <a:latin typeface="Calibri" panose="020F0502020204030204" pitchFamily="34" charset="0"/>
                <a:cs typeface="Calibri" panose="020F0502020204030204" pitchFamily="34" charset="0"/>
              </a:rPr>
              <a:t>Marginal Revenue Product</a:t>
            </a:r>
            <a:r>
              <a:rPr lang="en-GB" spc="-1" noProof="0" dirty="0">
                <a:solidFill>
                  <a:srgbClr val="215968"/>
                </a:solidFill>
                <a:uFill>
                  <a:solidFill>
                    <a:srgbClr val="FFFFFF"/>
                  </a:solidFill>
                </a:uFill>
                <a:latin typeface="Calibri" panose="020F0502020204030204" pitchFamily="34" charset="0"/>
                <a:cs typeface="Calibri" panose="020F0502020204030204" pitchFamily="34" charset="0"/>
              </a:rPr>
              <a:t>) )</a:t>
            </a:r>
          </a:p>
        </p:txBody>
      </p:sp>
      <p:sp>
        <p:nvSpPr>
          <p:cNvPr id="4" name="Prostokąt 3"/>
          <p:cNvSpPr/>
          <p:nvPr/>
        </p:nvSpPr>
        <p:spPr>
          <a:xfrm>
            <a:off x="7016817" y="4277100"/>
            <a:ext cx="4928134" cy="646331"/>
          </a:xfrm>
          <a:prstGeom prst="rect">
            <a:avLst/>
          </a:prstGeom>
        </p:spPr>
        <p:txBody>
          <a:bodyPr wrap="square">
            <a:spAutoFit/>
          </a:bodyPr>
          <a:lstStyle/>
          <a:p>
            <a:r>
              <a:rPr lang="en-GB" spc="-1" noProof="0" dirty="0">
                <a:solidFill>
                  <a:srgbClr val="215968"/>
                </a:solidFill>
                <a:uFill>
                  <a:solidFill>
                    <a:srgbClr val="FFFFFF"/>
                  </a:solidFill>
                </a:uFill>
                <a:latin typeface="Calibri" panose="020F0502020204030204" pitchFamily="34" charset="0"/>
                <a:cs typeface="Calibri" panose="020F0502020204030204" pitchFamily="34" charset="0"/>
              </a:rPr>
              <a:t>wage - what we have to pay the worker (</a:t>
            </a:r>
            <a:r>
              <a:rPr lang="en-GB" b="1" spc="-1" noProof="0" dirty="0">
                <a:solidFill>
                  <a:srgbClr val="215968"/>
                </a:solidFill>
                <a:uFill>
                  <a:solidFill>
                    <a:srgbClr val="FFFFFF"/>
                  </a:solidFill>
                </a:uFill>
                <a:latin typeface="Calibri" panose="020F0502020204030204" pitchFamily="34" charset="0"/>
                <a:cs typeface="Calibri" panose="020F0502020204030204" pitchFamily="34" charset="0"/>
              </a:rPr>
              <a:t>Marginal Cost</a:t>
            </a:r>
            <a:r>
              <a:rPr lang="en-GB" spc="-1" noProof="0" dirty="0">
                <a:solidFill>
                  <a:srgbClr val="215968"/>
                </a:solidFill>
                <a:uFill>
                  <a:solidFill>
                    <a:srgbClr val="FFFFFF"/>
                  </a:solidFill>
                </a:uFill>
                <a:latin typeface="Calibri" panose="020F0502020204030204" pitchFamily="34" charset="0"/>
                <a:cs typeface="Calibri" panose="020F0502020204030204" pitchFamily="34" charset="0"/>
              </a:rPr>
              <a:t>). </a:t>
            </a:r>
            <a:endParaRPr lang="en-GB" noProof="0" dirty="0"/>
          </a:p>
        </p:txBody>
      </p:sp>
      <p:sp>
        <p:nvSpPr>
          <p:cNvPr id="6" name="Prostokąt 5"/>
          <p:cNvSpPr/>
          <p:nvPr/>
        </p:nvSpPr>
        <p:spPr>
          <a:xfrm>
            <a:off x="366654" y="4966749"/>
            <a:ext cx="11578297" cy="1815882"/>
          </a:xfrm>
          <a:prstGeom prst="rect">
            <a:avLst/>
          </a:prstGeom>
        </p:spPr>
        <p:txBody>
          <a:bodyPr wrap="square">
            <a:spAutoFit/>
          </a:bodyPr>
          <a:lstStyle/>
          <a:p>
            <a:pPr algn="just"/>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Second interpretation: we have unconditional demand for labour:</a:t>
            </a:r>
          </a:p>
          <a:p>
            <a:pPr algn="just"/>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 </a:t>
            </a:r>
          </a:p>
          <a:p>
            <a:pPr algn="ct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p*MP = w </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sym typeface="Wingdings" panose="05000000000000000000" pitchFamily="2" charset="2"/>
              </a:rPr>
              <a:t></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 </a:t>
            </a:r>
            <a:r>
              <a:rPr lang="en-GB" sz="2800" spc="-1" noProof="0" dirty="0" err="1">
                <a:solidFill>
                  <a:srgbClr val="215968"/>
                </a:solidFill>
                <a:uFill>
                  <a:solidFill>
                    <a:srgbClr val="FFFFFF"/>
                  </a:solidFill>
                </a:uFill>
                <a:latin typeface="Calibri" panose="020F0502020204030204" pitchFamily="34" charset="0"/>
                <a:cs typeface="Calibri" panose="020F0502020204030204" pitchFamily="34" charset="0"/>
              </a:rPr>
              <a:t>pMP</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(L) = w </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sym typeface="Wingdings" panose="05000000000000000000" pitchFamily="2" charset="2"/>
              </a:rPr>
              <a:t></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 f(L) = w </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sym typeface="Wingdings" panose="05000000000000000000" pitchFamily="2" charset="2"/>
              </a:rPr>
              <a:t></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 L = f(w) </a:t>
            </a:r>
          </a:p>
          <a:p>
            <a:pPr algn="ct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(number of employees as a function of </a:t>
            </a:r>
            <a:r>
              <a:rPr lang="en-GB" sz="2800" spc="-1" noProof="0" dirty="0" err="1">
                <a:solidFill>
                  <a:srgbClr val="215968"/>
                </a:solidFill>
                <a:uFill>
                  <a:solidFill>
                    <a:srgbClr val="FFFFFF"/>
                  </a:solidFill>
                </a:uFill>
                <a:latin typeface="Calibri" panose="020F0502020204030204" pitchFamily="34" charset="0"/>
                <a:cs typeface="Calibri" panose="020F0502020204030204" pitchFamily="34" charset="0"/>
              </a:rPr>
              <a:t>labor</a:t>
            </a:r>
            <a:r>
              <a:rPr lang="en-GB" sz="2800" spc="-1" noProof="0" dirty="0">
                <a:solidFill>
                  <a:srgbClr val="215968"/>
                </a:solidFill>
                <a:uFill>
                  <a:solidFill>
                    <a:srgbClr val="FFFFFF"/>
                  </a:solidFill>
                </a:uFill>
                <a:latin typeface="Calibri" panose="020F0502020204030204" pitchFamily="34" charset="0"/>
                <a:cs typeface="Calibri" panose="020F0502020204030204" pitchFamily="34" charset="0"/>
              </a:rPr>
              <a:t> price)</a:t>
            </a:r>
          </a:p>
        </p:txBody>
      </p:sp>
      <p:cxnSp>
        <p:nvCxnSpPr>
          <p:cNvPr id="8" name="Łącznik prosty ze strzałką 7"/>
          <p:cNvCxnSpPr/>
          <p:nvPr/>
        </p:nvCxnSpPr>
        <p:spPr>
          <a:xfrm flipH="1">
            <a:off x="3100152" y="4060337"/>
            <a:ext cx="1183907" cy="28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Łącznik prosty ze strzałką 9"/>
          <p:cNvCxnSpPr/>
          <p:nvPr/>
        </p:nvCxnSpPr>
        <p:spPr>
          <a:xfrm>
            <a:off x="7016817" y="4132724"/>
            <a:ext cx="423511" cy="144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4718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3886"/>
            <a:ext cx="12192001" cy="1143000"/>
          </a:xfrm>
          <a:solidFill>
            <a:schemeClr val="accent5">
              <a:lumMod val="20000"/>
              <a:lumOff val="80000"/>
            </a:schemeClr>
          </a:solidFill>
        </p:spPr>
        <p:txBody>
          <a:bodyPr>
            <a:noAutofit/>
          </a:bodyPr>
          <a:lstStyle/>
          <a:p>
            <a:r>
              <a:rPr lang="en-GB" sz="3200" b="1" noProof="0" dirty="0">
                <a:solidFill>
                  <a:schemeClr val="accent5">
                    <a:lumMod val="50000"/>
                  </a:schemeClr>
                </a:solidFill>
                <a:latin typeface="Arial" charset="0"/>
              </a:rPr>
              <a:t>The candy experiment you can find everywhere in economics </a:t>
            </a:r>
          </a:p>
        </p:txBody>
      </p:sp>
      <p:sp>
        <p:nvSpPr>
          <p:cNvPr id="50" name="Rectangle 52"/>
          <p:cNvSpPr>
            <a:spLocks noChangeArrowheads="1"/>
          </p:cNvSpPr>
          <p:nvPr/>
        </p:nvSpPr>
        <p:spPr bwMode="auto">
          <a:xfrm>
            <a:off x="6368256" y="5627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b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6" name="Grupa 23"/>
          <p:cNvGrpSpPr>
            <a:grpSpLocks/>
          </p:cNvGrpSpPr>
          <p:nvPr/>
        </p:nvGrpSpPr>
        <p:grpSpPr bwMode="auto">
          <a:xfrm>
            <a:off x="7333306" y="4358461"/>
            <a:ext cx="1136650" cy="784225"/>
            <a:chOff x="4476205" y="4071256"/>
            <a:chExt cx="1136469" cy="783771"/>
          </a:xfrm>
        </p:grpSpPr>
        <p:grpSp>
          <p:nvGrpSpPr>
            <p:cNvPr id="67" name="Grupa 17"/>
            <p:cNvGrpSpPr>
              <a:grpSpLocks/>
            </p:cNvGrpSpPr>
            <p:nvPr/>
          </p:nvGrpSpPr>
          <p:grpSpPr bwMode="auto">
            <a:xfrm>
              <a:off x="4476205" y="4071256"/>
              <a:ext cx="1136469" cy="783771"/>
              <a:chOff x="4180114" y="4336869"/>
              <a:chExt cx="2403566" cy="1541416"/>
            </a:xfrm>
          </p:grpSpPr>
          <p:sp>
            <p:nvSpPr>
              <p:cNvPr id="69" name="Prostokąt 68"/>
              <p:cNvSpPr/>
              <p:nvPr/>
            </p:nvSpPr>
            <p:spPr>
              <a:xfrm>
                <a:off x="4180114" y="5017089"/>
                <a:ext cx="2403566" cy="861196"/>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0" name="Elipsa 19"/>
              <p:cNvSpPr/>
              <p:nvPr/>
            </p:nvSpPr>
            <p:spPr>
              <a:xfrm>
                <a:off x="4270750" y="4336869"/>
                <a:ext cx="2195436" cy="1344838"/>
              </a:xfrm>
              <a:prstGeom prst="ellipse">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1" name="Elipsa 20"/>
              <p:cNvSpPr/>
              <p:nvPr/>
            </p:nvSpPr>
            <p:spPr>
              <a:xfrm>
                <a:off x="4331175" y="4851713"/>
                <a:ext cx="550537" cy="458681"/>
              </a:xfrm>
              <a:prstGeom prst="ellipse">
                <a:avLst/>
              </a:prstGeom>
              <a:gradFill>
                <a:gsLst>
                  <a:gs pos="0">
                    <a:srgbClr val="FFEFD1"/>
                  </a:gs>
                  <a:gs pos="64999">
                    <a:srgbClr val="F0EBD5"/>
                  </a:gs>
                  <a:gs pos="100000">
                    <a:srgbClr val="D1C39F"/>
                  </a:gs>
                </a:gsLst>
                <a:lin ang="16200000" scaled="0"/>
              </a:gradFill>
              <a:ln>
                <a:solidFill>
                  <a:schemeClr val="tx1">
                    <a:lumMod val="75000"/>
                    <a:lumOff val="25000"/>
                  </a:schemeClr>
                </a:solidFill>
              </a:ln>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cxnSp>
          <p:nvCxnSpPr>
            <p:cNvPr id="68" name="Łącznik prosty ze strzałką 67"/>
            <p:cNvCxnSpPr/>
            <p:nvPr/>
          </p:nvCxnSpPr>
          <p:spPr>
            <a:xfrm>
              <a:off x="4690483" y="4461555"/>
              <a:ext cx="360306" cy="18880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72" name="Grupa 16"/>
          <p:cNvGrpSpPr>
            <a:grpSpLocks/>
          </p:cNvGrpSpPr>
          <p:nvPr/>
        </p:nvGrpSpPr>
        <p:grpSpPr bwMode="auto">
          <a:xfrm>
            <a:off x="10055108" y="4342506"/>
            <a:ext cx="1136650" cy="784225"/>
            <a:chOff x="4180114" y="4336869"/>
            <a:chExt cx="2403566" cy="1541416"/>
          </a:xfrm>
        </p:grpSpPr>
        <p:sp>
          <p:nvSpPr>
            <p:cNvPr id="73" name="Prostokąt 72"/>
            <p:cNvSpPr/>
            <p:nvPr/>
          </p:nvSpPr>
          <p:spPr>
            <a:xfrm>
              <a:off x="4180114" y="5017089"/>
              <a:ext cx="2403566" cy="861196"/>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4" name="Elipsa 14"/>
            <p:cNvSpPr/>
            <p:nvPr/>
          </p:nvSpPr>
          <p:spPr>
            <a:xfrm>
              <a:off x="4270750" y="4336869"/>
              <a:ext cx="2195436" cy="1344840"/>
            </a:xfrm>
            <a:prstGeom prst="ellipse">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5" name="Elipsa 9"/>
            <p:cNvSpPr/>
            <p:nvPr/>
          </p:nvSpPr>
          <p:spPr>
            <a:xfrm>
              <a:off x="5133484" y="5210546"/>
              <a:ext cx="550537" cy="458681"/>
            </a:xfrm>
            <a:prstGeom prst="ellipse">
              <a:avLst/>
            </a:prstGeom>
            <a:gradFill>
              <a:gsLst>
                <a:gs pos="0">
                  <a:srgbClr val="FFEFD1"/>
                </a:gs>
                <a:gs pos="64999">
                  <a:srgbClr val="F0EBD5"/>
                </a:gs>
                <a:gs pos="100000">
                  <a:srgbClr val="D1C39F"/>
                </a:gs>
              </a:gsLst>
              <a:lin ang="16200000" scaled="0"/>
            </a:gradFill>
            <a:ln>
              <a:solidFill>
                <a:schemeClr val="tx1">
                  <a:lumMod val="75000"/>
                  <a:lumOff val="25000"/>
                </a:schemeClr>
              </a:solidFill>
            </a:ln>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76" name="pole tekstowe 75"/>
          <p:cNvSpPr txBox="1"/>
          <p:nvPr/>
        </p:nvSpPr>
        <p:spPr>
          <a:xfrm>
            <a:off x="-1" y="1129114"/>
            <a:ext cx="12085321" cy="1323439"/>
          </a:xfrm>
          <a:prstGeom prst="rect">
            <a:avLst/>
          </a:prstGeom>
          <a:noFill/>
        </p:spPr>
        <p:txBody>
          <a:bodyPr wrap="square">
            <a:spAutoFit/>
          </a:bodyPr>
          <a:lstStyle/>
          <a:p>
            <a:pPr lvl="0" eaLnBrk="0" hangingPunct="0">
              <a:defRPr/>
            </a:pPr>
            <a:r>
              <a:rPr lang="en-GB" sz="2000" noProof="0" dirty="0">
                <a:solidFill>
                  <a:srgbClr val="4BACC6">
                    <a:lumMod val="50000"/>
                  </a:srgbClr>
                </a:solidFill>
              </a:rPr>
              <a:t>These are the equilibrium conditions and the relationship between wages and the number of employees -&gt; that is, the demand for labour. </a:t>
            </a:r>
          </a:p>
          <a:p>
            <a:pPr lvl="0" eaLnBrk="0" hangingPunct="0">
              <a:defRPr/>
            </a:pPr>
            <a:r>
              <a:rPr lang="en-GB" sz="2000" noProof="0" dirty="0">
                <a:solidFill>
                  <a:srgbClr val="4BACC6">
                    <a:lumMod val="50000"/>
                  </a:srgbClr>
                </a:solidFill>
              </a:rPr>
              <a:t>Example: Employer offers a job. Five candidates come and pass the test: how many units can they produce in a month? Market rates (given): wages w = 2000, product prices p = 100 </a:t>
            </a:r>
            <a:endParaRPr kumimoji="0" lang="en-GB" sz="2000" b="0" i="0" u="none" strike="noStrike" kern="1200" cap="none" spc="0" normalizeH="0" baseline="0" noProof="0" dirty="0">
              <a:ln>
                <a:noFill/>
              </a:ln>
              <a:solidFill>
                <a:srgbClr val="4BACC6">
                  <a:lumMod val="50000"/>
                </a:srgbClr>
              </a:solidFill>
              <a:effectLst/>
              <a:uLnTx/>
              <a:uFillTx/>
              <a:latin typeface="Calibri"/>
            </a:endParaRPr>
          </a:p>
        </p:txBody>
      </p:sp>
      <p:graphicFrame>
        <p:nvGraphicFramePr>
          <p:cNvPr id="78" name="Tabela 77"/>
          <p:cNvGraphicFramePr>
            <a:graphicFrameLocks noGrp="1"/>
          </p:cNvGraphicFramePr>
          <p:nvPr>
            <p:extLst>
              <p:ext uri="{D42A27DB-BD31-4B8C-83A1-F6EECF244321}">
                <p14:modId xmlns:p14="http://schemas.microsoft.com/office/powerpoint/2010/main" val="1085041997"/>
              </p:ext>
            </p:extLst>
          </p:nvPr>
        </p:nvGraphicFramePr>
        <p:xfrm>
          <a:off x="2812211" y="2639033"/>
          <a:ext cx="9273108" cy="1911826"/>
        </p:xfrm>
        <a:graphic>
          <a:graphicData uri="http://schemas.openxmlformats.org/drawingml/2006/table">
            <a:tbl>
              <a:tblPr firstRow="1" bandRow="1">
                <a:tableStyleId>{2D5ABB26-0587-4C30-8999-92F81FD0307C}</a:tableStyleId>
              </a:tblPr>
              <a:tblGrid>
                <a:gridCol w="4083964">
                  <a:extLst>
                    <a:ext uri="{9D8B030D-6E8A-4147-A177-3AD203B41FA5}">
                      <a16:colId xmlns:a16="http://schemas.microsoft.com/office/drawing/2014/main" val="20000"/>
                    </a:ext>
                  </a:extLst>
                </a:gridCol>
                <a:gridCol w="1088527">
                  <a:extLst>
                    <a:ext uri="{9D8B030D-6E8A-4147-A177-3AD203B41FA5}">
                      <a16:colId xmlns:a16="http://schemas.microsoft.com/office/drawing/2014/main" val="20001"/>
                    </a:ext>
                  </a:extLst>
                </a:gridCol>
                <a:gridCol w="1088528">
                  <a:extLst>
                    <a:ext uri="{9D8B030D-6E8A-4147-A177-3AD203B41FA5}">
                      <a16:colId xmlns:a16="http://schemas.microsoft.com/office/drawing/2014/main" val="20002"/>
                    </a:ext>
                  </a:extLst>
                </a:gridCol>
                <a:gridCol w="984147">
                  <a:extLst>
                    <a:ext uri="{9D8B030D-6E8A-4147-A177-3AD203B41FA5}">
                      <a16:colId xmlns:a16="http://schemas.microsoft.com/office/drawing/2014/main" val="20003"/>
                    </a:ext>
                  </a:extLst>
                </a:gridCol>
                <a:gridCol w="954326">
                  <a:extLst>
                    <a:ext uri="{9D8B030D-6E8A-4147-A177-3AD203B41FA5}">
                      <a16:colId xmlns:a16="http://schemas.microsoft.com/office/drawing/2014/main" val="20004"/>
                    </a:ext>
                  </a:extLst>
                </a:gridCol>
                <a:gridCol w="1073616">
                  <a:extLst>
                    <a:ext uri="{9D8B030D-6E8A-4147-A177-3AD203B41FA5}">
                      <a16:colId xmlns:a16="http://schemas.microsoft.com/office/drawing/2014/main" val="20005"/>
                    </a:ext>
                  </a:extLst>
                </a:gridCol>
              </a:tblGrid>
              <a:tr h="370526">
                <a:tc>
                  <a:txBody>
                    <a:bodyPr/>
                    <a:lstStyle/>
                    <a:p>
                      <a:r>
                        <a:rPr lang="en-GB" sz="1800" noProof="0" dirty="0"/>
                        <a:t>Candidate</a:t>
                      </a:r>
                    </a:p>
                  </a:txBody>
                  <a:tcPr marL="91444" marR="91444" marT="45681" marB="45681"/>
                </a:tc>
                <a:tc>
                  <a:txBody>
                    <a:bodyPr/>
                    <a:lstStyle/>
                    <a:p>
                      <a:pPr algn="ctr"/>
                      <a:r>
                        <a:rPr lang="en-GB" sz="1800" noProof="0" dirty="0"/>
                        <a:t>1</a:t>
                      </a:r>
                    </a:p>
                  </a:txBody>
                  <a:tcPr marL="91444" marR="91444" marT="45681" marB="45681"/>
                </a:tc>
                <a:tc>
                  <a:txBody>
                    <a:bodyPr/>
                    <a:lstStyle/>
                    <a:p>
                      <a:pPr algn="ctr"/>
                      <a:r>
                        <a:rPr lang="en-GB" sz="1800" noProof="0" dirty="0"/>
                        <a:t>2</a:t>
                      </a:r>
                    </a:p>
                  </a:txBody>
                  <a:tcPr marL="91444" marR="91444" marT="45681" marB="45681"/>
                </a:tc>
                <a:tc>
                  <a:txBody>
                    <a:bodyPr/>
                    <a:lstStyle/>
                    <a:p>
                      <a:pPr algn="ctr"/>
                      <a:r>
                        <a:rPr lang="en-GB" sz="1800" noProof="0" dirty="0"/>
                        <a:t>3</a:t>
                      </a:r>
                    </a:p>
                  </a:txBody>
                  <a:tcPr marL="91444" marR="91444" marT="45681" marB="45681"/>
                </a:tc>
                <a:tc>
                  <a:txBody>
                    <a:bodyPr/>
                    <a:lstStyle/>
                    <a:p>
                      <a:pPr algn="ctr"/>
                      <a:r>
                        <a:rPr lang="en-GB" sz="1800" noProof="0" dirty="0"/>
                        <a:t>4</a:t>
                      </a:r>
                    </a:p>
                  </a:txBody>
                  <a:tcPr marL="91444" marR="91444" marT="45681" marB="45681">
                    <a:solidFill>
                      <a:srgbClr val="C00000">
                        <a:alpha val="45000"/>
                      </a:srgbClr>
                    </a:solidFill>
                  </a:tcPr>
                </a:tc>
                <a:tc>
                  <a:txBody>
                    <a:bodyPr/>
                    <a:lstStyle/>
                    <a:p>
                      <a:pPr algn="ctr"/>
                      <a:r>
                        <a:rPr lang="en-GB" sz="1800" noProof="0" dirty="0"/>
                        <a:t>5</a:t>
                      </a:r>
                    </a:p>
                  </a:txBody>
                  <a:tcPr marL="91444" marR="91444" marT="45681" marB="45681"/>
                </a:tc>
                <a:extLst>
                  <a:ext uri="{0D108BD9-81ED-4DB2-BD59-A6C34878D82A}">
                    <a16:rowId xmlns:a16="http://schemas.microsoft.com/office/drawing/2014/main" val="10000"/>
                  </a:ext>
                </a:extLst>
              </a:tr>
              <a:tr h="439410">
                <a:tc>
                  <a:txBody>
                    <a:bodyPr/>
                    <a:lstStyle/>
                    <a:p>
                      <a:r>
                        <a:rPr lang="en-GB" sz="1800" noProof="0" dirty="0"/>
                        <a:t>Cost of the </a:t>
                      </a:r>
                      <a:r>
                        <a:rPr lang="pl-PL" sz="1800" noProof="0" dirty="0" err="1"/>
                        <a:t>new</a:t>
                      </a:r>
                      <a:r>
                        <a:rPr lang="pl-PL" sz="1800" noProof="0" dirty="0"/>
                        <a:t> </a:t>
                      </a:r>
                      <a:r>
                        <a:rPr lang="en-GB" sz="1800" noProof="0" dirty="0"/>
                        <a:t>employee</a:t>
                      </a:r>
                    </a:p>
                  </a:txBody>
                  <a:tcPr marL="91444" marR="91444" marT="45681" marB="4568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noProof="0" dirty="0"/>
                        <a:t>2000</a:t>
                      </a:r>
                    </a:p>
                  </a:txBody>
                  <a:tcPr marL="91444" marR="91444" marT="45681" marB="4568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l-PL" sz="1800" noProof="0" dirty="0"/>
                        <a:t>2</a:t>
                      </a:r>
                      <a:r>
                        <a:rPr lang="en-GB" sz="1800" noProof="0" dirty="0"/>
                        <a:t>000</a:t>
                      </a:r>
                    </a:p>
                  </a:txBody>
                  <a:tcPr marL="91444" marR="91444" marT="45681" marB="4568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l-PL" sz="1800" noProof="0" dirty="0"/>
                        <a:t>2</a:t>
                      </a:r>
                      <a:r>
                        <a:rPr lang="en-GB" sz="1800" noProof="0" dirty="0"/>
                        <a:t>000</a:t>
                      </a:r>
                    </a:p>
                  </a:txBody>
                  <a:tcPr marL="91444" marR="91444" marT="45681" marB="4568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noProof="0" dirty="0"/>
                        <a:t>2000</a:t>
                      </a:r>
                    </a:p>
                  </a:txBody>
                  <a:tcPr marL="91444" marR="91444" marT="45681" marB="45681">
                    <a:solidFill>
                      <a:srgbClr val="C00000">
                        <a:alpha val="45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noProof="0" dirty="0"/>
                        <a:t>2000</a:t>
                      </a:r>
                    </a:p>
                  </a:txBody>
                  <a:tcPr marL="91444" marR="91444" marT="45681" marB="45681"/>
                </a:tc>
                <a:extLst>
                  <a:ext uri="{0D108BD9-81ED-4DB2-BD59-A6C34878D82A}">
                    <a16:rowId xmlns:a16="http://schemas.microsoft.com/office/drawing/2014/main" val="10001"/>
                  </a:ext>
                </a:extLst>
              </a:tr>
              <a:tr h="370526">
                <a:tc>
                  <a:txBody>
                    <a:bodyPr/>
                    <a:lstStyle/>
                    <a:p>
                      <a:r>
                        <a:rPr lang="en-GB" sz="1800" noProof="0" dirty="0"/>
                        <a:t>Worker Productivity  (Production of Y )</a:t>
                      </a:r>
                    </a:p>
                  </a:txBody>
                  <a:tcPr marL="91444" marR="91444" marT="45681" marB="45681"/>
                </a:tc>
                <a:tc>
                  <a:txBody>
                    <a:bodyPr/>
                    <a:lstStyle/>
                    <a:p>
                      <a:pPr algn="ctr"/>
                      <a:r>
                        <a:rPr lang="en-GB" sz="1800" noProof="0" dirty="0"/>
                        <a:t>100</a:t>
                      </a:r>
                    </a:p>
                  </a:txBody>
                  <a:tcPr marL="91444" marR="91444" marT="45681" marB="45681"/>
                </a:tc>
                <a:tc>
                  <a:txBody>
                    <a:bodyPr/>
                    <a:lstStyle/>
                    <a:p>
                      <a:pPr algn="ctr"/>
                      <a:r>
                        <a:rPr lang="en-GB" sz="1800" noProof="0" dirty="0"/>
                        <a:t>60</a:t>
                      </a:r>
                    </a:p>
                  </a:txBody>
                  <a:tcPr marL="91444" marR="91444" marT="45681" marB="45681"/>
                </a:tc>
                <a:tc>
                  <a:txBody>
                    <a:bodyPr/>
                    <a:lstStyle/>
                    <a:p>
                      <a:pPr algn="ctr"/>
                      <a:r>
                        <a:rPr lang="en-GB" sz="1800" noProof="0" dirty="0"/>
                        <a:t>30</a:t>
                      </a:r>
                    </a:p>
                  </a:txBody>
                  <a:tcPr marL="91444" marR="91444" marT="45681" marB="45681"/>
                </a:tc>
                <a:tc>
                  <a:txBody>
                    <a:bodyPr/>
                    <a:lstStyle/>
                    <a:p>
                      <a:pPr algn="ctr"/>
                      <a:r>
                        <a:rPr lang="en-GB" sz="1800" noProof="0" dirty="0"/>
                        <a:t>20</a:t>
                      </a:r>
                    </a:p>
                  </a:txBody>
                  <a:tcPr marL="91444" marR="91444" marT="45681" marB="45681">
                    <a:solidFill>
                      <a:srgbClr val="C00000">
                        <a:alpha val="45000"/>
                      </a:srgbClr>
                    </a:solidFill>
                  </a:tcPr>
                </a:tc>
                <a:tc>
                  <a:txBody>
                    <a:bodyPr/>
                    <a:lstStyle/>
                    <a:p>
                      <a:pPr algn="ctr"/>
                      <a:r>
                        <a:rPr lang="en-GB" sz="1800" noProof="0" dirty="0"/>
                        <a:t>10</a:t>
                      </a:r>
                    </a:p>
                  </a:txBody>
                  <a:tcPr marL="91444" marR="91444" marT="45681" marB="45681"/>
                </a:tc>
                <a:extLst>
                  <a:ext uri="{0D108BD9-81ED-4DB2-BD59-A6C34878D82A}">
                    <a16:rowId xmlns:a16="http://schemas.microsoft.com/office/drawing/2014/main" val="10002"/>
                  </a:ext>
                </a:extLst>
              </a:tr>
              <a:tr h="185263">
                <a:tc>
                  <a:txBody>
                    <a:bodyPr/>
                    <a:lstStyle/>
                    <a:p>
                      <a:r>
                        <a:rPr lang="en-GB" sz="1800" noProof="0" dirty="0"/>
                        <a:t>Benefit  per employee</a:t>
                      </a:r>
                    </a:p>
                  </a:txBody>
                  <a:tcPr marL="91444" marR="91444" marT="45681" marB="45681"/>
                </a:tc>
                <a:tc>
                  <a:txBody>
                    <a:bodyPr/>
                    <a:lstStyle/>
                    <a:p>
                      <a:pPr algn="ctr"/>
                      <a:r>
                        <a:rPr lang="en-GB" sz="1800" noProof="0" dirty="0"/>
                        <a:t>10 000</a:t>
                      </a:r>
                    </a:p>
                  </a:txBody>
                  <a:tcPr marL="91444" marR="91444" marT="45681" marB="45681"/>
                </a:tc>
                <a:tc>
                  <a:txBody>
                    <a:bodyPr/>
                    <a:lstStyle/>
                    <a:p>
                      <a:pPr algn="ctr"/>
                      <a:r>
                        <a:rPr lang="en-GB" sz="1800" noProof="0" dirty="0"/>
                        <a:t>6000</a:t>
                      </a:r>
                    </a:p>
                  </a:txBody>
                  <a:tcPr marL="91444" marR="91444" marT="45681" marB="45681"/>
                </a:tc>
                <a:tc>
                  <a:txBody>
                    <a:bodyPr/>
                    <a:lstStyle/>
                    <a:p>
                      <a:pPr algn="ctr"/>
                      <a:r>
                        <a:rPr lang="en-GB" sz="1800" noProof="0" dirty="0"/>
                        <a:t>3000</a:t>
                      </a:r>
                    </a:p>
                  </a:txBody>
                  <a:tcPr marL="91444" marR="91444" marT="45681" marB="45681"/>
                </a:tc>
                <a:tc>
                  <a:txBody>
                    <a:bodyPr/>
                    <a:lstStyle/>
                    <a:p>
                      <a:pPr algn="ctr"/>
                      <a:r>
                        <a:rPr lang="en-GB" sz="1800" noProof="0" dirty="0"/>
                        <a:t>2000</a:t>
                      </a:r>
                    </a:p>
                  </a:txBody>
                  <a:tcPr marL="91444" marR="91444" marT="45681" marB="45681">
                    <a:solidFill>
                      <a:srgbClr val="C00000">
                        <a:alpha val="45000"/>
                      </a:srgbClr>
                    </a:solidFill>
                  </a:tcPr>
                </a:tc>
                <a:tc>
                  <a:txBody>
                    <a:bodyPr/>
                    <a:lstStyle/>
                    <a:p>
                      <a:pPr algn="ctr"/>
                      <a:r>
                        <a:rPr lang="en-GB" sz="1800" noProof="0" dirty="0"/>
                        <a:t>1000</a:t>
                      </a:r>
                    </a:p>
                  </a:txBody>
                  <a:tcPr marL="91444" marR="91444" marT="45681" marB="45681"/>
                </a:tc>
                <a:extLst>
                  <a:ext uri="{0D108BD9-81ED-4DB2-BD59-A6C34878D82A}">
                    <a16:rowId xmlns:a16="http://schemas.microsoft.com/office/drawing/2014/main" val="10003"/>
                  </a:ext>
                </a:extLst>
              </a:tr>
              <a:tr h="185263">
                <a:tc>
                  <a:txBody>
                    <a:bodyPr/>
                    <a:lstStyle/>
                    <a:p>
                      <a:r>
                        <a:rPr lang="en-GB" sz="1800" noProof="0" dirty="0"/>
                        <a:t>Profit </a:t>
                      </a:r>
                    </a:p>
                  </a:txBody>
                  <a:tcPr marL="91444" marR="91444" marT="45681" marB="45681"/>
                </a:tc>
                <a:tc>
                  <a:txBody>
                    <a:bodyPr/>
                    <a:lstStyle/>
                    <a:p>
                      <a:pPr algn="ctr"/>
                      <a:r>
                        <a:rPr lang="en-GB" sz="1800" noProof="0" dirty="0"/>
                        <a:t>8 000</a:t>
                      </a:r>
                    </a:p>
                  </a:txBody>
                  <a:tcPr marL="91444" marR="91444" marT="45681" marB="45681"/>
                </a:tc>
                <a:tc>
                  <a:txBody>
                    <a:bodyPr/>
                    <a:lstStyle/>
                    <a:p>
                      <a:pPr algn="ctr"/>
                      <a:r>
                        <a:rPr lang="en-GB" sz="1800" noProof="0" dirty="0"/>
                        <a:t>4 000</a:t>
                      </a:r>
                    </a:p>
                  </a:txBody>
                  <a:tcPr marL="91444" marR="91444" marT="45681" marB="45681"/>
                </a:tc>
                <a:tc>
                  <a:txBody>
                    <a:bodyPr/>
                    <a:lstStyle/>
                    <a:p>
                      <a:pPr algn="ctr"/>
                      <a:r>
                        <a:rPr lang="en-GB" sz="1800" noProof="0" dirty="0"/>
                        <a:t>1 000</a:t>
                      </a:r>
                    </a:p>
                  </a:txBody>
                  <a:tcPr marL="91444" marR="91444" marT="45681" marB="45681"/>
                </a:tc>
                <a:tc>
                  <a:txBody>
                    <a:bodyPr/>
                    <a:lstStyle/>
                    <a:p>
                      <a:pPr algn="ctr"/>
                      <a:r>
                        <a:rPr lang="en-GB" sz="1800" noProof="0" dirty="0"/>
                        <a:t>0</a:t>
                      </a:r>
                    </a:p>
                  </a:txBody>
                  <a:tcPr marL="91444" marR="91444" marT="45681" marB="45681">
                    <a:solidFill>
                      <a:srgbClr val="C00000">
                        <a:alpha val="45000"/>
                      </a:srgbClr>
                    </a:solidFill>
                  </a:tcPr>
                </a:tc>
                <a:tc>
                  <a:txBody>
                    <a:bodyPr/>
                    <a:lstStyle/>
                    <a:p>
                      <a:pPr algn="ctr"/>
                      <a:r>
                        <a:rPr lang="en-GB" sz="1800" noProof="0" dirty="0"/>
                        <a:t>-1 000</a:t>
                      </a:r>
                    </a:p>
                  </a:txBody>
                  <a:tcPr marL="91444" marR="91444" marT="45681" marB="45681"/>
                </a:tc>
                <a:extLst>
                  <a:ext uri="{0D108BD9-81ED-4DB2-BD59-A6C34878D82A}">
                    <a16:rowId xmlns:a16="http://schemas.microsoft.com/office/drawing/2014/main" val="1487015570"/>
                  </a:ext>
                </a:extLst>
              </a:tr>
            </a:tbl>
          </a:graphicData>
        </a:graphic>
      </p:graphicFrame>
      <p:sp>
        <p:nvSpPr>
          <p:cNvPr id="79" name="pole tekstowe 78"/>
          <p:cNvSpPr txBox="1"/>
          <p:nvPr/>
        </p:nvSpPr>
        <p:spPr>
          <a:xfrm>
            <a:off x="168634" y="3107729"/>
            <a:ext cx="2466242" cy="1815882"/>
          </a:xfrm>
          <a:prstGeom prst="rect">
            <a:avLst/>
          </a:prstGeom>
          <a:noFill/>
        </p:spPr>
        <p:txBody>
          <a:bodyPr wrap="square">
            <a:spAutoFit/>
          </a:bodyPr>
          <a:lstStyle/>
          <a:p>
            <a:pPr lvl="0" algn="just" eaLnBrk="0" hangingPunct="0">
              <a:defRPr/>
            </a:pPr>
            <a:r>
              <a:rPr lang="en-GB" sz="1600" noProof="0" dirty="0">
                <a:solidFill>
                  <a:srgbClr val="4BACC6">
                    <a:lumMod val="50000"/>
                  </a:srgbClr>
                </a:solidFill>
              </a:rPr>
              <a:t>Equilibrium in classical physics A body that is not affected by any force (or when the resultant force is zero) remains at rest or moves at a constant speed in a straight line.</a:t>
            </a:r>
            <a:endParaRPr kumimoji="0" lang="en-GB" sz="1600" b="0" i="0" u="none" strike="noStrike" kern="1200" cap="none" spc="0" normalizeH="0" baseline="0" noProof="0" dirty="0">
              <a:ln>
                <a:noFill/>
              </a:ln>
              <a:solidFill>
                <a:srgbClr val="4BACC6">
                  <a:lumMod val="50000"/>
                </a:srgbClr>
              </a:solidFill>
              <a:effectLst/>
              <a:uLnTx/>
              <a:uFillTx/>
              <a:latin typeface="Calibri"/>
            </a:endParaRPr>
          </a:p>
        </p:txBody>
      </p:sp>
      <p:sp>
        <p:nvSpPr>
          <p:cNvPr id="80" name="pole tekstowe 79"/>
          <p:cNvSpPr txBox="1"/>
          <p:nvPr/>
        </p:nvSpPr>
        <p:spPr>
          <a:xfrm>
            <a:off x="168634" y="5473180"/>
            <a:ext cx="12023366" cy="1323439"/>
          </a:xfrm>
          <a:prstGeom prst="rect">
            <a:avLst/>
          </a:prstGeom>
          <a:noFill/>
        </p:spPr>
        <p:txBody>
          <a:bodyPr wrap="square">
            <a:spAutoFit/>
          </a:bodyPr>
          <a:lstStyle/>
          <a:p>
            <a:pPr lvl="0" algn="just" eaLnBrk="0" hangingPunct="0">
              <a:defRPr/>
            </a:pPr>
            <a:r>
              <a:rPr lang="en-GB" sz="2000" noProof="0" dirty="0">
                <a:solidFill>
                  <a:srgbClr val="4BACC6">
                    <a:lumMod val="50000"/>
                  </a:srgbClr>
                </a:solidFill>
              </a:rPr>
              <a:t>Employer equilibrium: There is no force (no possibility of increased profit) that causes the employer to increase/decrease employment. This force is present in the case of 1, 2, or 3 workers. For the 4th employee: marginal costs = marginal benefit or MC = MR or p * MP = w. It is the equilibrium. The benefit of the marginal worker (PMP) is equal to the cost of his employment - they pay (w).</a:t>
            </a:r>
            <a:endParaRPr kumimoji="0" lang="en-GB" sz="2000" b="0"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spTree>
    <p:extLst>
      <p:ext uri="{BB962C8B-B14F-4D97-AF65-F5344CB8AC3E}">
        <p14:creationId xmlns:p14="http://schemas.microsoft.com/office/powerpoint/2010/main" val="399185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1"/>
          <p:cNvSpPr>
            <a:spLocks noGrp="1"/>
          </p:cNvSpPr>
          <p:nvPr>
            <p:ph type="title"/>
          </p:nvPr>
        </p:nvSpPr>
        <p:spPr>
          <a:xfrm>
            <a:off x="-1" y="-13887"/>
            <a:ext cx="12192001" cy="1399163"/>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Principle of diminishing marginal productivity. A very important assumption that is usually true, but...</a:t>
            </a:r>
          </a:p>
        </p:txBody>
      </p:sp>
      <p:sp>
        <p:nvSpPr>
          <p:cNvPr id="21" name="Prostokąt 20"/>
          <p:cNvSpPr/>
          <p:nvPr/>
        </p:nvSpPr>
        <p:spPr>
          <a:xfrm>
            <a:off x="8755380" y="2443251"/>
            <a:ext cx="2940716" cy="2631490"/>
          </a:xfrm>
          <a:prstGeom prst="rect">
            <a:avLst/>
          </a:prstGeom>
        </p:spPr>
        <p:txBody>
          <a:bodyPr wrap="square">
            <a:spAutoFit/>
          </a:bodyPr>
          <a:lstStyle/>
          <a:p>
            <a:pPr lvl="0" algn="just">
              <a:defRPr/>
            </a:pPr>
            <a:r>
              <a:rPr lang="en-GB" sz="1100" noProof="0" dirty="0"/>
              <a:t>The image portrays a dynamic factory setting, emphasizing the concept of marginal productivity. Workers are seen actively engaged in various stages of production. Starting from the left, there's a clear progression from basic tools and methods to more advanced machinery, correlating with an increase in production. As you move further to the right, the production rate's increase starts to show signs of slowing down, indicating the principle of diminishing marginal productivity. Above this scene, a graph clearly depicts this production trend, with an upward curve that starts to plateau.</a:t>
            </a:r>
            <a:endParaRPr kumimoji="0" lang="en-GB" sz="1100" i="0" u="none" strike="noStrike" kern="1200" cap="none" spc="0" normalizeH="0" baseline="0" noProof="0" dirty="0">
              <a:ln>
                <a:noFill/>
              </a:ln>
              <a:effectLst/>
              <a:uLnTx/>
              <a:uFillTx/>
              <a:latin typeface="Calibri"/>
              <a:sym typeface="Wingdings" panose="05000000000000000000" pitchFamily="2" charset="2"/>
            </a:endParaRPr>
          </a:p>
        </p:txBody>
      </p:sp>
      <p:sp>
        <p:nvSpPr>
          <p:cNvPr id="50" name="Rectangle 52"/>
          <p:cNvSpPr>
            <a:spLocks noChangeArrowheads="1"/>
          </p:cNvSpPr>
          <p:nvPr/>
        </p:nvSpPr>
        <p:spPr bwMode="auto">
          <a:xfrm>
            <a:off x="6368256" y="56272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b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9" name="Obraz 18"/>
          <p:cNvPicPr>
            <a:picLocks noChangeAspect="1"/>
          </p:cNvPicPr>
          <p:nvPr/>
        </p:nvPicPr>
        <p:blipFill>
          <a:blip r:embed="rId3"/>
          <a:stretch>
            <a:fillRect/>
          </a:stretch>
        </p:blipFill>
        <p:spPr>
          <a:xfrm>
            <a:off x="316230" y="1480616"/>
            <a:ext cx="7974330" cy="4556760"/>
          </a:xfrm>
          <a:prstGeom prst="rect">
            <a:avLst/>
          </a:prstGeom>
        </p:spPr>
      </p:pic>
      <p:sp>
        <p:nvSpPr>
          <p:cNvPr id="51" name="Prostokąt 50"/>
          <p:cNvSpPr/>
          <p:nvPr/>
        </p:nvSpPr>
        <p:spPr>
          <a:xfrm>
            <a:off x="316230" y="6335999"/>
            <a:ext cx="6096000" cy="253916"/>
          </a:xfrm>
          <a:prstGeom prst="rect">
            <a:avLst/>
          </a:prstGeom>
        </p:spPr>
        <p:txBody>
          <a:bodyPr>
            <a:spAutoFit/>
          </a:bodyPr>
          <a:lstStyle/>
          <a:p>
            <a:r>
              <a:rPr lang="en-GB" sz="1050" noProof="0" dirty="0"/>
              <a:t>OpenAI. (2023). </a:t>
            </a:r>
            <a:r>
              <a:rPr lang="en-GB" sz="1050" i="1" noProof="0" dirty="0"/>
              <a:t>ChatGPT</a:t>
            </a:r>
            <a:r>
              <a:rPr lang="en-GB" sz="1050" noProof="0" dirty="0"/>
              <a:t> (September 25 Version) [Large language model]. https://chat.openai.com</a:t>
            </a:r>
            <a:endParaRPr lang="en-GB" sz="1050" noProof="0" dirty="0">
              <a:effectLst/>
            </a:endParaRPr>
          </a:p>
        </p:txBody>
      </p:sp>
    </p:spTree>
    <p:extLst>
      <p:ext uri="{BB962C8B-B14F-4D97-AF65-F5344CB8AC3E}">
        <p14:creationId xmlns:p14="http://schemas.microsoft.com/office/powerpoint/2010/main" val="1897383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Prostokąt 20"/>
              <p:cNvSpPr/>
              <p:nvPr/>
            </p:nvSpPr>
            <p:spPr>
              <a:xfrm>
                <a:off x="3886201" y="1642228"/>
                <a:ext cx="7726680" cy="4584075"/>
              </a:xfrm>
              <a:prstGeom prst="rect">
                <a:avLst/>
              </a:prstGeom>
            </p:spPr>
            <p:txBody>
              <a:bodyPr wrap="square">
                <a:spAutoFit/>
              </a:bodyPr>
              <a:lstStyle/>
              <a:p>
                <a:pPr lvl="0" algn="just">
                  <a:defRPr/>
                </a:pPr>
                <a:r>
                  <a:rPr lang="en-GB" sz="2000" noProof="0" dirty="0">
                    <a:solidFill>
                      <a:srgbClr val="4BACC6">
                        <a:lumMod val="50000"/>
                      </a:srgbClr>
                    </a:solidFill>
                  </a:rPr>
                  <a:t>In this task, it is very important to assume that the production function is concave (the set of production possibilities is convex). It is determined the profit function behaviour.   </a:t>
                </a:r>
              </a:p>
              <a:p>
                <a:pPr lvl="0" algn="just">
                  <a:defRPr/>
                </a:pPr>
                <a:endParaRPr lang="en-GB" sz="2000" noProof="0" dirty="0">
                  <a:solidFill>
                    <a:srgbClr val="4BACC6">
                      <a:lumMod val="50000"/>
                    </a:srgbClr>
                  </a:solidFill>
                </a:endParaRPr>
              </a:p>
              <a:p>
                <a:pPr lvl="0" algn="just">
                  <a:defRPr/>
                </a:pPr>
                <a:r>
                  <a:rPr lang="en-GB" sz="2000" noProof="0" dirty="0">
                    <a:solidFill>
                      <a:srgbClr val="4BACC6">
                        <a:lumMod val="50000"/>
                      </a:srgbClr>
                    </a:solidFill>
                  </a:rPr>
                  <a:t>Otherwise we have a problem. What happens when this assumption is not fulfilled? Our optimal production is 0 or infinity. This assumption prevents these types of surprises, but it has also turned into a the law/</a:t>
                </a:r>
                <a:r>
                  <a:rPr lang="en-GB" sz="2000" noProof="0" dirty="0">
                    <a:solidFill>
                      <a:schemeClr val="accent5">
                        <a:lumMod val="50000"/>
                      </a:schemeClr>
                    </a:solidFill>
                    <a:latin typeface="Arial" charset="0"/>
                  </a:rPr>
                  <a:t>principle</a:t>
                </a:r>
                <a:r>
                  <a:rPr lang="en-GB" sz="2000" noProof="0" dirty="0">
                    <a:solidFill>
                      <a:srgbClr val="4BACC6">
                        <a:lumMod val="50000"/>
                      </a:srgbClr>
                    </a:solidFill>
                  </a:rPr>
                  <a:t> of diminishing marginal productivity (utility). Production increases with the employment of a new person, but this increase is decreasing. </a:t>
                </a:r>
              </a:p>
              <a:p>
                <a:pPr lvl="0" algn="just">
                  <a:defRPr/>
                </a:pPr>
                <a:endParaRPr lang="en-GB" sz="2000" noProof="0" dirty="0">
                  <a:solidFill>
                    <a:srgbClr val="4BACC6">
                      <a:lumMod val="50000"/>
                    </a:srgbClr>
                  </a:solidFill>
                </a:endParaRPr>
              </a:p>
              <a:p>
                <a:pPr lvl="0" algn="just">
                  <a:defRPr/>
                </a:pPr>
                <a:endParaRPr lang="en-GB" sz="2000" noProof="0" dirty="0">
                  <a:solidFill>
                    <a:srgbClr val="4BACC6">
                      <a:lumMod val="50000"/>
                    </a:srgbClr>
                  </a:solidFill>
                </a:endParaRPr>
              </a:p>
              <a:p>
                <a:pPr lvl="0" algn="just">
                  <a:defRPr/>
                </a:pPr>
                <a:r>
                  <a:rPr lang="en-GB" sz="2000" noProof="0" dirty="0">
                    <a:solidFill>
                      <a:srgbClr val="4BACC6">
                        <a:lumMod val="50000"/>
                      </a:srgbClr>
                    </a:solidFill>
                  </a:rPr>
                  <a:t>The first derivative of the function is positive, the second is negative [ </a:t>
                </a:r>
                <a14:m>
                  <m:oMath xmlns:m="http://schemas.openxmlformats.org/officeDocument/2006/math">
                    <m:f>
                      <m:fPr>
                        <m:ctrlPr>
                          <a:rPr lang="en-GB" sz="2000" b="1" i="1" spc="-1" noProof="0" smtClean="0">
                            <a:solidFill>
                              <a:srgbClr val="215968"/>
                            </a:solidFill>
                            <a:uFill>
                              <a:solidFill>
                                <a:srgbClr val="FFFFFF"/>
                              </a:solidFill>
                            </a:uFill>
                            <a:latin typeface="Cambria Math" panose="02040503050406030204" pitchFamily="18" charset="0"/>
                          </a:rPr>
                        </m:ctrlPr>
                      </m:fPr>
                      <m:num>
                        <m:r>
                          <a:rPr lang="en-GB" sz="2000" b="1" i="1" spc="-1" noProof="0" smtClean="0">
                            <a:solidFill>
                              <a:srgbClr val="215968"/>
                            </a:solidFill>
                            <a:uFill>
                              <a:solidFill>
                                <a:srgbClr val="FFFFFF"/>
                              </a:solidFill>
                            </a:uFill>
                            <a:latin typeface="Cambria Math" panose="02040503050406030204" pitchFamily="18" charset="0"/>
                          </a:rPr>
                          <m:t>𝝏</m:t>
                        </m:r>
                        <m:r>
                          <a:rPr lang="en-GB" sz="2000" b="1" i="1" spc="-1" noProof="0" smtClean="0">
                            <a:solidFill>
                              <a:srgbClr val="215968"/>
                            </a:solidFill>
                            <a:uFill>
                              <a:solidFill>
                                <a:srgbClr val="FFFFFF"/>
                              </a:solidFill>
                            </a:uFill>
                            <a:latin typeface="Cambria Math" panose="02040503050406030204" pitchFamily="18" charset="0"/>
                          </a:rPr>
                          <m:t>𝒀</m:t>
                        </m:r>
                      </m:num>
                      <m:den>
                        <m:r>
                          <a:rPr lang="en-GB" sz="2000" b="1" i="1" spc="-1" noProof="0" smtClean="0">
                            <a:solidFill>
                              <a:srgbClr val="215968"/>
                            </a:solidFill>
                            <a:uFill>
                              <a:solidFill>
                                <a:srgbClr val="FFFFFF"/>
                              </a:solidFill>
                            </a:uFill>
                            <a:latin typeface="Cambria Math" panose="02040503050406030204" pitchFamily="18" charset="0"/>
                          </a:rPr>
                          <m:t>𝝏</m:t>
                        </m:r>
                        <m:r>
                          <a:rPr lang="en-GB" sz="2000" b="1" i="1" spc="-1" noProof="0" smtClean="0">
                            <a:solidFill>
                              <a:srgbClr val="215968"/>
                            </a:solidFill>
                            <a:uFill>
                              <a:solidFill>
                                <a:srgbClr val="FFFFFF"/>
                              </a:solidFill>
                            </a:uFill>
                            <a:latin typeface="Cambria Math" panose="02040503050406030204" pitchFamily="18" charset="0"/>
                          </a:rPr>
                          <m:t>𝑳</m:t>
                        </m:r>
                      </m:den>
                    </m:f>
                    <m:r>
                      <a:rPr lang="en-GB" sz="2000" b="1" i="1" spc="-1" noProof="0" smtClean="0">
                        <a:solidFill>
                          <a:srgbClr val="215968"/>
                        </a:solidFill>
                        <a:uFill>
                          <a:solidFill>
                            <a:srgbClr val="FFFFFF"/>
                          </a:solidFill>
                        </a:uFill>
                        <a:latin typeface="Cambria Math" panose="02040503050406030204" pitchFamily="18" charset="0"/>
                      </a:rPr>
                      <m:t>=</m:t>
                    </m:r>
                    <m:sSub>
                      <m:sSubPr>
                        <m:ctrlPr>
                          <a:rPr lang="en-GB" sz="2000" b="1" i="1" spc="-1" noProof="0" smtClean="0">
                            <a:solidFill>
                              <a:srgbClr val="215968"/>
                            </a:solidFill>
                            <a:uFill>
                              <a:solidFill>
                                <a:srgbClr val="FFFFFF"/>
                              </a:solidFill>
                            </a:uFill>
                            <a:latin typeface="Cambria Math" panose="02040503050406030204" pitchFamily="18" charset="0"/>
                          </a:rPr>
                        </m:ctrlPr>
                      </m:sSubPr>
                      <m:e>
                        <m:r>
                          <a:rPr lang="en-GB" sz="2000" b="1" i="1" spc="-1" noProof="0" smtClean="0">
                            <a:solidFill>
                              <a:srgbClr val="215968"/>
                            </a:solidFill>
                            <a:uFill>
                              <a:solidFill>
                                <a:srgbClr val="FFFFFF"/>
                              </a:solidFill>
                            </a:uFill>
                            <a:latin typeface="Cambria Math" panose="02040503050406030204" pitchFamily="18" charset="0"/>
                          </a:rPr>
                          <m:t>𝑴𝑷</m:t>
                        </m:r>
                      </m:e>
                      <m:sub>
                        <m:r>
                          <a:rPr lang="en-GB" sz="2000" b="1" i="1" spc="-1" noProof="0" smtClean="0">
                            <a:solidFill>
                              <a:srgbClr val="215968"/>
                            </a:solidFill>
                            <a:uFill>
                              <a:solidFill>
                                <a:srgbClr val="FFFFFF"/>
                              </a:solidFill>
                            </a:uFill>
                            <a:latin typeface="Cambria Math" panose="02040503050406030204" pitchFamily="18" charset="0"/>
                          </a:rPr>
                          <m:t>𝑳</m:t>
                        </m:r>
                      </m:sub>
                    </m:sSub>
                    <m:r>
                      <a:rPr lang="en-GB" sz="2000" b="1" i="1" spc="-1" noProof="0" smtClean="0">
                        <a:solidFill>
                          <a:srgbClr val="215968"/>
                        </a:solidFill>
                        <a:uFill>
                          <a:solidFill>
                            <a:srgbClr val="FFFFFF"/>
                          </a:solidFill>
                        </a:uFill>
                        <a:latin typeface="Cambria Math" panose="02040503050406030204" pitchFamily="18" charset="0"/>
                      </a:rPr>
                      <m:t>&gt;</m:t>
                    </m:r>
                    <m:r>
                      <a:rPr lang="en-GB" sz="2000" b="1" i="1" spc="-1" noProof="0" smtClean="0">
                        <a:solidFill>
                          <a:srgbClr val="215968"/>
                        </a:solidFill>
                        <a:uFill>
                          <a:solidFill>
                            <a:srgbClr val="FFFFFF"/>
                          </a:solidFill>
                        </a:uFill>
                        <a:latin typeface="Cambria Math" panose="02040503050406030204" pitchFamily="18" charset="0"/>
                      </a:rPr>
                      <m:t>𝟎</m:t>
                    </m:r>
                  </m:oMath>
                </a14:m>
                <a:r>
                  <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rPr>
                  <a:t> and </a:t>
                </a:r>
                <a14:m>
                  <m:oMath xmlns:m="http://schemas.openxmlformats.org/officeDocument/2006/math">
                    <m:f>
                      <m:fPr>
                        <m:ctrlPr>
                          <a:rPr lang="en-GB" sz="2000" b="1" i="1" spc="-1" noProof="0" smtClean="0">
                            <a:solidFill>
                              <a:srgbClr val="215968"/>
                            </a:solidFill>
                            <a:uFill>
                              <a:solidFill>
                                <a:srgbClr val="FFFFFF"/>
                              </a:solidFill>
                            </a:uFill>
                            <a:latin typeface="Cambria Math" panose="02040503050406030204" pitchFamily="18" charset="0"/>
                          </a:rPr>
                        </m:ctrlPr>
                      </m:fPr>
                      <m:num>
                        <m:sSup>
                          <m:sSupPr>
                            <m:ctrlPr>
                              <a:rPr lang="en-GB" sz="2000" b="1" i="1" spc="-1" noProof="0" smtClean="0">
                                <a:solidFill>
                                  <a:srgbClr val="215968"/>
                                </a:solidFill>
                                <a:uFill>
                                  <a:solidFill>
                                    <a:srgbClr val="FFFFFF"/>
                                  </a:solidFill>
                                </a:uFill>
                                <a:latin typeface="Cambria Math" panose="02040503050406030204" pitchFamily="18" charset="0"/>
                              </a:rPr>
                            </m:ctrlPr>
                          </m:sSupPr>
                          <m:e>
                            <m:r>
                              <a:rPr lang="en-GB" sz="2000" b="1" i="1" spc="-1" noProof="0" smtClean="0">
                                <a:solidFill>
                                  <a:srgbClr val="215968"/>
                                </a:solidFill>
                                <a:uFill>
                                  <a:solidFill>
                                    <a:srgbClr val="FFFFFF"/>
                                  </a:solidFill>
                                </a:uFill>
                                <a:latin typeface="Cambria Math" panose="02040503050406030204" pitchFamily="18" charset="0"/>
                              </a:rPr>
                              <m:t>𝝏</m:t>
                            </m:r>
                          </m:e>
                          <m:sup>
                            <m:r>
                              <a:rPr lang="en-GB" sz="2000" b="1" i="1" spc="-1" noProof="0" smtClean="0">
                                <a:solidFill>
                                  <a:srgbClr val="215968"/>
                                </a:solidFill>
                                <a:uFill>
                                  <a:solidFill>
                                    <a:srgbClr val="FFFFFF"/>
                                  </a:solidFill>
                                </a:uFill>
                                <a:latin typeface="Cambria Math" panose="02040503050406030204" pitchFamily="18" charset="0"/>
                              </a:rPr>
                              <m:t>𝟐</m:t>
                            </m:r>
                          </m:sup>
                        </m:sSup>
                        <m:r>
                          <a:rPr lang="en-GB" sz="2000" b="1" i="1" spc="-1" noProof="0" smtClean="0">
                            <a:solidFill>
                              <a:srgbClr val="215968"/>
                            </a:solidFill>
                            <a:uFill>
                              <a:solidFill>
                                <a:srgbClr val="FFFFFF"/>
                              </a:solidFill>
                            </a:uFill>
                            <a:latin typeface="Cambria Math" panose="02040503050406030204" pitchFamily="18" charset="0"/>
                          </a:rPr>
                          <m:t>𝒀</m:t>
                        </m:r>
                      </m:num>
                      <m:den>
                        <m:r>
                          <a:rPr lang="en-GB" sz="2000" b="1" i="1" spc="-1" noProof="0" smtClean="0">
                            <a:solidFill>
                              <a:srgbClr val="215968"/>
                            </a:solidFill>
                            <a:uFill>
                              <a:solidFill>
                                <a:srgbClr val="FFFFFF"/>
                              </a:solidFill>
                            </a:uFill>
                            <a:latin typeface="Cambria Math" panose="02040503050406030204" pitchFamily="18" charset="0"/>
                          </a:rPr>
                          <m:t>𝝏</m:t>
                        </m:r>
                        <m:sSup>
                          <m:sSupPr>
                            <m:ctrlPr>
                              <a:rPr lang="en-GB" sz="2000" b="1" i="1" spc="-1" noProof="0" smtClean="0">
                                <a:solidFill>
                                  <a:srgbClr val="215968"/>
                                </a:solidFill>
                                <a:uFill>
                                  <a:solidFill>
                                    <a:srgbClr val="FFFFFF"/>
                                  </a:solidFill>
                                </a:uFill>
                                <a:latin typeface="Cambria Math" panose="02040503050406030204" pitchFamily="18" charset="0"/>
                              </a:rPr>
                            </m:ctrlPr>
                          </m:sSupPr>
                          <m:e>
                            <m:r>
                              <a:rPr lang="en-GB" sz="2000" b="1" i="1" spc="-1" noProof="0" smtClean="0">
                                <a:solidFill>
                                  <a:srgbClr val="215968"/>
                                </a:solidFill>
                                <a:uFill>
                                  <a:solidFill>
                                    <a:srgbClr val="FFFFFF"/>
                                  </a:solidFill>
                                </a:uFill>
                                <a:latin typeface="Cambria Math" panose="02040503050406030204" pitchFamily="18" charset="0"/>
                              </a:rPr>
                              <m:t>𝑳</m:t>
                            </m:r>
                          </m:e>
                          <m:sup>
                            <m:r>
                              <a:rPr lang="en-GB" sz="2000" b="1" i="1" spc="-1" noProof="0" smtClean="0">
                                <a:solidFill>
                                  <a:srgbClr val="215968"/>
                                </a:solidFill>
                                <a:uFill>
                                  <a:solidFill>
                                    <a:srgbClr val="FFFFFF"/>
                                  </a:solidFill>
                                </a:uFill>
                                <a:latin typeface="Cambria Math" panose="02040503050406030204" pitchFamily="18" charset="0"/>
                              </a:rPr>
                              <m:t>𝟐</m:t>
                            </m:r>
                          </m:sup>
                        </m:sSup>
                      </m:den>
                    </m:f>
                    <m:r>
                      <a:rPr lang="en-GB" sz="2000" b="1" i="1" spc="-1" noProof="0" smtClean="0">
                        <a:solidFill>
                          <a:srgbClr val="215968"/>
                        </a:solidFill>
                        <a:uFill>
                          <a:solidFill>
                            <a:srgbClr val="FFFFFF"/>
                          </a:solidFill>
                        </a:uFill>
                        <a:latin typeface="Cambria Math" panose="02040503050406030204" pitchFamily="18" charset="0"/>
                      </a:rPr>
                      <m:t>&lt;</m:t>
                    </m:r>
                    <m:r>
                      <a:rPr lang="en-GB" sz="2000" b="1" i="1" spc="-1" noProof="0" smtClean="0">
                        <a:solidFill>
                          <a:srgbClr val="215968"/>
                        </a:solidFill>
                        <a:uFill>
                          <a:solidFill>
                            <a:srgbClr val="FFFFFF"/>
                          </a:solidFill>
                        </a:uFill>
                        <a:latin typeface="Cambria Math" panose="02040503050406030204" pitchFamily="18" charset="0"/>
                      </a:rPr>
                      <m:t>𝟎</m:t>
                    </m:r>
                  </m:oMath>
                </a14:m>
                <a:r>
                  <a:rPr lang="en-GB" sz="2000" b="1" spc="-1" noProof="0" dirty="0">
                    <a:solidFill>
                      <a:srgbClr val="215968"/>
                    </a:solidFill>
                    <a:uFill>
                      <a:solidFill>
                        <a:srgbClr val="FFFFFF"/>
                      </a:solidFill>
                    </a:uFill>
                    <a:latin typeface="Calibri" panose="020F0502020204030204" pitchFamily="34" charset="0"/>
                    <a:cs typeface="Calibri" panose="020F0502020204030204" pitchFamily="34" charset="0"/>
                  </a:rPr>
                  <a:t> ] </a:t>
                </a:r>
                <a:endParaRPr lang="en-GB" sz="2000" noProof="0" dirty="0">
                  <a:solidFill>
                    <a:srgbClr val="4BACC6">
                      <a:lumMod val="50000"/>
                    </a:srgbClr>
                  </a:solidFill>
                </a:endParaRPr>
              </a:p>
            </p:txBody>
          </p:sp>
        </mc:Choice>
        <mc:Fallback xmlns="">
          <p:sp>
            <p:nvSpPr>
              <p:cNvPr id="21" name="Prostokąt 20"/>
              <p:cNvSpPr>
                <a:spLocks noRot="1" noChangeAspect="1" noMove="1" noResize="1" noEditPoints="1" noAdjustHandles="1" noChangeArrowheads="1" noChangeShapeType="1" noTextEdit="1"/>
              </p:cNvSpPr>
              <p:nvPr/>
            </p:nvSpPr>
            <p:spPr>
              <a:xfrm>
                <a:off x="3886201" y="1642228"/>
                <a:ext cx="7726680" cy="4584075"/>
              </a:xfrm>
              <a:prstGeom prst="rect">
                <a:avLst/>
              </a:prstGeom>
              <a:blipFill>
                <a:blip r:embed="rId3"/>
                <a:stretch>
                  <a:fillRect l="-868" t="-532" r="-868" b="-133"/>
                </a:stretch>
              </a:blipFill>
            </p:spPr>
            <p:txBody>
              <a:bodyPr/>
              <a:lstStyle/>
              <a:p>
                <a:r>
                  <a:rPr lang="pl-PL">
                    <a:noFill/>
                  </a:rPr>
                  <a:t> </a:t>
                </a:r>
              </a:p>
            </p:txBody>
          </p:sp>
        </mc:Fallback>
      </mc:AlternateContent>
      <p:sp>
        <p:nvSpPr>
          <p:cNvPr id="50" name="Rectangle 52"/>
          <p:cNvSpPr>
            <a:spLocks noChangeArrowheads="1"/>
          </p:cNvSpPr>
          <p:nvPr/>
        </p:nvSpPr>
        <p:spPr bwMode="auto">
          <a:xfrm>
            <a:off x="6368256" y="5527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b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 name="Grupa 2"/>
          <p:cNvGrpSpPr/>
          <p:nvPr/>
        </p:nvGrpSpPr>
        <p:grpSpPr>
          <a:xfrm>
            <a:off x="569316" y="2346959"/>
            <a:ext cx="3042889" cy="2636702"/>
            <a:chOff x="615036" y="1371599"/>
            <a:chExt cx="3042889" cy="2636702"/>
          </a:xfrm>
        </p:grpSpPr>
        <p:grpSp>
          <p:nvGrpSpPr>
            <p:cNvPr id="8" name="Grupa 7"/>
            <p:cNvGrpSpPr/>
            <p:nvPr/>
          </p:nvGrpSpPr>
          <p:grpSpPr>
            <a:xfrm>
              <a:off x="615036" y="1371599"/>
              <a:ext cx="3042889" cy="2636702"/>
              <a:chOff x="185420" y="4341327"/>
              <a:chExt cx="2613660" cy="2384425"/>
            </a:xfrm>
          </p:grpSpPr>
          <p:grpSp>
            <p:nvGrpSpPr>
              <p:cNvPr id="54" name="Group 40"/>
              <p:cNvGrpSpPr>
                <a:grpSpLocks/>
              </p:cNvGrpSpPr>
              <p:nvPr/>
            </p:nvGrpSpPr>
            <p:grpSpPr bwMode="auto">
              <a:xfrm>
                <a:off x="185420" y="4341327"/>
                <a:ext cx="2613660" cy="2384425"/>
                <a:chOff x="981" y="1984"/>
                <a:chExt cx="4116" cy="3755"/>
              </a:xfrm>
            </p:grpSpPr>
            <p:grpSp>
              <p:nvGrpSpPr>
                <p:cNvPr id="57" name="Group 42"/>
                <p:cNvGrpSpPr>
                  <a:grpSpLocks/>
                </p:cNvGrpSpPr>
                <p:nvPr/>
              </p:nvGrpSpPr>
              <p:grpSpPr bwMode="auto">
                <a:xfrm>
                  <a:off x="1701" y="2164"/>
                  <a:ext cx="3396" cy="3575"/>
                  <a:chOff x="1701" y="5062"/>
                  <a:chExt cx="3396" cy="3575"/>
                </a:xfrm>
              </p:grpSpPr>
              <p:sp>
                <p:nvSpPr>
                  <p:cNvPr id="59" name="Line 46"/>
                  <p:cNvSpPr>
                    <a:spLocks noChangeShapeType="1"/>
                  </p:cNvSpPr>
                  <p:nvPr/>
                </p:nvSpPr>
                <p:spPr bwMode="auto">
                  <a:xfrm flipV="1">
                    <a:off x="1701" y="5062"/>
                    <a:ext cx="0" cy="28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0" name="Line 45"/>
                  <p:cNvSpPr>
                    <a:spLocks noChangeShapeType="1"/>
                  </p:cNvSpPr>
                  <p:nvPr/>
                </p:nvSpPr>
                <p:spPr bwMode="auto">
                  <a:xfrm>
                    <a:off x="1701" y="7942"/>
                    <a:ext cx="32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1" name="Arc 44"/>
                  <p:cNvSpPr>
                    <a:spLocks/>
                  </p:cNvSpPr>
                  <p:nvPr/>
                </p:nvSpPr>
                <p:spPr bwMode="auto">
                  <a:xfrm rot="10800000" flipV="1">
                    <a:off x="1701" y="5404"/>
                    <a:ext cx="2700" cy="234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2" name="Text Box 43"/>
                  <p:cNvSpPr txBox="1">
                    <a:spLocks noChangeArrowheads="1"/>
                  </p:cNvSpPr>
                  <p:nvPr/>
                </p:nvSpPr>
                <p:spPr bwMode="auto">
                  <a:xfrm>
                    <a:off x="4536" y="8097"/>
                    <a:ext cx="561"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rPr>
                      <a:t>L</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sp>
              <p:nvSpPr>
                <p:cNvPr id="58" name="Text Box 41"/>
                <p:cNvSpPr txBox="1">
                  <a:spLocks noChangeArrowheads="1"/>
                </p:cNvSpPr>
                <p:nvPr/>
              </p:nvSpPr>
              <p:spPr bwMode="auto">
                <a:xfrm>
                  <a:off x="981" y="1984"/>
                  <a:ext cx="90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sz="1200" noProof="0" dirty="0">
                      <a:solidFill>
                        <a:prstClr val="black"/>
                      </a:solidFill>
                      <a:latin typeface="Arial" panose="020B0604020202020204" pitchFamily="34" charset="0"/>
                      <a:ea typeface="Times New Roman" panose="02020603050405020304" pitchFamily="18" charset="0"/>
                    </a:rPr>
                    <a:t>Y</a:t>
                  </a:r>
                  <a:r>
                    <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rPr>
                    <a:t>(L)</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cxnSp>
            <p:nvCxnSpPr>
              <p:cNvPr id="32" name="Łącznik prosty 31"/>
              <p:cNvCxnSpPr/>
              <p:nvPr/>
            </p:nvCxnSpPr>
            <p:spPr>
              <a:xfrm flipV="1">
                <a:off x="756920" y="4672797"/>
                <a:ext cx="1421403" cy="103352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Owal 13"/>
            <p:cNvSpPr/>
            <p:nvPr/>
          </p:nvSpPr>
          <p:spPr>
            <a:xfrm>
              <a:off x="2872740" y="1738139"/>
              <a:ext cx="6248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5" name="Owal 14"/>
            <p:cNvSpPr/>
            <p:nvPr/>
          </p:nvSpPr>
          <p:spPr>
            <a:xfrm>
              <a:off x="1234440" y="2849880"/>
              <a:ext cx="45719" cy="60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Owal 15"/>
            <p:cNvSpPr/>
            <p:nvPr/>
          </p:nvSpPr>
          <p:spPr>
            <a:xfrm>
              <a:off x="2019300" y="2309575"/>
              <a:ext cx="45719" cy="678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Strzałka w dół 16"/>
            <p:cNvSpPr/>
            <p:nvPr/>
          </p:nvSpPr>
          <p:spPr>
            <a:xfrm>
              <a:off x="1961676" y="1432649"/>
              <a:ext cx="176055" cy="84076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noProof="0" dirty="0"/>
            </a:p>
          </p:txBody>
        </p:sp>
      </p:grpSp>
      <p:sp>
        <p:nvSpPr>
          <p:cNvPr id="20" name="Tytuł 1"/>
          <p:cNvSpPr>
            <a:spLocks noGrp="1"/>
          </p:cNvSpPr>
          <p:nvPr>
            <p:ph type="title"/>
          </p:nvPr>
        </p:nvSpPr>
        <p:spPr>
          <a:xfrm>
            <a:off x="-1" y="-13887"/>
            <a:ext cx="12192001" cy="1399163"/>
          </a:xfrm>
          <a:solidFill>
            <a:schemeClr val="accent5">
              <a:lumMod val="20000"/>
              <a:lumOff val="80000"/>
            </a:schemeClr>
          </a:solidFill>
        </p:spPr>
        <p:txBody>
          <a:bodyPr>
            <a:noAutofit/>
          </a:bodyPr>
          <a:lstStyle/>
          <a:p>
            <a:pPr algn="ctr"/>
            <a:r>
              <a:rPr lang="en-GB" sz="3200" b="1" noProof="0" dirty="0">
                <a:solidFill>
                  <a:schemeClr val="accent5">
                    <a:lumMod val="50000"/>
                  </a:schemeClr>
                </a:solidFill>
                <a:latin typeface="Arial" charset="0"/>
              </a:rPr>
              <a:t>Principle of diminishing marginal productivity. A very important assumption that is usually true, but...</a:t>
            </a:r>
          </a:p>
        </p:txBody>
      </p:sp>
      <p:sp>
        <p:nvSpPr>
          <p:cNvPr id="5" name="Prostokąt 4"/>
          <p:cNvSpPr/>
          <p:nvPr/>
        </p:nvSpPr>
        <p:spPr>
          <a:xfrm>
            <a:off x="1890138" y="3491833"/>
            <a:ext cx="1207526" cy="769441"/>
          </a:xfrm>
          <a:prstGeom prst="rect">
            <a:avLst/>
          </a:prstGeom>
        </p:spPr>
        <p:txBody>
          <a:bodyPr wrap="square">
            <a:spAutoFit/>
          </a:bodyPr>
          <a:lstStyle/>
          <a:p>
            <a:r>
              <a:rPr lang="en-GB" sz="1100" noProof="0" dirty="0">
                <a:solidFill>
                  <a:srgbClr val="4BACC6">
                    <a:lumMod val="50000"/>
                  </a:srgbClr>
                </a:solidFill>
              </a:rPr>
              <a:t>The point in inside a set --&gt; the set is convex</a:t>
            </a:r>
            <a:endParaRPr lang="en-GB" sz="1100" noProof="0" dirty="0"/>
          </a:p>
        </p:txBody>
      </p:sp>
      <p:sp>
        <p:nvSpPr>
          <p:cNvPr id="24" name="Prostokąt 23"/>
          <p:cNvSpPr/>
          <p:nvPr/>
        </p:nvSpPr>
        <p:spPr>
          <a:xfrm>
            <a:off x="1426521" y="1687772"/>
            <a:ext cx="1745433" cy="600164"/>
          </a:xfrm>
          <a:prstGeom prst="rect">
            <a:avLst/>
          </a:prstGeom>
        </p:spPr>
        <p:txBody>
          <a:bodyPr wrap="square">
            <a:spAutoFit/>
          </a:bodyPr>
          <a:lstStyle/>
          <a:p>
            <a:r>
              <a:rPr lang="en-GB" sz="1100" noProof="0" dirty="0">
                <a:solidFill>
                  <a:srgbClr val="4BACC6">
                    <a:lumMod val="50000"/>
                  </a:srgbClr>
                </a:solidFill>
              </a:rPr>
              <a:t>The point in below a function --&gt; the function is concave </a:t>
            </a:r>
            <a:endParaRPr lang="en-GB" sz="1100" noProof="0" dirty="0"/>
          </a:p>
        </p:txBody>
      </p:sp>
    </p:spTree>
    <p:extLst>
      <p:ext uri="{BB962C8B-B14F-4D97-AF65-F5344CB8AC3E}">
        <p14:creationId xmlns:p14="http://schemas.microsoft.com/office/powerpoint/2010/main" val="282864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3601453" y="1163822"/>
            <a:ext cx="8314623" cy="12136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spc="-1" noProof="0" dirty="0">
                <a:solidFill>
                  <a:srgbClr val="215968"/>
                </a:solidFill>
                <a:uFill>
                  <a:solidFill>
                    <a:srgbClr val="FFFFFF"/>
                  </a:solidFill>
                </a:uFill>
                <a:latin typeface="Calibri"/>
              </a:rPr>
              <a:t>Compute equilibrium before and after the intervention and compare the conditions. It means we have to solve two optimization problems: </a:t>
            </a:r>
            <a:endParaRPr lang="en-GB" sz="2800" spc="-1" noProof="0" dirty="0">
              <a:solidFill>
                <a:srgbClr val="215968"/>
              </a:solidFill>
              <a:uFill>
                <a:solidFill>
                  <a:srgbClr val="FFFFFF"/>
                </a:solidFill>
              </a:uFill>
              <a:latin typeface="Calibri"/>
              <a:ea typeface="DejaVu Sans"/>
              <a:cs typeface="DejaVu Sans"/>
            </a:endParaRPr>
          </a:p>
        </p:txBody>
      </p:sp>
      <p:sp>
        <p:nvSpPr>
          <p:cNvPr id="206" name="CustomShape 3"/>
          <p:cNvSpPr/>
          <p:nvPr/>
        </p:nvSpPr>
        <p:spPr>
          <a:xfrm>
            <a:off x="6814686" y="2492945"/>
            <a:ext cx="3313410" cy="93528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mc:AlternateContent xmlns:mc="http://schemas.openxmlformats.org/markup-compatibility/2006" xmlns:a14="http://schemas.microsoft.com/office/drawing/2010/main">
        <mc:Choice Requires="a14">
          <p:sp>
            <p:nvSpPr>
              <p:cNvPr id="2" name="Prostokąt 1"/>
              <p:cNvSpPr/>
              <p:nvPr/>
            </p:nvSpPr>
            <p:spPr>
              <a:xfrm>
                <a:off x="5883320" y="2574077"/>
                <a:ext cx="4788216" cy="83304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GB" i="1" spc="-1" noProof="0" smtClean="0">
                          <a:solidFill>
                            <a:srgbClr val="215968"/>
                          </a:solidFill>
                          <a:uFill>
                            <a:solidFill>
                              <a:srgbClr val="FFFFFF"/>
                            </a:solidFill>
                          </a:uFill>
                          <a:latin typeface="Cambria Math" panose="02040503050406030204" pitchFamily="18" charset="0"/>
                        </a:rPr>
                        <m:t>1.  </m:t>
                      </m:r>
                      <m:func>
                        <m:funcPr>
                          <m:ctrlPr>
                            <a:rPr lang="en-GB" i="1" spc="-1" noProof="0" smtClean="0">
                              <a:solidFill>
                                <a:srgbClr val="215968"/>
                              </a:solidFill>
                              <a:uFill>
                                <a:solidFill>
                                  <a:srgbClr val="FFFFFF"/>
                                </a:solidFill>
                              </a:uFill>
                              <a:latin typeface="Cambria Math" panose="02040503050406030204" pitchFamily="18" charset="0"/>
                            </a:rPr>
                          </m:ctrlPr>
                        </m:funcPr>
                        <m:fName>
                          <m:limLow>
                            <m:limLowPr>
                              <m:ctrlPr>
                                <a:rPr lang="en-GB" i="1" spc="-1" noProof="0" smtClean="0">
                                  <a:solidFill>
                                    <a:srgbClr val="215968"/>
                                  </a:solidFill>
                                  <a:uFill>
                                    <a:solidFill>
                                      <a:srgbClr val="FFFFFF"/>
                                    </a:solidFill>
                                  </a:uFill>
                                  <a:latin typeface="Cambria Math" panose="02040503050406030204" pitchFamily="18" charset="0"/>
                                </a:rPr>
                              </m:ctrlPr>
                            </m:limLowPr>
                            <m:e>
                              <m:r>
                                <m:rPr>
                                  <m:sty m:val="p"/>
                                </m:rPr>
                                <a:rPr lang="en-GB" spc="-1" noProof="0" smtClean="0">
                                  <a:solidFill>
                                    <a:srgbClr val="215968"/>
                                  </a:solidFill>
                                  <a:uFill>
                                    <a:solidFill>
                                      <a:srgbClr val="FFFFFF"/>
                                    </a:solidFill>
                                  </a:uFill>
                                  <a:latin typeface="Cambria Math" panose="02040503050406030204" pitchFamily="18" charset="0"/>
                                </a:rPr>
                                <m:t>max</m:t>
                              </m:r>
                            </m:e>
                            <m:lim>
                              <m:r>
                                <a:rPr lang="en-GB" i="1" spc="-1" noProof="0" smtClean="0">
                                  <a:solidFill>
                                    <a:srgbClr val="215968"/>
                                  </a:solidFill>
                                  <a:uFill>
                                    <a:solidFill>
                                      <a:srgbClr val="FFFFFF"/>
                                    </a:solidFill>
                                  </a:uFill>
                                  <a:latin typeface="Cambria Math" panose="02040503050406030204" pitchFamily="18" charset="0"/>
                                </a:rPr>
                                <m:t>𝐿</m:t>
                              </m:r>
                            </m:lim>
                          </m:limLow>
                        </m:fName>
                        <m:e>
                          <m:r>
                            <a:rPr lang="en-GB" b="0" i="1" spc="-1" noProof="0" smtClean="0">
                              <a:solidFill>
                                <a:srgbClr val="215968"/>
                              </a:solidFill>
                              <a:uFill>
                                <a:solidFill>
                                  <a:srgbClr val="FFFFFF"/>
                                </a:solidFill>
                              </a:uFill>
                              <a:latin typeface="Cambria Math" panose="02040503050406030204" pitchFamily="18" charset="0"/>
                            </a:rPr>
                            <m:t>(</m:t>
                          </m:r>
                          <m:r>
                            <a:rPr lang="en-GB" i="1" spc="-1" noProof="0" smtClean="0">
                              <a:solidFill>
                                <a:srgbClr val="215968"/>
                              </a:solidFill>
                              <a:uFill>
                                <a:solidFill>
                                  <a:srgbClr val="FFFFFF"/>
                                </a:solidFill>
                              </a:uFill>
                              <a:latin typeface="Cambria Math" panose="02040503050406030204" pitchFamily="18" charset="0"/>
                            </a:rPr>
                            <m:t>10(</m:t>
                          </m:r>
                          <m:r>
                            <a:rPr lang="en-GB" b="0" i="1" spc="-1" noProof="0" smtClean="0">
                              <a:solidFill>
                                <a:srgbClr val="215968"/>
                              </a:solidFill>
                              <a:uFill>
                                <a:solidFill>
                                  <a:srgbClr val="FFFFFF"/>
                                </a:solidFill>
                              </a:uFill>
                              <a:latin typeface="Cambria Math" panose="02040503050406030204" pitchFamily="18" charset="0"/>
                            </a:rPr>
                            <m:t>1</m:t>
                          </m:r>
                          <m:r>
                            <a:rPr lang="en-GB" i="1" spc="-1" noProof="0" smtClean="0">
                              <a:solidFill>
                                <a:srgbClr val="215968"/>
                              </a:solidFill>
                              <a:uFill>
                                <a:solidFill>
                                  <a:srgbClr val="FFFFFF"/>
                                </a:solidFill>
                              </a:uFill>
                              <a:latin typeface="Cambria Math" panose="02040503050406030204" pitchFamily="18" charset="0"/>
                            </a:rPr>
                            <m:t>0000</m:t>
                          </m:r>
                          <m:sSup>
                            <m:sSupPr>
                              <m:ctrlPr>
                                <a:rPr lang="en-GB" i="1" spc="-1" noProof="0" smtClean="0">
                                  <a:solidFill>
                                    <a:srgbClr val="215968"/>
                                  </a:solidFill>
                                  <a:uFill>
                                    <a:solidFill>
                                      <a:srgbClr val="FFFFFF"/>
                                    </a:solidFill>
                                  </a:uFill>
                                  <a:latin typeface="Cambria Math" panose="02040503050406030204" pitchFamily="18" charset="0"/>
                                </a:rPr>
                              </m:ctrlPr>
                            </m:sSupPr>
                            <m:e>
                              <m:r>
                                <a:rPr lang="en-GB" i="1" spc="-1" noProof="0" smtClean="0">
                                  <a:solidFill>
                                    <a:srgbClr val="215968"/>
                                  </a:solidFill>
                                  <a:uFill>
                                    <a:solidFill>
                                      <a:srgbClr val="FFFFFF"/>
                                    </a:solidFill>
                                  </a:uFill>
                                  <a:latin typeface="Cambria Math" panose="02040503050406030204" pitchFamily="18" charset="0"/>
                                </a:rPr>
                                <m:t>𝐿</m:t>
                              </m:r>
                            </m:e>
                            <m:sup>
                              <m:r>
                                <a:rPr lang="en-GB" i="1" spc="-1" noProof="0" smtClean="0">
                                  <a:solidFill>
                                    <a:srgbClr val="215968"/>
                                  </a:solidFill>
                                  <a:uFill>
                                    <a:solidFill>
                                      <a:srgbClr val="FFFFFF"/>
                                    </a:solidFill>
                                  </a:uFill>
                                  <a:latin typeface="Cambria Math" panose="02040503050406030204" pitchFamily="18" charset="0"/>
                                </a:rPr>
                                <m:t>0.5</m:t>
                              </m:r>
                            </m:sup>
                          </m:sSup>
                          <m:r>
                            <a:rPr lang="en-GB" i="1" spc="-1" noProof="0" smtClean="0">
                              <a:solidFill>
                                <a:srgbClr val="215968"/>
                              </a:solidFill>
                              <a:uFill>
                                <a:solidFill>
                                  <a:srgbClr val="FFFFFF"/>
                                </a:solidFill>
                              </a:uFill>
                              <a:latin typeface="Cambria Math" panose="02040503050406030204" pitchFamily="18" charset="0"/>
                            </a:rPr>
                            <m:t>) −3150</m:t>
                          </m:r>
                          <m:r>
                            <a:rPr lang="en-GB" i="1" spc="-1" noProof="0" smtClean="0">
                              <a:solidFill>
                                <a:srgbClr val="215968"/>
                              </a:solidFill>
                              <a:uFill>
                                <a:solidFill>
                                  <a:srgbClr val="FFFFFF"/>
                                </a:solidFill>
                              </a:uFill>
                              <a:latin typeface="Cambria Math" panose="02040503050406030204" pitchFamily="18" charset="0"/>
                            </a:rPr>
                            <m:t>𝐿</m:t>
                          </m:r>
                          <m:r>
                            <a:rPr lang="en-GB" i="1" spc="-1" noProof="0" smtClean="0">
                              <a:solidFill>
                                <a:srgbClr val="215968"/>
                              </a:solidFill>
                              <a:uFill>
                                <a:solidFill>
                                  <a:srgbClr val="FFFFFF"/>
                                </a:solidFill>
                              </a:uFill>
                              <a:latin typeface="Cambria Math" panose="02040503050406030204" pitchFamily="18" charset="0"/>
                            </a:rPr>
                            <m:t>)</m:t>
                          </m:r>
                        </m:e>
                      </m:func>
                    </m:oMath>
                  </m:oMathPara>
                </a14:m>
                <a:endParaRPr lang="en-GB" i="1" spc="-1" noProof="0" dirty="0">
                  <a:solidFill>
                    <a:srgbClr val="215968"/>
                  </a:solidFill>
                  <a:uFill>
                    <a:solidFill>
                      <a:srgbClr val="FFFFFF"/>
                    </a:solidFill>
                  </a:u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func>
                        <m:funcPr>
                          <m:ctrlPr>
                            <a:rPr lang="en-GB" i="1" spc="-1" noProof="0" smtClean="0">
                              <a:solidFill>
                                <a:srgbClr val="215968"/>
                              </a:solidFill>
                              <a:uFill>
                                <a:solidFill>
                                  <a:srgbClr val="FFFFFF"/>
                                </a:solidFill>
                              </a:uFill>
                              <a:latin typeface="Cambria Math" panose="02040503050406030204" pitchFamily="18" charset="0"/>
                            </a:rPr>
                          </m:ctrlPr>
                        </m:funcPr>
                        <m:fName>
                          <m:r>
                            <a:rPr lang="en-GB" i="1" spc="-1" noProof="0" smtClean="0">
                              <a:solidFill>
                                <a:srgbClr val="215968"/>
                              </a:solidFill>
                              <a:uFill>
                                <a:solidFill>
                                  <a:srgbClr val="FFFFFF"/>
                                </a:solidFill>
                              </a:uFill>
                              <a:latin typeface="Cambria Math" panose="02040503050406030204" pitchFamily="18" charset="0"/>
                            </a:rPr>
                            <m:t>2. </m:t>
                          </m:r>
                        </m:fName>
                        <m:e>
                          <m:func>
                            <m:funcPr>
                              <m:ctrlPr>
                                <a:rPr lang="en-GB" i="1" spc="-1" noProof="0" smtClean="0">
                                  <a:solidFill>
                                    <a:srgbClr val="215968"/>
                                  </a:solidFill>
                                  <a:uFill>
                                    <a:solidFill>
                                      <a:srgbClr val="FFFFFF"/>
                                    </a:solidFill>
                                  </a:uFill>
                                  <a:latin typeface="Cambria Math" panose="02040503050406030204" pitchFamily="18" charset="0"/>
                                </a:rPr>
                              </m:ctrlPr>
                            </m:funcPr>
                            <m:fName>
                              <m:limLow>
                                <m:limLowPr>
                                  <m:ctrlPr>
                                    <a:rPr lang="en-GB" i="1" spc="-1" noProof="0" smtClean="0">
                                      <a:solidFill>
                                        <a:srgbClr val="215968"/>
                                      </a:solidFill>
                                      <a:uFill>
                                        <a:solidFill>
                                          <a:srgbClr val="FFFFFF"/>
                                        </a:solidFill>
                                      </a:uFill>
                                      <a:latin typeface="Cambria Math" panose="02040503050406030204" pitchFamily="18" charset="0"/>
                                    </a:rPr>
                                  </m:ctrlPr>
                                </m:limLowPr>
                                <m:e>
                                  <m:r>
                                    <m:rPr>
                                      <m:sty m:val="p"/>
                                    </m:rPr>
                                    <a:rPr lang="en-GB" spc="-1" noProof="0" smtClean="0">
                                      <a:solidFill>
                                        <a:srgbClr val="215968"/>
                                      </a:solidFill>
                                      <a:uFill>
                                        <a:solidFill>
                                          <a:srgbClr val="FFFFFF"/>
                                        </a:solidFill>
                                      </a:uFill>
                                      <a:latin typeface="Cambria Math" panose="02040503050406030204" pitchFamily="18" charset="0"/>
                                    </a:rPr>
                                    <m:t>max</m:t>
                                  </m:r>
                                </m:e>
                                <m:lim>
                                  <m:r>
                                    <a:rPr lang="en-GB" i="1" spc="-1" noProof="0" smtClean="0">
                                      <a:solidFill>
                                        <a:srgbClr val="215968"/>
                                      </a:solidFill>
                                      <a:uFill>
                                        <a:solidFill>
                                          <a:srgbClr val="FFFFFF"/>
                                        </a:solidFill>
                                      </a:uFill>
                                      <a:latin typeface="Cambria Math" panose="02040503050406030204" pitchFamily="18" charset="0"/>
                                    </a:rPr>
                                    <m:t>𝐿</m:t>
                                  </m:r>
                                </m:lim>
                              </m:limLow>
                            </m:fName>
                            <m:e>
                              <m:r>
                                <a:rPr lang="en-GB" i="1" spc="-1" noProof="0" smtClean="0">
                                  <a:solidFill>
                                    <a:srgbClr val="215968"/>
                                  </a:solidFill>
                                  <a:uFill>
                                    <a:solidFill>
                                      <a:srgbClr val="FFFFFF"/>
                                    </a:solidFill>
                                  </a:uFill>
                                  <a:latin typeface="Cambria Math" panose="02040503050406030204" pitchFamily="18" charset="0"/>
                                </a:rPr>
                                <m:t>( 10(1−0.2)(</m:t>
                              </m:r>
                              <m:r>
                                <a:rPr lang="en-GB" b="0" i="1" spc="-1" noProof="0" smtClean="0">
                                  <a:solidFill>
                                    <a:srgbClr val="215968"/>
                                  </a:solidFill>
                                  <a:uFill>
                                    <a:solidFill>
                                      <a:srgbClr val="FFFFFF"/>
                                    </a:solidFill>
                                  </a:uFill>
                                  <a:latin typeface="Cambria Math" panose="02040503050406030204" pitchFamily="18" charset="0"/>
                                </a:rPr>
                                <m:t>1</m:t>
                              </m:r>
                              <m:r>
                                <a:rPr lang="en-GB" i="1" spc="-1" noProof="0" smtClean="0">
                                  <a:solidFill>
                                    <a:srgbClr val="215968"/>
                                  </a:solidFill>
                                  <a:uFill>
                                    <a:solidFill>
                                      <a:srgbClr val="FFFFFF"/>
                                    </a:solidFill>
                                  </a:uFill>
                                  <a:latin typeface="Cambria Math" panose="02040503050406030204" pitchFamily="18" charset="0"/>
                                </a:rPr>
                                <m:t>0000</m:t>
                              </m:r>
                              <m:sSup>
                                <m:sSupPr>
                                  <m:ctrlPr>
                                    <a:rPr lang="en-GB" i="1" spc="-1" noProof="0" smtClean="0">
                                      <a:solidFill>
                                        <a:srgbClr val="215968"/>
                                      </a:solidFill>
                                      <a:uFill>
                                        <a:solidFill>
                                          <a:srgbClr val="FFFFFF"/>
                                        </a:solidFill>
                                      </a:uFill>
                                      <a:latin typeface="Cambria Math" panose="02040503050406030204" pitchFamily="18" charset="0"/>
                                    </a:rPr>
                                  </m:ctrlPr>
                                </m:sSupPr>
                                <m:e>
                                  <m:r>
                                    <a:rPr lang="en-GB" i="1" spc="-1" noProof="0" smtClean="0">
                                      <a:solidFill>
                                        <a:srgbClr val="215968"/>
                                      </a:solidFill>
                                      <a:uFill>
                                        <a:solidFill>
                                          <a:srgbClr val="FFFFFF"/>
                                        </a:solidFill>
                                      </a:uFill>
                                      <a:latin typeface="Cambria Math" panose="02040503050406030204" pitchFamily="18" charset="0"/>
                                    </a:rPr>
                                    <m:t>𝐿</m:t>
                                  </m:r>
                                </m:e>
                                <m:sup>
                                  <m:r>
                                    <a:rPr lang="en-GB" i="1" spc="-1" noProof="0" smtClean="0">
                                      <a:solidFill>
                                        <a:srgbClr val="215968"/>
                                      </a:solidFill>
                                      <a:uFill>
                                        <a:solidFill>
                                          <a:srgbClr val="FFFFFF"/>
                                        </a:solidFill>
                                      </a:uFill>
                                      <a:latin typeface="Cambria Math" panose="02040503050406030204" pitchFamily="18" charset="0"/>
                                    </a:rPr>
                                    <m:t>0.5</m:t>
                                  </m:r>
                                </m:sup>
                              </m:sSup>
                              <m:r>
                                <a:rPr lang="en-GB" i="1" spc="-1" noProof="0" smtClean="0">
                                  <a:solidFill>
                                    <a:srgbClr val="215968"/>
                                  </a:solidFill>
                                  <a:uFill>
                                    <a:solidFill>
                                      <a:srgbClr val="FFFFFF"/>
                                    </a:solidFill>
                                  </a:uFill>
                                  <a:latin typeface="Cambria Math" panose="02040503050406030204" pitchFamily="18" charset="0"/>
                                </a:rPr>
                                <m:t>) −3150</m:t>
                              </m:r>
                              <m:r>
                                <a:rPr lang="en-GB" i="1" spc="-1" noProof="0" smtClean="0">
                                  <a:solidFill>
                                    <a:srgbClr val="215968"/>
                                  </a:solidFill>
                                  <a:uFill>
                                    <a:solidFill>
                                      <a:srgbClr val="FFFFFF"/>
                                    </a:solidFill>
                                  </a:uFill>
                                  <a:latin typeface="Cambria Math" panose="02040503050406030204" pitchFamily="18" charset="0"/>
                                </a:rPr>
                                <m:t>𝐿</m:t>
                              </m:r>
                              <m:r>
                                <a:rPr lang="en-GB" i="1" spc="-1" noProof="0" smtClean="0">
                                  <a:solidFill>
                                    <a:srgbClr val="215968"/>
                                  </a:solidFill>
                                  <a:uFill>
                                    <a:solidFill>
                                      <a:srgbClr val="FFFFFF"/>
                                    </a:solidFill>
                                  </a:uFill>
                                  <a:latin typeface="Cambria Math" panose="02040503050406030204" pitchFamily="18" charset="0"/>
                                </a:rPr>
                                <m:t>)</m:t>
                              </m:r>
                            </m:e>
                          </m:func>
                        </m:e>
                      </m:func>
                    </m:oMath>
                  </m:oMathPara>
                </a14:m>
                <a:endParaRPr lang="en-GB" noProof="0" dirty="0"/>
              </a:p>
            </p:txBody>
          </p:sp>
        </mc:Choice>
        <mc:Fallback xmlns="">
          <p:sp>
            <p:nvSpPr>
              <p:cNvPr id="2" name="Prostokąt 1"/>
              <p:cNvSpPr>
                <a:spLocks noRot="1" noChangeAspect="1" noMove="1" noResize="1" noEditPoints="1" noAdjustHandles="1" noChangeArrowheads="1" noChangeShapeType="1" noTextEdit="1"/>
              </p:cNvSpPr>
              <p:nvPr/>
            </p:nvSpPr>
            <p:spPr>
              <a:xfrm>
                <a:off x="5883320" y="2574077"/>
                <a:ext cx="4788216" cy="833049"/>
              </a:xfrm>
              <a:prstGeom prst="rect">
                <a:avLst/>
              </a:prstGeom>
              <a:blipFill>
                <a:blip r:embed="rId2"/>
                <a:stretch>
                  <a:fillRect/>
                </a:stretch>
              </a:blipFill>
            </p:spPr>
            <p:txBody>
              <a:bodyPr/>
              <a:lstStyle/>
              <a:p>
                <a:r>
                  <a:rPr lang="pl-PL">
                    <a:noFill/>
                  </a:rPr>
                  <a:t> </a:t>
                </a:r>
              </a:p>
            </p:txBody>
          </p:sp>
        </mc:Fallback>
      </mc:AlternateContent>
      <p:sp>
        <p:nvSpPr>
          <p:cNvPr id="12" name="CustomShape 1"/>
          <p:cNvSpPr/>
          <p:nvPr/>
        </p:nvSpPr>
        <p:spPr>
          <a:xfrm>
            <a:off x="0" y="-2308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3600" b="1" spc="-1" noProof="0" dirty="0">
                <a:solidFill>
                  <a:srgbClr val="215968"/>
                </a:solidFill>
                <a:uFill>
                  <a:solidFill>
                    <a:srgbClr val="FFFFFF"/>
                  </a:solidFill>
                </a:uFill>
                <a:latin typeface="Calibri"/>
              </a:rPr>
              <a:t>Comparative statistic</a:t>
            </a:r>
          </a:p>
        </p:txBody>
      </p:sp>
      <p:sp>
        <p:nvSpPr>
          <p:cNvPr id="11" name="CustomShape 4"/>
          <p:cNvSpPr/>
          <p:nvPr/>
        </p:nvSpPr>
        <p:spPr>
          <a:xfrm>
            <a:off x="207980" y="1163822"/>
            <a:ext cx="3318184" cy="5532049"/>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r>
              <a:rPr lang="en-GB" spc="-1" noProof="0" dirty="0">
                <a:solidFill>
                  <a:srgbClr val="215968"/>
                </a:solidFill>
                <a:uFill>
                  <a:solidFill>
                    <a:srgbClr val="FFFFFF"/>
                  </a:solidFill>
                </a:uFill>
                <a:latin typeface="Calibri"/>
              </a:rPr>
              <a:t>kill(all)$</a:t>
            </a:r>
          </a:p>
          <a:p>
            <a:r>
              <a:rPr lang="en-GB" spc="-1" noProof="0" dirty="0">
                <a:solidFill>
                  <a:srgbClr val="215968"/>
                </a:solidFill>
                <a:uFill>
                  <a:solidFill>
                    <a:srgbClr val="FFFFFF"/>
                  </a:solidFill>
                </a:uFill>
                <a:latin typeface="Calibri"/>
              </a:rPr>
              <a:t>/* enter the production function prices p, w and tax  */</a:t>
            </a:r>
          </a:p>
          <a:p>
            <a:r>
              <a:rPr lang="en-GB" spc="-1" noProof="0" dirty="0">
                <a:solidFill>
                  <a:srgbClr val="215968"/>
                </a:solidFill>
                <a:uFill>
                  <a:solidFill>
                    <a:srgbClr val="FFFFFF"/>
                  </a:solidFill>
                </a:uFill>
                <a:latin typeface="Calibri"/>
              </a:rPr>
              <a:t>p:10$</a:t>
            </a:r>
          </a:p>
          <a:p>
            <a:r>
              <a:rPr lang="en-GB" spc="-1" noProof="0" dirty="0">
                <a:solidFill>
                  <a:srgbClr val="215968"/>
                </a:solidFill>
                <a:uFill>
                  <a:solidFill>
                    <a:srgbClr val="FFFFFF"/>
                  </a:solidFill>
                </a:uFill>
                <a:latin typeface="Calibri"/>
              </a:rPr>
              <a:t>w:3150$ </a:t>
            </a:r>
          </a:p>
          <a:p>
            <a:r>
              <a:rPr lang="en-GB" spc="-1" noProof="0" dirty="0">
                <a:solidFill>
                  <a:srgbClr val="215968"/>
                </a:solidFill>
                <a:uFill>
                  <a:solidFill>
                    <a:srgbClr val="FFFFFF"/>
                  </a:solidFill>
                </a:uFill>
                <a:latin typeface="Calibri"/>
              </a:rPr>
              <a:t>t: </a:t>
            </a:r>
            <a:r>
              <a:rPr lang="en-GB" b="1" spc="-1" noProof="0" dirty="0">
                <a:solidFill>
                  <a:srgbClr val="C00000"/>
                </a:solidFill>
                <a:uFill>
                  <a:solidFill>
                    <a:srgbClr val="FFFFFF"/>
                  </a:solidFill>
                </a:uFill>
                <a:latin typeface="Calibri"/>
              </a:rPr>
              <a:t>0.2</a:t>
            </a:r>
            <a:r>
              <a:rPr lang="en-GB" spc="-1" noProof="0" dirty="0">
                <a:solidFill>
                  <a:srgbClr val="215968"/>
                </a:solidFill>
                <a:uFill>
                  <a:solidFill>
                    <a:srgbClr val="FFFFFF"/>
                  </a:solidFill>
                </a:uFill>
                <a:latin typeface="Calibri"/>
              </a:rPr>
              <a:t>$ </a:t>
            </a:r>
          </a:p>
          <a:p>
            <a:r>
              <a:rPr lang="en-GB" spc="-1" noProof="0" dirty="0">
                <a:solidFill>
                  <a:srgbClr val="215968"/>
                </a:solidFill>
                <a:uFill>
                  <a:solidFill>
                    <a:srgbClr val="FFFFFF"/>
                  </a:solidFill>
                </a:uFill>
                <a:latin typeface="Calibri"/>
              </a:rPr>
              <a:t>/* enter the production function  */</a:t>
            </a:r>
          </a:p>
          <a:p>
            <a:r>
              <a:rPr lang="en-GB" spc="-1" noProof="0" dirty="0">
                <a:solidFill>
                  <a:srgbClr val="215968"/>
                </a:solidFill>
                <a:uFill>
                  <a:solidFill>
                    <a:srgbClr val="FFFFFF"/>
                  </a:solidFill>
                </a:uFill>
                <a:latin typeface="Calibri"/>
              </a:rPr>
              <a:t>y:10000*L^0.5$</a:t>
            </a:r>
          </a:p>
          <a:p>
            <a:r>
              <a:rPr lang="en-GB" spc="-1" noProof="0" dirty="0">
                <a:solidFill>
                  <a:srgbClr val="215968"/>
                </a:solidFill>
                <a:uFill>
                  <a:solidFill>
                    <a:srgbClr val="FFFFFF"/>
                  </a:solidFill>
                </a:uFill>
                <a:latin typeface="Calibri"/>
              </a:rPr>
              <a:t>/* enter the profit function  */</a:t>
            </a:r>
          </a:p>
          <a:p>
            <a:r>
              <a:rPr lang="en-GB" spc="-1" noProof="0" dirty="0">
                <a:solidFill>
                  <a:srgbClr val="215968"/>
                </a:solidFill>
                <a:uFill>
                  <a:solidFill>
                    <a:srgbClr val="FFFFFF"/>
                  </a:solidFill>
                </a:uFill>
                <a:latin typeface="Calibri"/>
              </a:rPr>
              <a:t>profit: </a:t>
            </a:r>
            <a:r>
              <a:rPr lang="en-GB" b="1" spc="-1" noProof="0" dirty="0">
                <a:solidFill>
                  <a:srgbClr val="C00000"/>
                </a:solidFill>
                <a:uFill>
                  <a:solidFill>
                    <a:srgbClr val="FFFFFF"/>
                  </a:solidFill>
                </a:uFill>
                <a:latin typeface="Calibri"/>
              </a:rPr>
              <a:t>p*(1-t)*y - w*L</a:t>
            </a:r>
            <a:r>
              <a:rPr lang="en-GB" spc="-1" noProof="0" dirty="0">
                <a:solidFill>
                  <a:srgbClr val="215968"/>
                </a:solidFill>
                <a:uFill>
                  <a:solidFill>
                    <a:srgbClr val="FFFFFF"/>
                  </a:solidFill>
                </a:uFill>
                <a:latin typeface="Calibri"/>
              </a:rPr>
              <a:t>$</a:t>
            </a:r>
          </a:p>
          <a:p>
            <a:r>
              <a:rPr lang="en-GB" spc="-1" noProof="0" dirty="0">
                <a:solidFill>
                  <a:srgbClr val="215968"/>
                </a:solidFill>
                <a:uFill>
                  <a:solidFill>
                    <a:srgbClr val="FFFFFF"/>
                  </a:solidFill>
                </a:uFill>
                <a:latin typeface="Calibri"/>
              </a:rPr>
              <a:t>/* calculate </a:t>
            </a:r>
            <a:r>
              <a:rPr lang="en-GB" spc="-1" noProof="0" dirty="0" err="1">
                <a:solidFill>
                  <a:srgbClr val="215968"/>
                </a:solidFill>
                <a:uFill>
                  <a:solidFill>
                    <a:srgbClr val="FFFFFF"/>
                  </a:solidFill>
                </a:uFill>
                <a:latin typeface="Calibri"/>
              </a:rPr>
              <a:t>f.o.c</a:t>
            </a:r>
            <a:r>
              <a:rPr lang="en-GB" spc="-1" noProof="0" dirty="0">
                <a:solidFill>
                  <a:srgbClr val="215968"/>
                </a:solidFill>
                <a:uFill>
                  <a:solidFill>
                    <a:srgbClr val="FFFFFF"/>
                  </a:solidFill>
                </a:uFill>
                <a:latin typeface="Calibri"/>
              </a:rPr>
              <a:t>*/</a:t>
            </a:r>
          </a:p>
          <a:p>
            <a:r>
              <a:rPr lang="en-GB" spc="-1" noProof="0" dirty="0">
                <a:solidFill>
                  <a:srgbClr val="215968"/>
                </a:solidFill>
                <a:uFill>
                  <a:solidFill>
                    <a:srgbClr val="FFFFFF"/>
                  </a:solidFill>
                </a:uFill>
                <a:latin typeface="Calibri"/>
              </a:rPr>
              <a:t>eq1: diff(profit,L,1) = 0$</a:t>
            </a:r>
          </a:p>
          <a:p>
            <a:r>
              <a:rPr lang="en-GB" spc="-1" noProof="0" dirty="0">
                <a:solidFill>
                  <a:srgbClr val="215968"/>
                </a:solidFill>
                <a:uFill>
                  <a:solidFill>
                    <a:srgbClr val="FFFFFF"/>
                  </a:solidFill>
                </a:uFill>
                <a:latin typeface="Calibri"/>
              </a:rPr>
              <a:t>float(solve (eq1,L))$</a:t>
            </a:r>
          </a:p>
          <a:p>
            <a:r>
              <a:rPr lang="en-GB" spc="-1" noProof="0" dirty="0">
                <a:solidFill>
                  <a:srgbClr val="215968"/>
                </a:solidFill>
                <a:uFill>
                  <a:solidFill>
                    <a:srgbClr val="FFFFFF"/>
                  </a:solidFill>
                </a:uFill>
                <a:latin typeface="Calibri"/>
              </a:rPr>
              <a:t>L : </a:t>
            </a:r>
            <a:r>
              <a:rPr lang="en-GB" spc="-1" noProof="0" dirty="0" err="1">
                <a:solidFill>
                  <a:srgbClr val="215968"/>
                </a:solidFill>
                <a:uFill>
                  <a:solidFill>
                    <a:srgbClr val="FFFFFF"/>
                  </a:solidFill>
                </a:uFill>
                <a:latin typeface="Calibri"/>
              </a:rPr>
              <a:t>rhs</a:t>
            </a:r>
            <a:r>
              <a:rPr lang="en-GB" spc="-1" noProof="0" dirty="0">
                <a:solidFill>
                  <a:srgbClr val="215968"/>
                </a:solidFill>
                <a:uFill>
                  <a:solidFill>
                    <a:srgbClr val="FFFFFF"/>
                  </a:solidFill>
                </a:uFill>
                <a:latin typeface="Calibri"/>
              </a:rPr>
              <a:t>(%[1])$</a:t>
            </a:r>
          </a:p>
          <a:p>
            <a:r>
              <a:rPr lang="en-GB" spc="-1" noProof="0" dirty="0">
                <a:solidFill>
                  <a:srgbClr val="215968"/>
                </a:solidFill>
                <a:uFill>
                  <a:solidFill>
                    <a:srgbClr val="FFFFFF"/>
                  </a:solidFill>
                </a:uFill>
                <a:latin typeface="Calibri"/>
              </a:rPr>
              <a:t>/* outputs  */</a:t>
            </a:r>
          </a:p>
          <a:p>
            <a:r>
              <a:rPr lang="en-GB" spc="-1" noProof="0" dirty="0">
                <a:solidFill>
                  <a:srgbClr val="215968"/>
                </a:solidFill>
                <a:uFill>
                  <a:solidFill>
                    <a:srgbClr val="FFFFFF"/>
                  </a:solidFill>
                </a:uFill>
                <a:latin typeface="Calibri"/>
              </a:rPr>
              <a:t>print("t* = ", ''t) $</a:t>
            </a:r>
          </a:p>
          <a:p>
            <a:r>
              <a:rPr lang="en-GB" spc="-1" noProof="0" dirty="0">
                <a:solidFill>
                  <a:srgbClr val="215968"/>
                </a:solidFill>
                <a:uFill>
                  <a:solidFill>
                    <a:srgbClr val="FFFFFF"/>
                  </a:solidFill>
                </a:uFill>
                <a:latin typeface="Calibri"/>
              </a:rPr>
              <a:t>print("L* = ", ''L) $</a:t>
            </a:r>
          </a:p>
          <a:p>
            <a:r>
              <a:rPr lang="en-GB" spc="-1" noProof="0" dirty="0">
                <a:solidFill>
                  <a:srgbClr val="215968"/>
                </a:solidFill>
                <a:uFill>
                  <a:solidFill>
                    <a:srgbClr val="FFFFFF"/>
                  </a:solidFill>
                </a:uFill>
                <a:latin typeface="Calibri"/>
              </a:rPr>
              <a:t>print("Y* = ", ''y) $</a:t>
            </a:r>
          </a:p>
          <a:p>
            <a:r>
              <a:rPr lang="en-GB" spc="-1" noProof="0" dirty="0">
                <a:solidFill>
                  <a:srgbClr val="215968"/>
                </a:solidFill>
                <a:uFill>
                  <a:solidFill>
                    <a:srgbClr val="FFFFFF"/>
                  </a:solidFill>
                </a:uFill>
                <a:latin typeface="Calibri"/>
              </a:rPr>
              <a:t>print("Π* = ", ''profit) $</a:t>
            </a:r>
          </a:p>
        </p:txBody>
      </p:sp>
      <p:sp>
        <p:nvSpPr>
          <p:cNvPr id="16" name="Prostokąt 15"/>
          <p:cNvSpPr/>
          <p:nvPr/>
        </p:nvSpPr>
        <p:spPr>
          <a:xfrm>
            <a:off x="3756001" y="5215342"/>
            <a:ext cx="8314622" cy="646331"/>
          </a:xfrm>
          <a:prstGeom prst="rect">
            <a:avLst/>
          </a:prstGeom>
        </p:spPr>
        <p:txBody>
          <a:bodyPr wrap="square">
            <a:spAutoFit/>
          </a:bodyPr>
          <a:lstStyle/>
          <a:p>
            <a:pPr algn="just"/>
            <a:r>
              <a:rPr lang="en-GB" b="1" spc="-1" noProof="0" dirty="0">
                <a:solidFill>
                  <a:srgbClr val="C00000"/>
                </a:solidFill>
                <a:uFill>
                  <a:solidFill>
                    <a:srgbClr val="FFFFFF"/>
                  </a:solidFill>
                </a:uFill>
                <a:latin typeface="Calibri"/>
              </a:rPr>
              <a:t>Comparative statistic</a:t>
            </a:r>
            <a:r>
              <a:rPr lang="en-GB" spc="-1" noProof="0" dirty="0">
                <a:solidFill>
                  <a:srgbClr val="C00000"/>
                </a:solidFill>
                <a:uFill>
                  <a:solidFill>
                    <a:srgbClr val="FFFFFF"/>
                  </a:solidFill>
                </a:uFill>
                <a:latin typeface="Calibri"/>
              </a:rPr>
              <a:t>: </a:t>
            </a:r>
            <a:r>
              <a:rPr lang="en-GB" spc="-1" noProof="0" dirty="0">
                <a:solidFill>
                  <a:srgbClr val="215968"/>
                </a:solidFill>
                <a:uFill>
                  <a:solidFill>
                    <a:srgbClr val="FFFFFF"/>
                  </a:solidFill>
                </a:uFill>
                <a:latin typeface="Calibri"/>
              </a:rPr>
              <a:t>Interpret how the introduction of the tax affects our equilibrium conditions..</a:t>
            </a:r>
          </a:p>
        </p:txBody>
      </p:sp>
      <p:pic>
        <p:nvPicPr>
          <p:cNvPr id="18" name="Obraz 17"/>
          <p:cNvPicPr>
            <a:picLocks noChangeAspect="1"/>
          </p:cNvPicPr>
          <p:nvPr/>
        </p:nvPicPr>
        <p:blipFill>
          <a:blip r:embed="rId3"/>
          <a:stretch>
            <a:fillRect/>
          </a:stretch>
        </p:blipFill>
        <p:spPr>
          <a:xfrm>
            <a:off x="7971914" y="3428224"/>
            <a:ext cx="3730587" cy="1333686"/>
          </a:xfrm>
          <a:prstGeom prst="rect">
            <a:avLst/>
          </a:prstGeom>
        </p:spPr>
      </p:pic>
      <p:pic>
        <p:nvPicPr>
          <p:cNvPr id="19" name="Obraz 18"/>
          <p:cNvPicPr>
            <a:picLocks noChangeAspect="1"/>
          </p:cNvPicPr>
          <p:nvPr/>
        </p:nvPicPr>
        <p:blipFill>
          <a:blip r:embed="rId4"/>
          <a:stretch>
            <a:fillRect/>
          </a:stretch>
        </p:blipFill>
        <p:spPr>
          <a:xfrm>
            <a:off x="3756001" y="3428897"/>
            <a:ext cx="2581635" cy="1381318"/>
          </a:xfrm>
          <a:prstGeom prst="rect">
            <a:avLst/>
          </a:prstGeom>
        </p:spPr>
      </p:pic>
      <p:sp>
        <p:nvSpPr>
          <p:cNvPr id="14" name="Strzałka w lewo i prawo 13"/>
          <p:cNvSpPr/>
          <p:nvPr/>
        </p:nvSpPr>
        <p:spPr>
          <a:xfrm>
            <a:off x="6451259" y="3750890"/>
            <a:ext cx="1595072" cy="625643"/>
          </a:xfrm>
          <a:prstGeom prst="leftRightArrow">
            <a:avLst/>
          </a:prstGeom>
          <a:solidFill>
            <a:srgbClr val="C00000">
              <a:alpha val="52000"/>
            </a:srgbClr>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9101202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33937"/>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rPr>
              <a:t>Extension of the model and some mathematics</a:t>
            </a:r>
            <a:endParaRPr lang="en-GB" sz="3200" b="1" i="1" spc="-1" noProof="0" dirty="0">
              <a:solidFill>
                <a:srgbClr val="215968"/>
              </a:solidFill>
              <a:uFill>
                <a:solidFill>
                  <a:srgbClr val="FFFFFF"/>
                </a:solidFill>
              </a:uFill>
              <a:latin typeface="Calibri"/>
            </a:endParaRPr>
          </a:p>
        </p:txBody>
      </p:sp>
      <p:sp>
        <p:nvSpPr>
          <p:cNvPr id="3" name="Prostokąt 2"/>
          <p:cNvSpPr/>
          <p:nvPr/>
        </p:nvSpPr>
        <p:spPr>
          <a:xfrm>
            <a:off x="178838" y="1283564"/>
            <a:ext cx="11597526" cy="3046988"/>
          </a:xfrm>
          <a:prstGeom prst="rect">
            <a:avLst/>
          </a:prstGeom>
        </p:spPr>
        <p:txBody>
          <a:bodyPr wrap="square">
            <a:spAutoFit/>
          </a:bodyPr>
          <a:lstStyle/>
          <a:p>
            <a:pPr algn="just"/>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The problem of profit maximization for a production function dependent on two variables: K and L. Where:</a:t>
            </a:r>
          </a:p>
          <a:p>
            <a:pPr algn="just"/>
            <a:endPar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K - capital.</a:t>
            </a:r>
          </a:p>
          <a:p>
            <a:pPr marL="285750" indent="-285750" algn="just">
              <a:buFont typeface="Arial" panose="020B0604020202020204" pitchFamily="34" charset="0"/>
              <a:buChar char="•"/>
            </a:pP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L - </a:t>
            </a:r>
            <a:r>
              <a:rPr lang="en-GB" sz="1600" spc="-1" noProof="0" dirty="0" err="1">
                <a:solidFill>
                  <a:srgbClr val="215968"/>
                </a:solidFill>
                <a:uFill>
                  <a:solidFill>
                    <a:srgbClr val="FFFFFF"/>
                  </a:solidFill>
                </a:uFill>
                <a:latin typeface="Calibri" panose="020F0502020204030204" pitchFamily="34" charset="0"/>
                <a:cs typeface="Calibri" panose="020F0502020204030204" pitchFamily="34" charset="0"/>
              </a:rPr>
              <a:t>labor</a:t>
            </a: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A - the efficiency of technology.</a:t>
            </a:r>
          </a:p>
          <a:p>
            <a:pPr marL="285750" indent="-285750" algn="just">
              <a:buFont typeface="Arial" panose="020B0604020202020204" pitchFamily="34" charset="0"/>
              <a:buChar char="•"/>
            </a:pP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α - output elasticity of capital, indicating how much output changes with a 1% increase in capital, holding </a:t>
            </a:r>
            <a:r>
              <a:rPr lang="en-GB" sz="1600" spc="-1" noProof="0" dirty="0" err="1">
                <a:solidFill>
                  <a:srgbClr val="215968"/>
                </a:solidFill>
                <a:uFill>
                  <a:solidFill>
                    <a:srgbClr val="FFFFFF"/>
                  </a:solidFill>
                </a:uFill>
                <a:latin typeface="Calibri" panose="020F0502020204030204" pitchFamily="34" charset="0"/>
                <a:cs typeface="Calibri" panose="020F0502020204030204" pitchFamily="34" charset="0"/>
              </a:rPr>
              <a:t>labor</a:t>
            </a: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constant. A higher α means capital contributes more to production. (This will be discussed later.)</a:t>
            </a:r>
          </a:p>
          <a:p>
            <a:pPr marL="285750" indent="-285750" algn="just">
              <a:buFont typeface="Arial" panose="020B0604020202020204" pitchFamily="34" charset="0"/>
              <a:buChar char="•"/>
            </a:pP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β - output elasticity of </a:t>
            </a:r>
            <a:r>
              <a:rPr lang="en-GB" sz="1600" spc="-1" noProof="0" dirty="0" err="1">
                <a:solidFill>
                  <a:srgbClr val="215968"/>
                </a:solidFill>
                <a:uFill>
                  <a:solidFill>
                    <a:srgbClr val="FFFFFF"/>
                  </a:solidFill>
                </a:uFill>
                <a:latin typeface="Calibri" panose="020F0502020204030204" pitchFamily="34" charset="0"/>
                <a:cs typeface="Calibri" panose="020F0502020204030204" pitchFamily="34" charset="0"/>
              </a:rPr>
              <a:t>labor</a:t>
            </a: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showing the change in output from a 1% increase in </a:t>
            </a:r>
            <a:r>
              <a:rPr lang="en-GB" sz="1600" spc="-1" noProof="0" dirty="0" err="1">
                <a:solidFill>
                  <a:srgbClr val="215968"/>
                </a:solidFill>
                <a:uFill>
                  <a:solidFill>
                    <a:srgbClr val="FFFFFF"/>
                  </a:solidFill>
                </a:uFill>
                <a:latin typeface="Calibri" panose="020F0502020204030204" pitchFamily="34" charset="0"/>
                <a:cs typeface="Calibri" panose="020F0502020204030204" pitchFamily="34" charset="0"/>
              </a:rPr>
              <a:t>labor</a:t>
            </a: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holding capital constant. A higher β means </a:t>
            </a:r>
            <a:r>
              <a:rPr lang="en-GB" sz="1600" spc="-1" noProof="0" dirty="0" err="1">
                <a:solidFill>
                  <a:srgbClr val="215968"/>
                </a:solidFill>
                <a:uFill>
                  <a:solidFill>
                    <a:srgbClr val="FFFFFF"/>
                  </a:solidFill>
                </a:uFill>
                <a:latin typeface="Calibri" panose="020F0502020204030204" pitchFamily="34" charset="0"/>
                <a:cs typeface="Calibri" panose="020F0502020204030204" pitchFamily="34" charset="0"/>
              </a:rPr>
              <a:t>labor</a:t>
            </a: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plays a bigger role. (This will be discussed later.)</a:t>
            </a:r>
          </a:p>
          <a:p>
            <a:pPr marL="285750" indent="-285750" algn="just">
              <a:buFont typeface="Arial" panose="020B0604020202020204" pitchFamily="34" charset="0"/>
              <a:buChar char="•"/>
            </a:pP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p - price of the output.</a:t>
            </a:r>
          </a:p>
          <a:p>
            <a:pPr marL="285750" indent="-285750" algn="just">
              <a:buFont typeface="Arial" panose="020B0604020202020204" pitchFamily="34" charset="0"/>
              <a:buChar char="•"/>
            </a:pP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r - interest rate — the cost/price of capital .</a:t>
            </a:r>
          </a:p>
          <a:p>
            <a:pPr marL="285750" indent="-285750" algn="just">
              <a:buFont typeface="Arial" panose="020B0604020202020204" pitchFamily="34" charset="0"/>
              <a:buChar char="•"/>
            </a:pP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w - wage rate — the cost/price of </a:t>
            </a:r>
            <a:r>
              <a:rPr lang="en-GB" sz="1600" spc="-1" noProof="0" dirty="0" err="1">
                <a:solidFill>
                  <a:srgbClr val="215968"/>
                </a:solidFill>
                <a:uFill>
                  <a:solidFill>
                    <a:srgbClr val="FFFFFF"/>
                  </a:solidFill>
                </a:uFill>
                <a:latin typeface="Calibri" panose="020F0502020204030204" pitchFamily="34" charset="0"/>
                <a:cs typeface="Calibri" panose="020F0502020204030204" pitchFamily="34" charset="0"/>
              </a:rPr>
              <a:t>labor</a:t>
            </a:r>
            <a:r>
              <a:rPr lang="en-GB" sz="1600" spc="-1" noProof="0" dirty="0">
                <a:solidFill>
                  <a:srgbClr val="215968"/>
                </a:solidFill>
                <a:uFill>
                  <a:solidFill>
                    <a:srgbClr val="FFFFFF"/>
                  </a:solidFill>
                </a:uFill>
                <a:latin typeface="Calibri" panose="020F0502020204030204" pitchFamily="34" charset="0"/>
                <a:cs typeface="Calibri" panose="020F0502020204030204" pitchFamily="34" charset="0"/>
              </a:rPr>
              <a:t> .</a:t>
            </a:r>
            <a:endPar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pole tekstowe 3"/>
              <p:cNvSpPr txBox="1"/>
              <p:nvPr/>
            </p:nvSpPr>
            <p:spPr>
              <a:xfrm>
                <a:off x="5740355" y="3967110"/>
                <a:ext cx="3784049" cy="4510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noProof="0" smtClean="0">
                          <a:latin typeface="Cambria Math" panose="02040503050406030204" pitchFamily="18" charset="0"/>
                        </a:rPr>
                        <m:t>𝑌</m:t>
                      </m:r>
                      <m:r>
                        <a:rPr lang="en-GB" sz="2800" i="1" noProof="0" smtClean="0">
                          <a:latin typeface="Cambria Math" panose="02040503050406030204" pitchFamily="18" charset="0"/>
                        </a:rPr>
                        <m:t>=</m:t>
                      </m:r>
                      <m:r>
                        <a:rPr lang="en-GB" sz="2800" b="0" i="1" noProof="0" smtClean="0">
                          <a:latin typeface="Cambria Math" panose="02040503050406030204" pitchFamily="18" charset="0"/>
                        </a:rPr>
                        <m:t>𝑓</m:t>
                      </m:r>
                      <m:d>
                        <m:dPr>
                          <m:ctrlPr>
                            <a:rPr lang="en-GB" sz="2800" b="0" i="1" noProof="0" smtClean="0">
                              <a:latin typeface="Cambria Math" panose="02040503050406030204" pitchFamily="18" charset="0"/>
                            </a:rPr>
                          </m:ctrlPr>
                        </m:dPr>
                        <m:e>
                          <m:r>
                            <a:rPr lang="en-GB" sz="2800" b="0" i="1" noProof="0" smtClean="0">
                              <a:latin typeface="Cambria Math" panose="02040503050406030204" pitchFamily="18" charset="0"/>
                            </a:rPr>
                            <m:t>𝐾</m:t>
                          </m:r>
                          <m:r>
                            <a:rPr lang="en-GB" sz="2800" b="0" i="1" noProof="0" smtClean="0">
                              <a:latin typeface="Cambria Math" panose="02040503050406030204" pitchFamily="18" charset="0"/>
                            </a:rPr>
                            <m:t>,</m:t>
                          </m:r>
                          <m:r>
                            <a:rPr lang="en-GB" sz="2800" b="0" i="1" noProof="0" smtClean="0">
                              <a:latin typeface="Cambria Math" panose="02040503050406030204" pitchFamily="18" charset="0"/>
                            </a:rPr>
                            <m:t>𝐿</m:t>
                          </m:r>
                        </m:e>
                      </m:d>
                      <m:r>
                        <a:rPr lang="en-GB" sz="2800" b="0" i="1" noProof="0" smtClean="0">
                          <a:latin typeface="Cambria Math" panose="02040503050406030204" pitchFamily="18" charset="0"/>
                        </a:rPr>
                        <m:t>=</m:t>
                      </m:r>
                      <m:r>
                        <a:rPr lang="en-GB" sz="2800" b="0" i="1" noProof="0" smtClean="0">
                          <a:latin typeface="Cambria Math" panose="02040503050406030204" pitchFamily="18" charset="0"/>
                        </a:rPr>
                        <m:t>𝐴</m:t>
                      </m:r>
                      <m:r>
                        <a:rPr lang="en-GB" sz="2800" b="0" i="1" noProof="0" smtClean="0">
                          <a:latin typeface="Cambria Math" panose="02040503050406030204" pitchFamily="18" charset="0"/>
                          <a:ea typeface="Cambria Math" panose="02040503050406030204" pitchFamily="18" charset="0"/>
                        </a:rPr>
                        <m:t>∙</m:t>
                      </m:r>
                      <m:sSup>
                        <m:sSupPr>
                          <m:ctrlPr>
                            <a:rPr lang="en-GB" sz="2800" b="0" i="1" noProof="0" smtClean="0">
                              <a:latin typeface="Cambria Math" panose="02040503050406030204" pitchFamily="18" charset="0"/>
                              <a:ea typeface="Cambria Math" panose="02040503050406030204" pitchFamily="18" charset="0"/>
                            </a:rPr>
                          </m:ctrlPr>
                        </m:sSupPr>
                        <m:e>
                          <m:r>
                            <a:rPr lang="en-GB" sz="2800" b="0" i="1" noProof="0" smtClean="0">
                              <a:latin typeface="Cambria Math" panose="02040503050406030204" pitchFamily="18" charset="0"/>
                              <a:ea typeface="Cambria Math" panose="02040503050406030204" pitchFamily="18" charset="0"/>
                            </a:rPr>
                            <m:t>𝐾</m:t>
                          </m:r>
                        </m:e>
                        <m:sup>
                          <m:r>
                            <a:rPr lang="en-GB" sz="2800" b="0" i="1" noProof="0" smtClean="0">
                              <a:latin typeface="Cambria Math" panose="02040503050406030204" pitchFamily="18" charset="0"/>
                              <a:ea typeface="Cambria Math" panose="02040503050406030204" pitchFamily="18" charset="0"/>
                            </a:rPr>
                            <m:t>𝛼</m:t>
                          </m:r>
                        </m:sup>
                      </m:sSup>
                      <m:r>
                        <a:rPr lang="en-GB" sz="2800" b="0" i="1" noProof="0" smtClean="0">
                          <a:latin typeface="Cambria Math" panose="02040503050406030204" pitchFamily="18" charset="0"/>
                          <a:ea typeface="Cambria Math" panose="02040503050406030204" pitchFamily="18" charset="0"/>
                        </a:rPr>
                        <m:t> </m:t>
                      </m:r>
                      <m:sSup>
                        <m:sSupPr>
                          <m:ctrlPr>
                            <a:rPr lang="en-GB" sz="2800" b="0" i="1" noProof="0" smtClean="0">
                              <a:latin typeface="Cambria Math" panose="02040503050406030204" pitchFamily="18" charset="0"/>
                              <a:ea typeface="Cambria Math" panose="02040503050406030204" pitchFamily="18" charset="0"/>
                            </a:rPr>
                          </m:ctrlPr>
                        </m:sSupPr>
                        <m:e>
                          <m:r>
                            <a:rPr lang="en-GB" sz="2800" b="0" i="1" noProof="0" smtClean="0">
                              <a:latin typeface="Cambria Math" panose="02040503050406030204" pitchFamily="18" charset="0"/>
                              <a:ea typeface="Cambria Math" panose="02040503050406030204" pitchFamily="18" charset="0"/>
                            </a:rPr>
                            <m:t>𝐿</m:t>
                          </m:r>
                        </m:e>
                        <m:sup>
                          <m:r>
                            <a:rPr lang="en-GB" sz="2800" b="0" i="1" noProof="0" smtClean="0">
                              <a:latin typeface="Cambria Math" panose="02040503050406030204" pitchFamily="18" charset="0"/>
                              <a:ea typeface="Cambria Math" panose="02040503050406030204" pitchFamily="18" charset="0"/>
                            </a:rPr>
                            <m:t>𝛽</m:t>
                          </m:r>
                        </m:sup>
                      </m:sSup>
                    </m:oMath>
                  </m:oMathPara>
                </a14:m>
                <a:endParaRPr lang="en-GB" sz="2800" noProof="0" dirty="0"/>
              </a:p>
            </p:txBody>
          </p:sp>
        </mc:Choice>
        <mc:Fallback xmlns="">
          <p:sp>
            <p:nvSpPr>
              <p:cNvPr id="4" name="pole tekstowe 3"/>
              <p:cNvSpPr txBox="1">
                <a:spLocks noRot="1" noChangeAspect="1" noMove="1" noResize="1" noEditPoints="1" noAdjustHandles="1" noChangeArrowheads="1" noChangeShapeType="1" noTextEdit="1"/>
              </p:cNvSpPr>
              <p:nvPr/>
            </p:nvSpPr>
            <p:spPr>
              <a:xfrm>
                <a:off x="5740355" y="3967110"/>
                <a:ext cx="3784049" cy="451086"/>
              </a:xfrm>
              <a:prstGeom prst="rect">
                <a:avLst/>
              </a:prstGeom>
              <a:blipFill>
                <a:blip r:embed="rId2"/>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4" name="pole tekstowe 13"/>
              <p:cNvSpPr txBox="1"/>
              <p:nvPr/>
            </p:nvSpPr>
            <p:spPr>
              <a:xfrm>
                <a:off x="2522151" y="5841399"/>
                <a:ext cx="5298374"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noProof="0" smtClean="0">
                          <a:latin typeface="Cambria Math" panose="02040503050406030204" pitchFamily="18" charset="0"/>
                          <a:ea typeface="Cambria Math" panose="02040503050406030204" pitchFamily="18" charset="0"/>
                        </a:rPr>
                        <m:t>𝜋</m:t>
                      </m:r>
                      <m:r>
                        <a:rPr lang="en-GB" sz="2800" i="1" noProof="0" smtClean="0">
                          <a:latin typeface="Cambria Math" panose="02040503050406030204" pitchFamily="18" charset="0"/>
                        </a:rPr>
                        <m:t>=</m:t>
                      </m:r>
                      <m:r>
                        <a:rPr lang="en-GB" sz="2800" b="0" i="1" noProof="0" smtClean="0">
                          <a:latin typeface="Cambria Math" panose="02040503050406030204" pitchFamily="18" charset="0"/>
                        </a:rPr>
                        <m:t>𝑝</m:t>
                      </m:r>
                      <m:d>
                        <m:dPr>
                          <m:ctrlPr>
                            <a:rPr lang="en-GB" sz="2800" b="0" i="1" noProof="0" smtClean="0">
                              <a:latin typeface="Cambria Math" panose="02040503050406030204" pitchFamily="18" charset="0"/>
                            </a:rPr>
                          </m:ctrlPr>
                        </m:dPr>
                        <m:e>
                          <m:r>
                            <a:rPr lang="en-GB" sz="2800" b="0" i="1" noProof="0" smtClean="0">
                              <a:latin typeface="Cambria Math" panose="02040503050406030204" pitchFamily="18" charset="0"/>
                            </a:rPr>
                            <m:t>𝐴</m:t>
                          </m:r>
                          <m:r>
                            <a:rPr lang="en-GB" sz="2800" b="0" i="1" noProof="0" smtClean="0">
                              <a:latin typeface="Cambria Math" panose="02040503050406030204" pitchFamily="18" charset="0"/>
                              <a:ea typeface="Cambria Math" panose="02040503050406030204" pitchFamily="18" charset="0"/>
                            </a:rPr>
                            <m:t>∙</m:t>
                          </m:r>
                          <m:sSup>
                            <m:sSupPr>
                              <m:ctrlPr>
                                <a:rPr lang="en-GB" sz="2800" b="0" i="1" noProof="0" smtClean="0">
                                  <a:latin typeface="Cambria Math" panose="02040503050406030204" pitchFamily="18" charset="0"/>
                                  <a:ea typeface="Cambria Math" panose="02040503050406030204" pitchFamily="18" charset="0"/>
                                </a:rPr>
                              </m:ctrlPr>
                            </m:sSupPr>
                            <m:e>
                              <m:r>
                                <a:rPr lang="en-GB" sz="2800" b="0" i="1" noProof="0" smtClean="0">
                                  <a:latin typeface="Cambria Math" panose="02040503050406030204" pitchFamily="18" charset="0"/>
                                  <a:ea typeface="Cambria Math" panose="02040503050406030204" pitchFamily="18" charset="0"/>
                                </a:rPr>
                                <m:t>𝐾</m:t>
                              </m:r>
                            </m:e>
                            <m:sup>
                              <m:r>
                                <a:rPr lang="en-GB" sz="2800" b="0" i="1" noProof="0" smtClean="0">
                                  <a:latin typeface="Cambria Math" panose="02040503050406030204" pitchFamily="18" charset="0"/>
                                  <a:ea typeface="Cambria Math" panose="02040503050406030204" pitchFamily="18" charset="0"/>
                                </a:rPr>
                                <m:t>𝛼</m:t>
                              </m:r>
                            </m:sup>
                          </m:sSup>
                          <m:r>
                            <a:rPr lang="en-GB" sz="2800" b="0" i="1" noProof="0" smtClean="0">
                              <a:latin typeface="Cambria Math" panose="02040503050406030204" pitchFamily="18" charset="0"/>
                              <a:ea typeface="Cambria Math" panose="02040503050406030204" pitchFamily="18" charset="0"/>
                            </a:rPr>
                            <m:t> </m:t>
                          </m:r>
                          <m:sSup>
                            <m:sSupPr>
                              <m:ctrlPr>
                                <a:rPr lang="en-GB" sz="2800" b="0" i="1" noProof="0" smtClean="0">
                                  <a:latin typeface="Cambria Math" panose="02040503050406030204" pitchFamily="18" charset="0"/>
                                  <a:ea typeface="Cambria Math" panose="02040503050406030204" pitchFamily="18" charset="0"/>
                                </a:rPr>
                              </m:ctrlPr>
                            </m:sSupPr>
                            <m:e>
                              <m:r>
                                <a:rPr lang="en-GB" sz="2800" b="0" i="1" noProof="0" smtClean="0">
                                  <a:latin typeface="Cambria Math" panose="02040503050406030204" pitchFamily="18" charset="0"/>
                                  <a:ea typeface="Cambria Math" panose="02040503050406030204" pitchFamily="18" charset="0"/>
                                </a:rPr>
                                <m:t>𝐿</m:t>
                              </m:r>
                            </m:e>
                            <m:sup>
                              <m:r>
                                <a:rPr lang="en-GB" sz="2800" b="0" i="1" noProof="0" smtClean="0">
                                  <a:latin typeface="Cambria Math" panose="02040503050406030204" pitchFamily="18" charset="0"/>
                                  <a:ea typeface="Cambria Math" panose="02040503050406030204" pitchFamily="18" charset="0"/>
                                </a:rPr>
                                <m:t>𝛽</m:t>
                              </m:r>
                            </m:sup>
                          </m:sSup>
                        </m:e>
                      </m:d>
                      <m:r>
                        <a:rPr lang="en-GB" sz="2800" b="0" i="0" noProof="0" smtClean="0">
                          <a:latin typeface="Cambria Math" panose="02040503050406030204" pitchFamily="18" charset="0"/>
                          <a:ea typeface="Cambria Math" panose="02040503050406030204" pitchFamily="18" charset="0"/>
                        </a:rPr>
                        <m:t>−(</m:t>
                      </m:r>
                      <m:r>
                        <m:rPr>
                          <m:sty m:val="p"/>
                        </m:rPr>
                        <a:rPr lang="en-GB" sz="2800" b="0" i="0" noProof="0" smtClean="0">
                          <a:latin typeface="Cambria Math" panose="02040503050406030204" pitchFamily="18" charset="0"/>
                          <a:ea typeface="Cambria Math" panose="02040503050406030204" pitchFamily="18" charset="0"/>
                        </a:rPr>
                        <m:t>r</m:t>
                      </m:r>
                      <m:r>
                        <a:rPr lang="en-GB" sz="2800" b="0" i="1" noProof="0" smtClean="0">
                          <a:latin typeface="Cambria Math" panose="02040503050406030204" pitchFamily="18" charset="0"/>
                          <a:ea typeface="Cambria Math" panose="02040503050406030204" pitchFamily="18" charset="0"/>
                        </a:rPr>
                        <m:t>∙</m:t>
                      </m:r>
                      <m:r>
                        <a:rPr lang="en-GB" sz="2800" b="0" i="1" noProof="0" smtClean="0">
                          <a:latin typeface="Cambria Math" panose="02040503050406030204" pitchFamily="18" charset="0"/>
                          <a:ea typeface="Cambria Math" panose="02040503050406030204" pitchFamily="18" charset="0"/>
                        </a:rPr>
                        <m:t>𝐾</m:t>
                      </m:r>
                      <m:r>
                        <a:rPr lang="en-GB" sz="2800" b="0" i="1" noProof="0" smtClean="0">
                          <a:latin typeface="Cambria Math" panose="02040503050406030204" pitchFamily="18" charset="0"/>
                          <a:ea typeface="Cambria Math" panose="02040503050406030204" pitchFamily="18" charset="0"/>
                        </a:rPr>
                        <m:t>+</m:t>
                      </m:r>
                      <m:r>
                        <a:rPr lang="en-GB" sz="2800" b="0" i="1" noProof="0" smtClean="0">
                          <a:latin typeface="Cambria Math" panose="02040503050406030204" pitchFamily="18" charset="0"/>
                          <a:ea typeface="Cambria Math" panose="02040503050406030204" pitchFamily="18" charset="0"/>
                        </a:rPr>
                        <m:t>𝑤</m:t>
                      </m:r>
                      <m:r>
                        <a:rPr lang="en-GB" sz="2800" b="0" i="1" noProof="0" smtClean="0">
                          <a:latin typeface="Cambria Math" panose="02040503050406030204" pitchFamily="18" charset="0"/>
                          <a:ea typeface="Cambria Math" panose="02040503050406030204" pitchFamily="18" charset="0"/>
                        </a:rPr>
                        <m:t>∙</m:t>
                      </m:r>
                      <m:r>
                        <a:rPr lang="en-GB" sz="2800" b="0" i="1" noProof="0" smtClean="0">
                          <a:latin typeface="Cambria Math" panose="02040503050406030204" pitchFamily="18" charset="0"/>
                          <a:ea typeface="Cambria Math" panose="02040503050406030204" pitchFamily="18" charset="0"/>
                        </a:rPr>
                        <m:t>𝐿</m:t>
                      </m:r>
                      <m:r>
                        <a:rPr lang="en-GB" sz="2800" b="0" i="1" noProof="0" smtClean="0">
                          <a:latin typeface="Cambria Math" panose="02040503050406030204" pitchFamily="18" charset="0"/>
                          <a:ea typeface="Cambria Math" panose="02040503050406030204" pitchFamily="18" charset="0"/>
                        </a:rPr>
                        <m:t>)</m:t>
                      </m:r>
                    </m:oMath>
                  </m:oMathPara>
                </a14:m>
                <a:endParaRPr lang="en-GB" sz="2800" noProof="0" dirty="0"/>
              </a:p>
            </p:txBody>
          </p:sp>
        </mc:Choice>
        <mc:Fallback xmlns="">
          <p:sp>
            <p:nvSpPr>
              <p:cNvPr id="14" name="pole tekstowe 13"/>
              <p:cNvSpPr txBox="1">
                <a:spLocks noRot="1" noChangeAspect="1" noMove="1" noResize="1" noEditPoints="1" noAdjustHandles="1" noChangeArrowheads="1" noChangeShapeType="1" noTextEdit="1"/>
              </p:cNvSpPr>
              <p:nvPr/>
            </p:nvSpPr>
            <p:spPr>
              <a:xfrm>
                <a:off x="2522151" y="5841399"/>
                <a:ext cx="5298374" cy="486352"/>
              </a:xfrm>
              <a:prstGeom prst="rect">
                <a:avLst/>
              </a:prstGeom>
              <a:blipFill>
                <a:blip r:embed="rId3"/>
                <a:stretch>
                  <a:fillRect/>
                </a:stretch>
              </a:blipFill>
            </p:spPr>
            <p:txBody>
              <a:bodyPr/>
              <a:lstStyle/>
              <a:p>
                <a:r>
                  <a:rPr lang="pl-PL">
                    <a:noFill/>
                  </a:rPr>
                  <a:t> </a:t>
                </a:r>
              </a:p>
            </p:txBody>
          </p:sp>
        </mc:Fallback>
      </mc:AlternateContent>
      <p:sp>
        <p:nvSpPr>
          <p:cNvPr id="8" name="Prostokąt 7"/>
          <p:cNvSpPr/>
          <p:nvPr/>
        </p:nvSpPr>
        <p:spPr>
          <a:xfrm>
            <a:off x="1363287" y="4656155"/>
            <a:ext cx="10182168" cy="646331"/>
          </a:xfrm>
          <a:prstGeom prst="rect">
            <a:avLst/>
          </a:prstGeom>
        </p:spPr>
        <p:txBody>
          <a:bodyPr wrap="square">
            <a:spAutoFit/>
          </a:bodyPr>
          <a:lstStyle/>
          <a:p>
            <a:r>
              <a:rPr lang="en-GB" noProof="0" dirty="0"/>
              <a:t>The Cobb–Douglas form of the production function</a:t>
            </a:r>
          </a:p>
          <a:p>
            <a:r>
              <a:rPr lang="en-GB" noProof="0" dirty="0"/>
              <a:t>(Approximately 80% of the </a:t>
            </a:r>
            <a:r>
              <a:rPr lang="pl-PL" noProof="0" dirty="0" err="1"/>
              <a:t>cases</a:t>
            </a:r>
            <a:r>
              <a:rPr lang="pl-PL" noProof="0" dirty="0"/>
              <a:t>,</a:t>
            </a:r>
            <a:r>
              <a:rPr lang="en-GB" noProof="0" dirty="0"/>
              <a:t> you will use this type of function.)</a:t>
            </a:r>
          </a:p>
        </p:txBody>
      </p:sp>
    </p:spTree>
    <p:extLst>
      <p:ext uri="{BB962C8B-B14F-4D97-AF65-F5344CB8AC3E}">
        <p14:creationId xmlns:p14="http://schemas.microsoft.com/office/powerpoint/2010/main" val="33697731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rPr>
              <a:t>Extension of the model and some mathematics</a:t>
            </a:r>
            <a:endParaRPr lang="en-GB" sz="3200" b="1" i="1" spc="-1" noProof="0" dirty="0">
              <a:solidFill>
                <a:srgbClr val="215968"/>
              </a:solidFill>
              <a:uFill>
                <a:solidFill>
                  <a:srgbClr val="FFFFFF"/>
                </a:solidFill>
              </a:uFill>
              <a:latin typeface="Calibri"/>
            </a:endParaRPr>
          </a:p>
        </p:txBody>
      </p:sp>
      <p:sp>
        <p:nvSpPr>
          <p:cNvPr id="3" name="Prostokąt 2"/>
          <p:cNvSpPr/>
          <p:nvPr/>
        </p:nvSpPr>
        <p:spPr>
          <a:xfrm>
            <a:off x="94833" y="1195920"/>
            <a:ext cx="7931567" cy="5016758"/>
          </a:xfrm>
          <a:prstGeom prst="rect">
            <a:avLst/>
          </a:prstGeom>
        </p:spPr>
        <p:txBody>
          <a:bodyPr wrap="square">
            <a:spAutoFit/>
          </a:bodyPr>
          <a:lstStyle/>
          <a:p>
            <a:pPr algn="just"/>
            <a:r>
              <a:rPr lang="en-GB" sz="2000" b="1" spc="-1" noProof="0" dirty="0">
                <a:solidFill>
                  <a:srgbClr val="215968"/>
                </a:solidFill>
                <a:uFill>
                  <a:solidFill>
                    <a:srgbClr val="FFFFFF"/>
                  </a:solidFill>
                </a:uFill>
                <a:latin typeface="Calibri" panose="020F0502020204030204" pitchFamily="34" charset="0"/>
                <a:cs typeface="Calibri" panose="020F0502020204030204" pitchFamily="34" charset="0"/>
              </a:rPr>
              <a:t>What conditions must be met to find the profit maximum?</a:t>
            </a:r>
          </a:p>
          <a:p>
            <a:pPr algn="just"/>
            <a:endPar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endParaRPr>
          </a:p>
          <a:p>
            <a:pPr algn="just"/>
            <a:r>
              <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rPr>
              <a:t>Capital and </a:t>
            </a:r>
            <a:r>
              <a:rPr lang="en-GB" sz="2000" spc="-1" noProof="0" dirty="0" err="1">
                <a:solidFill>
                  <a:srgbClr val="215968"/>
                </a:solidFill>
                <a:uFill>
                  <a:solidFill>
                    <a:srgbClr val="FFFFFF"/>
                  </a:solidFill>
                </a:uFill>
                <a:latin typeface="Calibri" panose="020F0502020204030204" pitchFamily="34" charset="0"/>
                <a:cs typeface="Calibri" panose="020F0502020204030204" pitchFamily="34" charset="0"/>
              </a:rPr>
              <a:t>labor</a:t>
            </a:r>
            <a:r>
              <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rPr>
              <a:t> are decision variables that can be changed (in the long run, all variables can be adjusted).</a:t>
            </a:r>
          </a:p>
          <a:p>
            <a:pPr algn="just"/>
            <a:endPar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endParaRPr>
          </a:p>
          <a:p>
            <a:pPr algn="just"/>
            <a:r>
              <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rPr>
              <a:t>Conditions for maximizing a multivariable function without constraints:</a:t>
            </a:r>
          </a:p>
          <a:p>
            <a:pPr algn="just"/>
            <a:endPar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endParaRPr>
          </a:p>
          <a:p>
            <a:pPr algn="just"/>
            <a:r>
              <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rPr>
              <a:t>First-Order Condition (F.O.C): The gradient (vector of the first derivatives) must equal zero.</a:t>
            </a:r>
          </a:p>
          <a:p>
            <a:pPr algn="just"/>
            <a:r>
              <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rPr>
              <a:t> </a:t>
            </a:r>
            <a:endParaRPr lang="pl-PL" sz="2000" spc="-1" noProof="0" dirty="0">
              <a:solidFill>
                <a:srgbClr val="215968"/>
              </a:solidFill>
              <a:uFill>
                <a:solidFill>
                  <a:srgbClr val="FFFFFF"/>
                </a:solidFill>
              </a:uFill>
              <a:latin typeface="Calibri" panose="020F0502020204030204" pitchFamily="34" charset="0"/>
              <a:cs typeface="Calibri" panose="020F0502020204030204" pitchFamily="34" charset="0"/>
            </a:endParaRPr>
          </a:p>
          <a:p>
            <a:pPr algn="just"/>
            <a:r>
              <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rPr>
              <a:t>Second-Order Condition (S.O.C): The Hessian matrix (matrix of second derivatives) must be non-positive definite. If the Hessian HH is non-positive definite, the function is concave. </a:t>
            </a:r>
            <a:r>
              <a:rPr lang="en-GB" sz="2000" b="1" spc="-1" noProof="0" dirty="0">
                <a:solidFill>
                  <a:srgbClr val="215968"/>
                </a:solidFill>
                <a:uFill>
                  <a:solidFill>
                    <a:srgbClr val="FFFFFF"/>
                  </a:solidFill>
                </a:uFill>
                <a:latin typeface="Calibri" panose="020F0502020204030204" pitchFamily="34" charset="0"/>
                <a:cs typeface="Calibri" panose="020F0502020204030204" pitchFamily="34" charset="0"/>
              </a:rPr>
              <a:t>[ Notice that this condition is strictly related only to the properties of the production function.]</a:t>
            </a:r>
          </a:p>
          <a:p>
            <a:pPr algn="just"/>
            <a:endPar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endParaRPr>
          </a:p>
          <a:p>
            <a:pPr algn="just"/>
            <a:endParaRPr lang="en-GB" sz="2000" spc="-1" noProof="0" dirty="0">
              <a:solidFill>
                <a:srgbClr val="215968"/>
              </a:solidFill>
              <a:uFill>
                <a:solidFill>
                  <a:srgbClr val="FFFFFF"/>
                </a:solidFill>
              </a:uFill>
              <a:latin typeface="Calibri" panose="020F0502020204030204" pitchFamily="34" charset="0"/>
              <a:cs typeface="Calibri" panose="020F0502020204030204" pitchFamily="34" charset="0"/>
            </a:endParaRPr>
          </a:p>
        </p:txBody>
      </p:sp>
      <p:graphicFrame>
        <p:nvGraphicFramePr>
          <p:cNvPr id="10" name="Object 1"/>
          <p:cNvGraphicFramePr>
            <a:graphicFrameLocks noChangeAspect="1"/>
          </p:cNvGraphicFramePr>
          <p:nvPr>
            <p:extLst>
              <p:ext uri="{D42A27DB-BD31-4B8C-83A1-F6EECF244321}">
                <p14:modId xmlns:p14="http://schemas.microsoft.com/office/powerpoint/2010/main" val="3694862994"/>
              </p:ext>
            </p:extLst>
          </p:nvPr>
        </p:nvGraphicFramePr>
        <p:xfrm>
          <a:off x="8537575" y="1798638"/>
          <a:ext cx="3092450" cy="1833562"/>
        </p:xfrm>
        <a:graphic>
          <a:graphicData uri="http://schemas.openxmlformats.org/presentationml/2006/ole">
            <mc:AlternateContent xmlns:mc="http://schemas.openxmlformats.org/markup-compatibility/2006">
              <mc:Choice xmlns:v="urn:schemas-microsoft-com:vml" Requires="v">
                <p:oleObj name="Równanie" r:id="rId2" imgW="2057400" imgH="1219200" progId="Equation.3">
                  <p:embed/>
                </p:oleObj>
              </mc:Choice>
              <mc:Fallback>
                <p:oleObj name="Równanie" r:id="rId2" imgW="2057400" imgH="1219200" progId="Equation.3">
                  <p:embed/>
                  <p:pic>
                    <p:nvPicPr>
                      <p:cNvPr id="23555"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7575" y="1798638"/>
                        <a:ext cx="3092450" cy="1833562"/>
                      </a:xfrm>
                      <a:prstGeom prst="rect">
                        <a:avLst/>
                      </a:prstGeom>
                      <a:noFill/>
                      <a:ln>
                        <a:noFill/>
                      </a:ln>
                      <a:effectLst/>
                    </p:spPr>
                  </p:pic>
                </p:oleObj>
              </mc:Fallback>
            </mc:AlternateContent>
          </a:graphicData>
        </a:graphic>
      </p:graphicFrame>
      <p:graphicFrame>
        <p:nvGraphicFramePr>
          <p:cNvPr id="11" name="Obiekt 10"/>
          <p:cNvGraphicFramePr>
            <a:graphicFrameLocks noChangeAspect="1"/>
          </p:cNvGraphicFramePr>
          <p:nvPr>
            <p:extLst>
              <p:ext uri="{D42A27DB-BD31-4B8C-83A1-F6EECF244321}">
                <p14:modId xmlns:p14="http://schemas.microsoft.com/office/powerpoint/2010/main" val="3991985705"/>
              </p:ext>
            </p:extLst>
          </p:nvPr>
        </p:nvGraphicFramePr>
        <p:xfrm>
          <a:off x="8950300" y="3958057"/>
          <a:ext cx="2669040" cy="1833561"/>
        </p:xfrm>
        <a:graphic>
          <a:graphicData uri="http://schemas.openxmlformats.org/presentationml/2006/ole">
            <mc:AlternateContent xmlns:mc="http://schemas.openxmlformats.org/markup-compatibility/2006">
              <mc:Choice xmlns:v="urn:schemas-microsoft-com:vml" Requires="v">
                <p:oleObj name="Równanie" r:id="rId4" imgW="1257120" imgH="863280" progId="Equation.3">
                  <p:embed/>
                </p:oleObj>
              </mc:Choice>
              <mc:Fallback>
                <p:oleObj name="Równanie" r:id="rId4" imgW="1257120" imgH="863280" progId="Equation.3">
                  <p:embed/>
                  <p:pic>
                    <p:nvPicPr>
                      <p:cNvPr id="3" name="Obiekt 2"/>
                      <p:cNvPicPr/>
                      <p:nvPr/>
                    </p:nvPicPr>
                    <p:blipFill>
                      <a:blip r:embed="rId5"/>
                      <a:stretch>
                        <a:fillRect/>
                      </a:stretch>
                    </p:blipFill>
                    <p:spPr>
                      <a:xfrm>
                        <a:off x="8950300" y="3958057"/>
                        <a:ext cx="2669040" cy="1833561"/>
                      </a:xfrm>
                      <a:prstGeom prst="rect">
                        <a:avLst/>
                      </a:prstGeom>
                    </p:spPr>
                  </p:pic>
                </p:oleObj>
              </mc:Fallback>
            </mc:AlternateContent>
          </a:graphicData>
        </a:graphic>
      </p:graphicFrame>
      <p:sp>
        <p:nvSpPr>
          <p:cNvPr id="12" name="Elipsa 15"/>
          <p:cNvSpPr/>
          <p:nvPr/>
        </p:nvSpPr>
        <p:spPr>
          <a:xfrm>
            <a:off x="10634113" y="2085311"/>
            <a:ext cx="1088571" cy="889454"/>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anchor="ctr"/>
          <a:lstStyle/>
          <a:p>
            <a:pPr algn="ctr" eaLnBrk="0" hangingPunct="0">
              <a:defRPr/>
            </a:pPr>
            <a:endParaRPr lang="en-GB" noProof="0" dirty="0"/>
          </a:p>
        </p:txBody>
      </p:sp>
      <p:sp>
        <p:nvSpPr>
          <p:cNvPr id="14" name="Elipsa 16"/>
          <p:cNvSpPr/>
          <p:nvPr/>
        </p:nvSpPr>
        <p:spPr>
          <a:xfrm>
            <a:off x="10634113" y="2799684"/>
            <a:ext cx="1088571" cy="889454"/>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anchor="ctr"/>
          <a:lstStyle/>
          <a:p>
            <a:pPr algn="ctr" eaLnBrk="0" hangingPunct="0">
              <a:defRPr/>
            </a:pPr>
            <a:endParaRPr lang="en-GB" noProof="0" dirty="0"/>
          </a:p>
        </p:txBody>
      </p:sp>
    </p:spTree>
    <p:extLst>
      <p:ext uri="{BB962C8B-B14F-4D97-AF65-F5344CB8AC3E}">
        <p14:creationId xmlns:p14="http://schemas.microsoft.com/office/powerpoint/2010/main" val="35099853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70434" y="2283163"/>
            <a:ext cx="8025085" cy="1938992"/>
          </a:xfrm>
          <a:prstGeom prst="rect">
            <a:avLst/>
          </a:prstGeom>
        </p:spPr>
        <p:txBody>
          <a:bodyPr wrap="square">
            <a:spAutoFit/>
          </a:bodyPr>
          <a:lstStyle/>
          <a:p>
            <a:pPr algn="ctr"/>
            <a:r>
              <a:rPr lang="en-GB" sz="6000" b="1" i="1" spc="-1" noProof="0" dirty="0">
                <a:solidFill>
                  <a:srgbClr val="215968"/>
                </a:solidFill>
                <a:uFill>
                  <a:solidFill>
                    <a:srgbClr val="FFFFFF"/>
                  </a:solidFill>
                </a:uFill>
                <a:latin typeface="Calibri"/>
              </a:rPr>
              <a:t>Why Computer Algebra System</a:t>
            </a:r>
            <a:r>
              <a:rPr lang="pl-PL" sz="6000" b="1" i="1" spc="-1" noProof="0" dirty="0">
                <a:solidFill>
                  <a:srgbClr val="215968"/>
                </a:solidFill>
                <a:uFill>
                  <a:solidFill>
                    <a:srgbClr val="FFFFFF"/>
                  </a:solidFill>
                </a:uFill>
                <a:latin typeface="Calibri"/>
              </a:rPr>
              <a:t> PART 1 </a:t>
            </a:r>
            <a:r>
              <a:rPr lang="en-GB" sz="6000" b="1" i="1" spc="-1" noProof="0" dirty="0">
                <a:solidFill>
                  <a:srgbClr val="215968"/>
                </a:solidFill>
                <a:uFill>
                  <a:solidFill>
                    <a:srgbClr val="FFFFFF"/>
                  </a:solidFill>
                </a:uFill>
                <a:latin typeface="Calibri"/>
              </a:rPr>
              <a:t> </a:t>
            </a:r>
            <a:endParaRPr lang="en-GB" sz="6000" noProof="0" dirty="0">
              <a:solidFill>
                <a:prstClr val="black"/>
              </a:solidFill>
            </a:endParaRPr>
          </a:p>
        </p:txBody>
      </p:sp>
    </p:spTree>
    <p:extLst>
      <p:ext uri="{BB962C8B-B14F-4D97-AF65-F5344CB8AC3E}">
        <p14:creationId xmlns:p14="http://schemas.microsoft.com/office/powerpoint/2010/main" val="22270589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rPr>
              <a:t>Extension of the model and some mathematics</a:t>
            </a:r>
            <a:endParaRPr lang="en-GB" sz="3200" b="1" i="1" spc="-1" noProof="0" dirty="0">
              <a:solidFill>
                <a:srgbClr val="215968"/>
              </a:solidFill>
              <a:uFill>
                <a:solidFill>
                  <a:srgbClr val="FFFFFF"/>
                </a:solidFill>
              </a:uFill>
              <a:latin typeface="Calibri"/>
            </a:endParaRPr>
          </a:p>
        </p:txBody>
      </p:sp>
      <mc:AlternateContent xmlns:mc="http://schemas.openxmlformats.org/markup-compatibility/2006" xmlns:a14="http://schemas.microsoft.com/office/drawing/2010/main">
        <mc:Choice Requires="a14">
          <p:sp>
            <p:nvSpPr>
              <p:cNvPr id="3" name="Prostokąt 2"/>
              <p:cNvSpPr/>
              <p:nvPr/>
            </p:nvSpPr>
            <p:spPr>
              <a:xfrm>
                <a:off x="402399" y="1454538"/>
                <a:ext cx="11387201" cy="5262979"/>
              </a:xfrm>
              <a:prstGeom prst="rect">
                <a:avLst/>
              </a:prstGeom>
            </p:spPr>
            <p:txBody>
              <a:bodyPr wrap="square">
                <a:spAutoFit/>
              </a:bodyPr>
              <a:lstStyle/>
              <a:p>
                <a:pPr algn="just"/>
                <a:r>
                  <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rPr>
                  <a:t>We can </a:t>
                </a:r>
                <a:r>
                  <a:rPr lang="en-GB" sz="2400" spc="-1" noProof="0" dirty="0" err="1">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rPr>
                  <a:t>obtaine</a:t>
                </a:r>
                <a:r>
                  <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rPr>
                  <a:t> from our model:</a:t>
                </a:r>
              </a:p>
              <a:p>
                <a:pPr marL="342900" indent="-342900" algn="just">
                  <a:buFont typeface="Arial" panose="020B0604020202020204" pitchFamily="34" charset="0"/>
                  <a:buChar char="•"/>
                </a:pPr>
                <a:r>
                  <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rPr>
                  <a:t>    The </a:t>
                </a:r>
                <a:r>
                  <a:rPr lang="en-GB" sz="2400" spc="-1" noProof="0" dirty="0" err="1">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rPr>
                  <a:t>labor</a:t>
                </a:r>
                <a:r>
                  <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rPr>
                  <a:t> demand function: </a:t>
                </a:r>
              </a:p>
              <a:p>
                <a:pPr algn="just"/>
                <a14:m>
                  <m:oMathPara xmlns:m="http://schemas.openxmlformats.org/officeDocument/2006/math">
                    <m:oMathParaPr>
                      <m:jc m:val="centerGroup"/>
                    </m:oMathParaPr>
                    <m:oMath xmlns:m="http://schemas.openxmlformats.org/officeDocument/2006/math">
                      <m:sSup>
                        <m:sSup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sSup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𝐿</m:t>
                          </m:r>
                        </m:e>
                        <m:sup>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sup>
                      </m:sSup>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𝑓</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1</m:t>
                      </m:r>
                      <m:d>
                        <m:d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d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𝑤</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𝑟</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𝑝</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𝐴</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𝛼</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𝛽</m:t>
                          </m:r>
                        </m:e>
                      </m:d>
                    </m:oMath>
                  </m:oMathPara>
                </a14:m>
                <a:endPar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rPr>
                  <a:t>    The capital demand function:  </a:t>
                </a:r>
              </a:p>
              <a:p>
                <a:pPr algn="just"/>
                <a14:m>
                  <m:oMathPara xmlns:m="http://schemas.openxmlformats.org/officeDocument/2006/math">
                    <m:oMathParaPr>
                      <m:jc m:val="centerGroup"/>
                    </m:oMathParaPr>
                    <m:oMath xmlns:m="http://schemas.openxmlformats.org/officeDocument/2006/math">
                      <m:sSup>
                        <m:sSup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sSup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𝐾</m:t>
                          </m:r>
                        </m:e>
                        <m:sup>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sup>
                      </m:sSup>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𝑓</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2</m:t>
                      </m:r>
                      <m:d>
                        <m:d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d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𝑤</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𝑟</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𝑝</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𝐴</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𝛼</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𝛽</m:t>
                          </m:r>
                        </m:e>
                      </m:d>
                    </m:oMath>
                  </m:oMathPara>
                </a14:m>
                <a:endPar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endParaRPr>
              </a:p>
              <a:p>
                <a:pPr algn="just"/>
                <a:r>
                  <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rPr>
                  <a:t>After transformations and substituting into the production/profit function, we also get:</a:t>
                </a:r>
              </a:p>
              <a:p>
                <a:pPr marL="342900" indent="-342900" algn="just">
                  <a:buFont typeface="Arial" panose="020B0604020202020204" pitchFamily="34" charset="0"/>
                  <a:buChar char="•"/>
                </a:pPr>
                <a:r>
                  <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rPr>
                  <a:t>The supply function Y (indirect):</a:t>
                </a:r>
              </a:p>
              <a:p>
                <a:pPr algn="just"/>
                <a14:m>
                  <m:oMathPara xmlns:m="http://schemas.openxmlformats.org/officeDocument/2006/math">
                    <m:oMathParaPr>
                      <m:jc m:val="centerGroup"/>
                    </m:oMathParaPr>
                    <m:oMath xmlns:m="http://schemas.openxmlformats.org/officeDocument/2006/math">
                      <m:sSup>
                        <m:sSup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sSup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𝑌</m:t>
                          </m:r>
                        </m:e>
                        <m:sup>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sup>
                      </m:sSup>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𝑌</m:t>
                      </m:r>
                      <m:d>
                        <m:d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dPr>
                        <m:e>
                          <m:sSup>
                            <m:sSup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sSup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𝐿</m:t>
                              </m:r>
                            </m:e>
                            <m:sup>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sup>
                          </m:sSup>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sSup>
                            <m:sSup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sSup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𝐾</m:t>
                              </m:r>
                            </m:e>
                            <m:sup>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sup>
                          </m:sSup>
                        </m:e>
                      </m:d>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𝑓</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3</m:t>
                      </m:r>
                      <m:d>
                        <m:d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d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𝑤</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𝑟</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𝑝</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𝐴</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𝛼</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𝛽</m:t>
                          </m:r>
                        </m:e>
                      </m:d>
                    </m:oMath>
                  </m:oMathPara>
                </a14:m>
                <a:endPar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rPr>
                  <a:t>The profit function π (indirect):</a:t>
                </a:r>
              </a:p>
              <a:p>
                <a:pPr algn="just"/>
                <a:endParaRPr lang="en-GB" sz="2400" i="1" spc="-1" noProof="0" dirty="0">
                  <a:solidFill>
                    <a:srgbClr val="215968"/>
                  </a:solidFill>
                  <a:uFill>
                    <a:solidFill>
                      <a:srgbClr val="FFFFFF"/>
                    </a:solidFill>
                  </a:uFill>
                  <a:latin typeface="Cambria Math" panose="02040503050406030204" pitchFamily="18" charset="0"/>
                  <a:cs typeface="Calibri" panose="020F0502020204030204" pitchFamily="34" charset="0"/>
                </a:endParaRPr>
              </a:p>
              <a:p>
                <a:pPr algn="just"/>
                <a14:m>
                  <m:oMathPara xmlns:m="http://schemas.openxmlformats.org/officeDocument/2006/math">
                    <m:oMathParaPr>
                      <m:jc m:val="centerGroup"/>
                    </m:oMathParaPr>
                    <m:oMath xmlns:m="http://schemas.openxmlformats.org/officeDocument/2006/math">
                      <m:sSup>
                        <m:sSup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sSupPr>
                        <m:e>
                          <m:r>
                            <a:rPr lang="en-GB" sz="2400" i="1" spc="-1" noProof="0" smtClean="0">
                              <a:solidFill>
                                <a:srgbClr val="215968"/>
                              </a:solidFill>
                              <a:uFill>
                                <a:solidFill>
                                  <a:srgbClr val="FFFFFF"/>
                                </a:solidFill>
                              </a:uFill>
                              <a:latin typeface="Cambria Math" panose="02040503050406030204" pitchFamily="18" charset="0"/>
                              <a:ea typeface="Cambria Math" panose="02040503050406030204" pitchFamily="18" charset="0"/>
                              <a:cs typeface="Calibri" panose="020F0502020204030204" pitchFamily="34" charset="0"/>
                            </a:rPr>
                            <m:t>𝜋</m:t>
                          </m:r>
                        </m:e>
                        <m:sup>
                          <m: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sup>
                      </m:sSup>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𝑝</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𝑌</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sSup>
                        <m:sSup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sSup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𝐾</m:t>
                          </m:r>
                        </m:e>
                        <m:sup>
                          <m: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sup>
                      </m:sSup>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sSup>
                        <m:sSup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sSup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𝐿</m:t>
                          </m:r>
                        </m:e>
                        <m:sup>
                          <m: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sup>
                      </m:sSup>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𝑟</m:t>
                      </m:r>
                      <m:sSup>
                        <m:sSup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sSup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𝐾</m:t>
                          </m:r>
                        </m:e>
                        <m:sup>
                          <m: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sup>
                      </m:sSup>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𝑤</m:t>
                      </m:r>
                      <m:sSup>
                        <m:sSupPr>
                          <m:ctrlP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ctrlPr>
                        </m:sSupPr>
                        <m:e>
                          <m:r>
                            <a:rPr lang="en-GB" sz="2400" b="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𝐿</m:t>
                          </m:r>
                        </m:e>
                        <m:sup>
                          <m:r>
                            <a:rPr lang="en-GB" sz="2400" i="1" spc="-1" noProof="0" smtClean="0">
                              <a:solidFill>
                                <a:srgbClr val="215968"/>
                              </a:solidFill>
                              <a:uFill>
                                <a:solidFill>
                                  <a:srgbClr val="FFFFFF"/>
                                </a:solidFill>
                              </a:uFill>
                              <a:latin typeface="Cambria Math" panose="02040503050406030204" pitchFamily="18" charset="0"/>
                              <a:cs typeface="Calibri" panose="020F0502020204030204" pitchFamily="34" charset="0"/>
                            </a:rPr>
                            <m:t>∗</m:t>
                          </m:r>
                        </m:sup>
                      </m:sSup>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𝑓</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4(</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𝑤</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𝑟</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𝑝</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𝐴</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𝛼</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𝛽</m:t>
                      </m:r>
                      <m:r>
                        <a:rPr lang="en-GB" sz="2400" i="1" spc="-1" noProof="0" smtClean="0">
                          <a:solidFill>
                            <a:srgbClr val="215968"/>
                          </a:solidFill>
                          <a:uFill>
                            <a:solidFill>
                              <a:srgbClr val="FFFFFF"/>
                            </a:solidFill>
                          </a:uFill>
                          <a:latin typeface="Cambria Math" panose="02040503050406030204" pitchFamily="18" charset="0"/>
                          <a:ea typeface="Calibri" panose="020F0502020204030204" pitchFamily="34" charset="0"/>
                          <a:cs typeface="Calibri" panose="020F0502020204030204" pitchFamily="34" charset="0"/>
                        </a:rPr>
                        <m:t>)</m:t>
                      </m:r>
                    </m:oMath>
                  </m:oMathPara>
                </a14:m>
                <a:endPar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endParaRPr>
              </a:p>
              <a:p>
                <a:pPr algn="just"/>
                <a:endPar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endParaRPr>
              </a:p>
              <a:p>
                <a:pPr algn="just"/>
                <a:r>
                  <a:rPr lang="en-GB" sz="2400" spc="-1" noProof="0" dirty="0">
                    <a:solidFill>
                      <a:srgbClr val="215968"/>
                    </a:solidFill>
                    <a:uFill>
                      <a:solidFill>
                        <a:srgbClr val="FFFFFF"/>
                      </a:solidFill>
                    </a:uFill>
                    <a:latin typeface="Calibri" panose="020F0502020204030204" pitchFamily="34" charset="0"/>
                    <a:ea typeface="Calibri" panose="020F0502020204030204" pitchFamily="34" charset="0"/>
                    <a:cs typeface="Calibri" panose="020F0502020204030204" pitchFamily="34" charset="0"/>
                  </a:rPr>
                  <a:t>A large part of microeconomics involves tracking how changes in a single factor </a:t>
                </a:r>
                <a:r>
                  <a:rPr lang="en-GB" sz="2400" spc="-1" noProof="0" dirty="0">
                    <a:solidFill>
                      <a:srgbClr val="215968"/>
                    </a:solidFill>
                    <a:uFill>
                      <a:solidFill>
                        <a:srgbClr val="FFFFFF"/>
                      </a:solidFill>
                    </a:uFill>
                    <a:latin typeface="Calibri" panose="020F0502020204030204" pitchFamily="34" charset="0"/>
                    <a:cs typeface="Calibri" panose="020F0502020204030204" pitchFamily="34" charset="0"/>
                  </a:rPr>
                  <a:t>affect the various components. Usually, we treat prices and function parameters as exogenous. </a:t>
                </a:r>
              </a:p>
            </p:txBody>
          </p:sp>
        </mc:Choice>
        <mc:Fallback xmlns="">
          <p:sp>
            <p:nvSpPr>
              <p:cNvPr id="3" name="Prostokąt 2"/>
              <p:cNvSpPr>
                <a:spLocks noRot="1" noChangeAspect="1" noMove="1" noResize="1" noEditPoints="1" noAdjustHandles="1" noChangeArrowheads="1" noChangeShapeType="1" noTextEdit="1"/>
              </p:cNvSpPr>
              <p:nvPr/>
            </p:nvSpPr>
            <p:spPr>
              <a:xfrm>
                <a:off x="402399" y="1454538"/>
                <a:ext cx="11387201" cy="5262979"/>
              </a:xfrm>
              <a:prstGeom prst="rect">
                <a:avLst/>
              </a:prstGeom>
              <a:blipFill>
                <a:blip r:embed="rId2"/>
                <a:stretch>
                  <a:fillRect l="-803" t="-927" r="-857" b="-1738"/>
                </a:stretch>
              </a:blipFill>
            </p:spPr>
            <p:txBody>
              <a:bodyPr/>
              <a:lstStyle/>
              <a:p>
                <a:r>
                  <a:rPr lang="pl-PL">
                    <a:noFill/>
                  </a:rPr>
                  <a:t> </a:t>
                </a:r>
              </a:p>
            </p:txBody>
          </p:sp>
        </mc:Fallback>
      </mc:AlternateContent>
    </p:spTree>
    <p:extLst>
      <p:ext uri="{BB962C8B-B14F-4D97-AF65-F5344CB8AC3E}">
        <p14:creationId xmlns:p14="http://schemas.microsoft.com/office/powerpoint/2010/main" val="29381352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rPr>
              <a:t>Extension of the model and some mathematics</a:t>
            </a:r>
            <a:endParaRPr lang="en-GB" sz="3200" b="1" i="1" spc="-1" noProof="0" dirty="0">
              <a:solidFill>
                <a:srgbClr val="215968"/>
              </a:solidFill>
              <a:uFill>
                <a:solidFill>
                  <a:srgbClr val="FFFFFF"/>
                </a:solidFill>
              </a:uFill>
              <a:latin typeface="Calibri"/>
            </a:endParaRPr>
          </a:p>
        </p:txBody>
      </p:sp>
      <p:sp>
        <p:nvSpPr>
          <p:cNvPr id="3" name="Prostokąt 2"/>
          <p:cNvSpPr/>
          <p:nvPr/>
        </p:nvSpPr>
        <p:spPr>
          <a:xfrm>
            <a:off x="348456" y="1289160"/>
            <a:ext cx="6296154" cy="4893647"/>
          </a:xfrm>
          <a:prstGeom prst="rect">
            <a:avLst/>
          </a:prstGeom>
        </p:spPr>
        <p:txBody>
          <a:bodyPr wrap="square">
            <a:spAutoFit/>
          </a:bodyPr>
          <a:lstStyle/>
          <a:p>
            <a:pPr algn="just"/>
            <a:r>
              <a:rPr lang="en-GB" sz="2400" spc="-1" noProof="0" dirty="0">
                <a:solidFill>
                  <a:srgbClr val="215968"/>
                </a:solidFill>
                <a:uFill>
                  <a:solidFill>
                    <a:srgbClr val="FFFFFF"/>
                  </a:solidFill>
                </a:uFill>
                <a:latin typeface="Calibri" panose="020F0502020204030204" pitchFamily="34" charset="0"/>
                <a:cs typeface="Calibri" panose="020F0502020204030204" pitchFamily="34" charset="0"/>
              </a:rPr>
              <a:t>In microeconomics, there are many shortcuts — you don’t always need to calculate, just understand. One such shortcut is Hotelling’s Lemma.</a:t>
            </a:r>
          </a:p>
          <a:p>
            <a:pPr algn="just"/>
            <a:endParaRPr lang="en-GB" sz="2400" spc="-1" noProof="0" dirty="0">
              <a:solidFill>
                <a:srgbClr val="215968"/>
              </a:solidFill>
              <a:uFill>
                <a:solidFill>
                  <a:srgbClr val="FFFFFF"/>
                </a:solidFill>
              </a:uFill>
              <a:latin typeface="Calibri" panose="020F0502020204030204" pitchFamily="34" charset="0"/>
              <a:cs typeface="Calibri" panose="020F0502020204030204" pitchFamily="34" charset="0"/>
            </a:endParaRPr>
          </a:p>
          <a:p>
            <a:pPr algn="just"/>
            <a:r>
              <a:rPr lang="en-GB" sz="2400" spc="-1" noProof="0" dirty="0">
                <a:solidFill>
                  <a:srgbClr val="215968"/>
                </a:solidFill>
                <a:uFill>
                  <a:solidFill>
                    <a:srgbClr val="FFFFFF"/>
                  </a:solidFill>
                </a:uFill>
                <a:latin typeface="Calibri" panose="020F0502020204030204" pitchFamily="34" charset="0"/>
                <a:cs typeface="Calibri" panose="020F0502020204030204" pitchFamily="34" charset="0"/>
              </a:rPr>
              <a:t>We are interested in how profit changes due to changes in w, r, or p. When we use the profit function directly, we often get a “strange” result. </a:t>
            </a:r>
          </a:p>
          <a:p>
            <a:pPr algn="just"/>
            <a:endParaRPr lang="en-GB" sz="2400" spc="-1" noProof="0" dirty="0">
              <a:solidFill>
                <a:srgbClr val="215968"/>
              </a:solidFill>
              <a:uFill>
                <a:solidFill>
                  <a:srgbClr val="FFFFFF"/>
                </a:solidFill>
              </a:uFill>
              <a:latin typeface="Calibri" panose="020F0502020204030204" pitchFamily="34" charset="0"/>
              <a:cs typeface="Calibri" panose="020F0502020204030204" pitchFamily="34" charset="0"/>
            </a:endParaRPr>
          </a:p>
          <a:p>
            <a:pPr algn="just"/>
            <a:r>
              <a:rPr lang="en-GB" sz="2400" spc="-1" noProof="0" dirty="0">
                <a:solidFill>
                  <a:srgbClr val="215968"/>
                </a:solidFill>
                <a:uFill>
                  <a:solidFill>
                    <a:srgbClr val="FFFFFF"/>
                  </a:solidFill>
                </a:uFill>
                <a:latin typeface="Calibri" panose="020F0502020204030204" pitchFamily="34" charset="0"/>
                <a:cs typeface="Calibri" panose="020F0502020204030204" pitchFamily="34" charset="0"/>
              </a:rPr>
              <a:t>Instead, we need to use an indirect function — one that depends on parameters. We find the optimal values of L*, K*, and Y*, then substitute them into the profit formula.</a:t>
            </a:r>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488" y="1750043"/>
            <a:ext cx="19986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ole tekstowe 11"/>
          <p:cNvSpPr txBox="1">
            <a:spLocks noChangeArrowheads="1"/>
          </p:cNvSpPr>
          <p:nvPr/>
        </p:nvSpPr>
        <p:spPr bwMode="auto">
          <a:xfrm>
            <a:off x="8849157" y="1854082"/>
            <a:ext cx="504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charset="0"/>
              </a:defRPr>
            </a:lvl1pPr>
            <a:lvl2pPr marL="742950" indent="-285750" eaLnBrk="0" hangingPunct="0">
              <a:defRPr sz="3200" b="1">
                <a:solidFill>
                  <a:schemeClr val="tx1"/>
                </a:solidFill>
                <a:latin typeface="Arial" charset="0"/>
              </a:defRPr>
            </a:lvl2pPr>
            <a:lvl3pPr marL="1143000" indent="-228600" eaLnBrk="0" hangingPunct="0">
              <a:defRPr sz="3200" b="1">
                <a:solidFill>
                  <a:schemeClr val="tx1"/>
                </a:solidFill>
                <a:latin typeface="Arial" charset="0"/>
              </a:defRPr>
            </a:lvl3pPr>
            <a:lvl4pPr marL="1600200" indent="-228600" eaLnBrk="0" hangingPunct="0">
              <a:defRPr sz="3200" b="1">
                <a:solidFill>
                  <a:schemeClr val="tx1"/>
                </a:solidFill>
                <a:latin typeface="Arial" charset="0"/>
              </a:defRPr>
            </a:lvl4pPr>
            <a:lvl5pPr marL="2057400" indent="-228600" eaLnBrk="0" hangingPunct="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GB" sz="3600" noProof="0" dirty="0">
                <a:solidFill>
                  <a:srgbClr val="C00000"/>
                </a:solidFill>
              </a:rPr>
              <a:t>?</a:t>
            </a:r>
          </a:p>
        </p:txBody>
      </p:sp>
      <p:pic>
        <p:nvPicPr>
          <p:cNvPr id="1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599" y="3425045"/>
            <a:ext cx="34004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trzałka w dół 15"/>
          <p:cNvSpPr/>
          <p:nvPr/>
        </p:nvSpPr>
        <p:spPr>
          <a:xfrm rot="13611534">
            <a:off x="6846483" y="2442516"/>
            <a:ext cx="494350" cy="948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GB" noProof="0" dirty="0"/>
          </a:p>
        </p:txBody>
      </p:sp>
      <p:pic>
        <p:nvPicPr>
          <p:cNvPr id="1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895" y="4406395"/>
            <a:ext cx="3971925"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7185" y="3103852"/>
            <a:ext cx="26622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Object 2"/>
          <p:cNvGraphicFramePr>
            <a:graphicFrameLocks noChangeAspect="1"/>
          </p:cNvGraphicFramePr>
          <p:nvPr>
            <p:extLst>
              <p:ext uri="{D42A27DB-BD31-4B8C-83A1-F6EECF244321}">
                <p14:modId xmlns:p14="http://schemas.microsoft.com/office/powerpoint/2010/main" val="3432096077"/>
              </p:ext>
            </p:extLst>
          </p:nvPr>
        </p:nvGraphicFramePr>
        <p:xfrm>
          <a:off x="7637895" y="1302427"/>
          <a:ext cx="2927350" cy="387350"/>
        </p:xfrm>
        <a:graphic>
          <a:graphicData uri="http://schemas.openxmlformats.org/presentationml/2006/ole">
            <mc:AlternateContent xmlns:mc="http://schemas.openxmlformats.org/markup-compatibility/2006">
              <mc:Choice xmlns:v="urn:schemas-microsoft-com:vml" Requires="v">
                <p:oleObj name="Równanie" r:id="rId6" imgW="1727200" imgH="228600" progId="Equation.3">
                  <p:embed/>
                </p:oleObj>
              </mc:Choice>
              <mc:Fallback>
                <p:oleObj name="Równanie" r:id="rId6" imgW="1727200" imgH="228600" progId="Equation.3">
                  <p:embed/>
                  <p:pic>
                    <p:nvPicPr>
                      <p:cNvPr id="37898"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7895" y="1302427"/>
                        <a:ext cx="292735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Prostokąt 1"/>
          <p:cNvSpPr/>
          <p:nvPr/>
        </p:nvSpPr>
        <p:spPr>
          <a:xfrm>
            <a:off x="348456" y="6251087"/>
            <a:ext cx="9350193" cy="400110"/>
          </a:xfrm>
          <a:prstGeom prst="rect">
            <a:avLst/>
          </a:prstGeom>
        </p:spPr>
        <p:txBody>
          <a:bodyPr wrap="square">
            <a:spAutoFit/>
          </a:bodyPr>
          <a:lstStyle/>
          <a:p>
            <a:r>
              <a:rPr lang="en-GB" sz="2000" b="1" noProof="0" dirty="0">
                <a:solidFill>
                  <a:srgbClr val="C00000"/>
                </a:solidFill>
              </a:rPr>
              <a:t>It will be continued after reviewing the CAS (Computer Algebra System).</a:t>
            </a:r>
          </a:p>
        </p:txBody>
      </p:sp>
    </p:spTree>
    <p:extLst>
      <p:ext uri="{BB962C8B-B14F-4D97-AF65-F5344CB8AC3E}">
        <p14:creationId xmlns:p14="http://schemas.microsoft.com/office/powerpoint/2010/main" val="5945587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8" name="CustomShape 2"/>
              <p:cNvSpPr/>
              <p:nvPr/>
            </p:nvSpPr>
            <p:spPr>
              <a:xfrm>
                <a:off x="274307" y="1940128"/>
                <a:ext cx="11396311" cy="34908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lvl="1" algn="just"/>
                <a:endParaRPr lang="en-GB" sz="2800" i="1" spc="-1" noProof="0" dirty="0">
                  <a:solidFill>
                    <a:srgbClr val="215968"/>
                  </a:solidFill>
                  <a:uFill>
                    <a:solidFill>
                      <a:srgbClr val="FFFFFF"/>
                    </a:solidFill>
                  </a:uFill>
                  <a:latin typeface="Calibri"/>
                </a:endParaRPr>
              </a:p>
              <a:p>
                <a:pPr marL="0" lvl="1" algn="just"/>
                <a:r>
                  <a:rPr lang="en-GB" sz="2800" i="1" spc="-1" noProof="0" dirty="0">
                    <a:solidFill>
                      <a:srgbClr val="215968"/>
                    </a:solidFill>
                    <a:uFill>
                      <a:solidFill>
                        <a:srgbClr val="FFFFFF"/>
                      </a:solidFill>
                    </a:uFill>
                    <a:latin typeface="Calibri"/>
                  </a:rPr>
                  <a:t>The production function of a typical company producing boxes of candies can be approximated by the formula </a:t>
                </a:r>
                <a14:m>
                  <m:oMath xmlns:m="http://schemas.openxmlformats.org/officeDocument/2006/math">
                    <m:r>
                      <a:rPr lang="en-GB" sz="2800" b="1" i="1" spc="-1" noProof="0" smtClean="0">
                        <a:solidFill>
                          <a:srgbClr val="215968"/>
                        </a:solidFill>
                        <a:uFill>
                          <a:solidFill>
                            <a:srgbClr val="FFFFFF"/>
                          </a:solidFill>
                        </a:uFill>
                        <a:latin typeface="Cambria Math" panose="02040503050406030204" pitchFamily="18" charset="0"/>
                      </a:rPr>
                      <m:t>𝒚</m:t>
                    </m:r>
                    <m:d>
                      <m:dPr>
                        <m:ctrlPr>
                          <a:rPr lang="en-GB" sz="2800" b="1" i="1" spc="-1" noProof="0" smtClean="0">
                            <a:solidFill>
                              <a:srgbClr val="215968"/>
                            </a:solidFill>
                            <a:uFill>
                              <a:solidFill>
                                <a:srgbClr val="FFFFFF"/>
                              </a:solidFill>
                            </a:uFill>
                            <a:latin typeface="Cambria Math" panose="02040503050406030204" pitchFamily="18" charset="0"/>
                          </a:rPr>
                        </m:ctrlPr>
                      </m:dPr>
                      <m:e>
                        <m:r>
                          <a:rPr lang="en-GB" sz="2800" b="1" i="1" spc="-1" noProof="0" smtClean="0">
                            <a:solidFill>
                              <a:srgbClr val="215968"/>
                            </a:solidFill>
                            <a:uFill>
                              <a:solidFill>
                                <a:srgbClr val="FFFFFF"/>
                              </a:solidFill>
                            </a:uFill>
                            <a:latin typeface="Cambria Math" panose="02040503050406030204" pitchFamily="18" charset="0"/>
                          </a:rPr>
                          <m:t>𝑳</m:t>
                        </m:r>
                      </m:e>
                    </m:d>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𝟏𝟎𝟎𝟎𝟎</m:t>
                    </m:r>
                    <m:sSup>
                      <m:sSupPr>
                        <m:ctrlPr>
                          <a:rPr lang="en-GB" sz="2800" b="1" i="1" spc="-1" noProof="0" smtClean="0">
                            <a:solidFill>
                              <a:srgbClr val="215968"/>
                            </a:solidFill>
                            <a:uFill>
                              <a:solidFill>
                                <a:srgbClr val="FFFFFF"/>
                              </a:solidFill>
                            </a:uFill>
                            <a:latin typeface="Cambria Math" panose="02040503050406030204" pitchFamily="18" charset="0"/>
                          </a:rPr>
                        </m:ctrlPr>
                      </m:sSupPr>
                      <m:e>
                        <m:r>
                          <a:rPr lang="en-GB" sz="2800" b="1" i="1" spc="-1" noProof="0" smtClean="0">
                            <a:solidFill>
                              <a:srgbClr val="215968"/>
                            </a:solidFill>
                            <a:uFill>
                              <a:solidFill>
                                <a:srgbClr val="FFFFFF"/>
                              </a:solidFill>
                            </a:uFill>
                            <a:latin typeface="Cambria Math" panose="02040503050406030204" pitchFamily="18" charset="0"/>
                          </a:rPr>
                          <m:t>𝑳</m:t>
                        </m:r>
                      </m:e>
                      <m:sup>
                        <m:r>
                          <a:rPr lang="en-GB" sz="2800" b="1" i="1" spc="-1" noProof="0" smtClean="0">
                            <a:solidFill>
                              <a:srgbClr val="215968"/>
                            </a:solidFill>
                            <a:uFill>
                              <a:solidFill>
                                <a:srgbClr val="FFFFFF"/>
                              </a:solidFill>
                            </a:uFill>
                            <a:latin typeface="Cambria Math" panose="02040503050406030204" pitchFamily="18" charset="0"/>
                          </a:rPr>
                          <m:t>𝟎</m:t>
                        </m:r>
                        <m:r>
                          <a:rPr lang="en-GB" sz="2800" b="1" i="1" spc="-1" noProof="0" smtClean="0">
                            <a:solidFill>
                              <a:srgbClr val="215968"/>
                            </a:solidFill>
                            <a:uFill>
                              <a:solidFill>
                                <a:srgbClr val="FFFFFF"/>
                              </a:solidFill>
                            </a:uFill>
                            <a:latin typeface="Cambria Math" panose="02040503050406030204" pitchFamily="18" charset="0"/>
                          </a:rPr>
                          <m:t>.</m:t>
                        </m:r>
                        <m:r>
                          <a:rPr lang="en-GB" sz="2800" b="1" i="1" spc="-1" noProof="0" smtClean="0">
                            <a:solidFill>
                              <a:srgbClr val="215968"/>
                            </a:solidFill>
                            <a:uFill>
                              <a:solidFill>
                                <a:srgbClr val="FFFFFF"/>
                              </a:solidFill>
                            </a:uFill>
                            <a:latin typeface="Cambria Math" panose="02040503050406030204" pitchFamily="18" charset="0"/>
                          </a:rPr>
                          <m:t>𝟓</m:t>
                        </m:r>
                      </m:sup>
                    </m:sSup>
                  </m:oMath>
                </a14:m>
                <a:r>
                  <a:rPr lang="en-GB" sz="2800" i="1" spc="-1" noProof="0" dirty="0">
                    <a:solidFill>
                      <a:srgbClr val="215968"/>
                    </a:solidFill>
                    <a:uFill>
                      <a:solidFill>
                        <a:srgbClr val="FFFFFF"/>
                      </a:solidFill>
                    </a:uFill>
                    <a:latin typeface="Calibri"/>
                  </a:rPr>
                  <a:t>. The company operated in perfectly competitive conditions. The price of the box of candies is given </a:t>
                </a:r>
                <a:r>
                  <a:rPr lang="en-GB" sz="2800" b="1" i="1" spc="-1" noProof="0" dirty="0">
                    <a:solidFill>
                      <a:srgbClr val="215968"/>
                    </a:solidFill>
                    <a:uFill>
                      <a:solidFill>
                        <a:srgbClr val="FFFFFF"/>
                      </a:solidFill>
                    </a:uFill>
                    <a:latin typeface="Calibri"/>
                  </a:rPr>
                  <a:t>p = 10</a:t>
                </a:r>
                <a:r>
                  <a:rPr lang="en-GB" sz="2800" i="1" spc="-1" noProof="0" dirty="0">
                    <a:solidFill>
                      <a:srgbClr val="215968"/>
                    </a:solidFill>
                    <a:uFill>
                      <a:solidFill>
                        <a:srgbClr val="FFFFFF"/>
                      </a:solidFill>
                    </a:uFill>
                    <a:latin typeface="Calibri"/>
                  </a:rPr>
                  <a:t>. The market wages in this sector are </a:t>
                </a:r>
                <a:r>
                  <a:rPr lang="en-GB" sz="2800" b="1" i="1" spc="-1" noProof="0" dirty="0">
                    <a:solidFill>
                      <a:srgbClr val="215968"/>
                    </a:solidFill>
                    <a:uFill>
                      <a:solidFill>
                        <a:srgbClr val="FFFFFF"/>
                      </a:solidFill>
                    </a:uFill>
                    <a:latin typeface="Calibri"/>
                  </a:rPr>
                  <a:t>w = 3150</a:t>
                </a:r>
                <a:r>
                  <a:rPr lang="en-GB" sz="2800" i="1" spc="-1" noProof="0" dirty="0">
                    <a:solidFill>
                      <a:srgbClr val="215968"/>
                    </a:solidFill>
                    <a:uFill>
                      <a:solidFill>
                        <a:srgbClr val="FFFFFF"/>
                      </a:solidFill>
                    </a:uFill>
                    <a:latin typeface="Calibri"/>
                  </a:rPr>
                  <a:t>. How will the introduction of the tax </a:t>
                </a:r>
                <a:r>
                  <a:rPr lang="en-GB" sz="2800" b="1" i="1" spc="-1" noProof="0" dirty="0">
                    <a:solidFill>
                      <a:srgbClr val="215968"/>
                    </a:solidFill>
                    <a:uFill>
                      <a:solidFill>
                        <a:srgbClr val="FFFFFF"/>
                      </a:solidFill>
                    </a:uFill>
                    <a:latin typeface="Calibri"/>
                  </a:rPr>
                  <a:t>t = 0.2 </a:t>
                </a:r>
                <a:r>
                  <a:rPr lang="en-GB" sz="2800" i="1" spc="-1" noProof="0" dirty="0">
                    <a:solidFill>
                      <a:srgbClr val="215968"/>
                    </a:solidFill>
                    <a:uFill>
                      <a:solidFill>
                        <a:srgbClr val="FFFFFF"/>
                      </a:solidFill>
                    </a:uFill>
                    <a:latin typeface="Calibri"/>
                  </a:rPr>
                  <a:t>on the sale of the candies box (unhealthy product) affect the demand for the labour of a typical company? What will be the firm's production and profit?</a:t>
                </a:r>
                <a:endParaRPr lang="en-GB" sz="2800" spc="-1" noProof="0" dirty="0">
                  <a:solidFill>
                    <a:srgbClr val="215968"/>
                  </a:solidFill>
                  <a:uFill>
                    <a:solidFill>
                      <a:srgbClr val="FFFFFF"/>
                    </a:solidFill>
                  </a:uFill>
                  <a:latin typeface="Calibri"/>
                </a:endParaRPr>
              </a:p>
            </p:txBody>
          </p:sp>
        </mc:Choice>
        <mc:Fallback xmlns="">
          <p:sp>
            <p:nvSpPr>
              <p:cNvPr id="218" name="CustomShape 2"/>
              <p:cNvSpPr>
                <a:spLocks noRot="1" noChangeAspect="1" noMove="1" noResize="1" noEditPoints="1" noAdjustHandles="1" noChangeArrowheads="1" noChangeShapeType="1" noTextEdit="1"/>
              </p:cNvSpPr>
              <p:nvPr/>
            </p:nvSpPr>
            <p:spPr>
              <a:xfrm>
                <a:off x="274307" y="1940128"/>
                <a:ext cx="11396311" cy="3490854"/>
              </a:xfrm>
              <a:prstGeom prst="rect">
                <a:avLst/>
              </a:prstGeom>
              <a:blipFill>
                <a:blip r:embed="rId2"/>
                <a:stretch>
                  <a:fillRect l="-1124" r="-1124" b="-5759"/>
                </a:stretch>
              </a:blipFill>
              <a:ln>
                <a:noFill/>
              </a:ln>
            </p:spPr>
            <p:txBody>
              <a:bodyPr/>
              <a:lstStyle/>
              <a:p>
                <a:r>
                  <a:rPr lang="pl-PL">
                    <a:noFill/>
                  </a:rPr>
                  <a:t> </a:t>
                </a:r>
              </a:p>
            </p:txBody>
          </p:sp>
        </mc:Fallback>
      </mc:AlternateContent>
      <p:sp>
        <p:nvSpPr>
          <p:cNvPr id="4" name="CustomShape 1"/>
          <p:cNvSpPr/>
          <p:nvPr/>
        </p:nvSpPr>
        <p:spPr>
          <a:xfrm>
            <a:off x="0" y="0"/>
            <a:ext cx="12192000" cy="1529862"/>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latin typeface="Calibri"/>
              </a:rPr>
              <a:t>What about your intermediate microeconomic home task? What is the </a:t>
            </a:r>
            <a:r>
              <a:rPr lang="en-GB" sz="3200" b="1" i="1" spc="-1" noProof="0" dirty="0" err="1">
                <a:solidFill>
                  <a:srgbClr val="215968"/>
                </a:solidFill>
                <a:uFill>
                  <a:solidFill>
                    <a:srgbClr val="FFFFFF"/>
                  </a:solidFill>
                </a:uFill>
                <a:latin typeface="Calibri"/>
              </a:rPr>
              <a:t>the</a:t>
            </a:r>
            <a:r>
              <a:rPr lang="en-GB" sz="3200" b="1" i="1" spc="-1" noProof="0" dirty="0">
                <a:solidFill>
                  <a:srgbClr val="215968"/>
                </a:solidFill>
                <a:uFill>
                  <a:solidFill>
                    <a:srgbClr val="FFFFFF"/>
                  </a:solidFill>
                </a:uFill>
                <a:latin typeface="Calibri"/>
              </a:rPr>
              <a:t> </a:t>
            </a:r>
            <a:r>
              <a:rPr lang="en-GB" sz="3200" b="1" i="1" spc="-1" noProof="0" dirty="0">
                <a:solidFill>
                  <a:srgbClr val="C00000"/>
                </a:solidFill>
                <a:uFill>
                  <a:solidFill>
                    <a:srgbClr val="FFFFFF"/>
                  </a:solidFill>
                </a:uFill>
                <a:latin typeface="Calibri"/>
              </a:rPr>
              <a:t>stories </a:t>
            </a:r>
            <a:r>
              <a:rPr lang="en-GB" sz="3200" b="1" i="1" spc="-1" noProof="0" dirty="0">
                <a:solidFill>
                  <a:srgbClr val="215968"/>
                </a:solidFill>
                <a:uFill>
                  <a:solidFill>
                    <a:srgbClr val="FFFFFF"/>
                  </a:solidFill>
                </a:uFill>
                <a:latin typeface="Calibri"/>
              </a:rPr>
              <a:t>inside the task?</a:t>
            </a:r>
          </a:p>
        </p:txBody>
      </p:sp>
    </p:spTree>
    <p:extLst>
      <p:ext uri="{BB962C8B-B14F-4D97-AF65-F5344CB8AC3E}">
        <p14:creationId xmlns:p14="http://schemas.microsoft.com/office/powerpoint/2010/main" val="30191297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298044" y="1402226"/>
            <a:ext cx="11595911" cy="47309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spc="-1" noProof="0" dirty="0">
                <a:solidFill>
                  <a:srgbClr val="215968"/>
                </a:solidFill>
                <a:uFill>
                  <a:solidFill>
                    <a:srgbClr val="FFFFFF"/>
                  </a:solidFill>
                </a:uFill>
                <a:latin typeface="Calibri"/>
              </a:rPr>
              <a:t>Have you ever dealt with a powerful narrative (storytelling) hidden in the model in your life? Especially in the equilibrium condition: </a:t>
            </a:r>
          </a:p>
          <a:p>
            <a:pPr algn="ctr"/>
            <a:r>
              <a:rPr lang="en-GB" sz="7200" b="1" spc="-1" noProof="0" dirty="0" err="1">
                <a:solidFill>
                  <a:srgbClr val="215968"/>
                </a:solidFill>
                <a:uFill>
                  <a:solidFill>
                    <a:srgbClr val="FFFFFF"/>
                  </a:solidFill>
                </a:uFill>
                <a:latin typeface="Calibri"/>
              </a:rPr>
              <a:t>pMP</a:t>
            </a:r>
            <a:r>
              <a:rPr lang="en-GB" sz="7200" b="1" spc="-1" noProof="0" dirty="0">
                <a:solidFill>
                  <a:srgbClr val="215968"/>
                </a:solidFill>
                <a:uFill>
                  <a:solidFill>
                    <a:srgbClr val="FFFFFF"/>
                  </a:solidFill>
                </a:uFill>
                <a:latin typeface="Calibri"/>
              </a:rPr>
              <a:t> = w </a:t>
            </a:r>
          </a:p>
          <a:p>
            <a:pPr algn="just"/>
            <a:endParaRPr lang="en-GB" sz="2800" spc="-1" noProof="0" dirty="0">
              <a:solidFill>
                <a:srgbClr val="215968"/>
              </a:solidFill>
              <a:uFill>
                <a:solidFill>
                  <a:srgbClr val="FFFFFF"/>
                </a:solidFill>
              </a:uFill>
              <a:latin typeface="Calibri"/>
            </a:endParaRPr>
          </a:p>
          <a:p>
            <a:pPr algn="just"/>
            <a:r>
              <a:rPr lang="en-GB" sz="2800" spc="-1" noProof="0" dirty="0">
                <a:solidFill>
                  <a:srgbClr val="215968"/>
                </a:solidFill>
                <a:uFill>
                  <a:solidFill>
                    <a:srgbClr val="FFFFFF"/>
                  </a:solidFill>
                </a:uFill>
                <a:latin typeface="Calibri"/>
              </a:rPr>
              <a:t>Has this narrative been used by you or your family, friends in any discussion?</a:t>
            </a:r>
          </a:p>
          <a:p>
            <a:pPr algn="just"/>
            <a:endParaRPr lang="en-GB" sz="2800" spc="-1" noProof="0" dirty="0">
              <a:solidFill>
                <a:srgbClr val="215968"/>
              </a:solidFill>
              <a:uFill>
                <a:solidFill>
                  <a:srgbClr val="FFFFFF"/>
                </a:solidFill>
              </a:uFill>
              <a:latin typeface="Calibri"/>
            </a:endParaRPr>
          </a:p>
          <a:p>
            <a:pPr algn="ctr"/>
            <a:r>
              <a:rPr lang="en-GB" sz="3200" b="1" spc="-1" noProof="0" dirty="0">
                <a:solidFill>
                  <a:srgbClr val="C00000"/>
                </a:solidFill>
                <a:uFill>
                  <a:solidFill>
                    <a:srgbClr val="FFFFFF"/>
                  </a:solidFill>
                </a:uFill>
                <a:latin typeface="Calibri"/>
              </a:rPr>
              <a:t> </a:t>
            </a:r>
            <a:r>
              <a:rPr lang="en-GB" sz="3600" b="1" spc="-1" noProof="0" dirty="0">
                <a:solidFill>
                  <a:srgbClr val="C00000"/>
                </a:solidFill>
                <a:uFill>
                  <a:solidFill>
                    <a:srgbClr val="FFFFFF"/>
                  </a:solidFill>
                </a:uFill>
                <a:latin typeface="Calibri"/>
              </a:rPr>
              <a:t>Yes, or not?</a:t>
            </a:r>
          </a:p>
          <a:p>
            <a:pPr algn="ctr"/>
            <a:r>
              <a:rPr lang="en-GB" sz="3600" b="1" spc="-1" noProof="0" dirty="0">
                <a:solidFill>
                  <a:srgbClr val="C00000"/>
                </a:solidFill>
                <a:uFill>
                  <a:solidFill>
                    <a:srgbClr val="FFFFFF"/>
                  </a:solidFill>
                </a:uFill>
                <a:latin typeface="Calibri"/>
              </a:rPr>
              <a:t>Explain when if yes.  </a:t>
            </a:r>
          </a:p>
        </p:txBody>
      </p:sp>
      <p:sp>
        <p:nvSpPr>
          <p:cNvPr id="11" name="CustomShape 1"/>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4000" b="1" spc="-1" noProof="0" dirty="0">
                <a:solidFill>
                  <a:srgbClr val="215968"/>
                </a:solidFill>
                <a:uFill>
                  <a:solidFill>
                    <a:srgbClr val="FFFFFF"/>
                  </a:solidFill>
                </a:uFill>
                <a:latin typeface="Calibri"/>
              </a:rPr>
              <a:t>Stories contained in equation</a:t>
            </a:r>
          </a:p>
        </p:txBody>
      </p:sp>
    </p:spTree>
    <p:extLst>
      <p:ext uri="{BB962C8B-B14F-4D97-AF65-F5344CB8AC3E}">
        <p14:creationId xmlns:p14="http://schemas.microsoft.com/office/powerpoint/2010/main" val="2794189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stomShape 1"/>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pl-PL" sz="4000" b="1" spc="-1" noProof="0" dirty="0">
                <a:solidFill>
                  <a:srgbClr val="215968"/>
                </a:solidFill>
                <a:uFill>
                  <a:solidFill>
                    <a:srgbClr val="FFFFFF"/>
                  </a:solidFill>
                </a:uFill>
                <a:latin typeface="Calibri"/>
              </a:rPr>
              <a:t>One </a:t>
            </a:r>
            <a:r>
              <a:rPr lang="pl-PL" sz="4000" b="1" spc="-1" noProof="0" dirty="0" err="1">
                <a:solidFill>
                  <a:srgbClr val="215968"/>
                </a:solidFill>
                <a:uFill>
                  <a:solidFill>
                    <a:srgbClr val="FFFFFF"/>
                  </a:solidFill>
                </a:uFill>
                <a:latin typeface="Calibri"/>
              </a:rPr>
              <a:t>equation</a:t>
            </a:r>
            <a:r>
              <a:rPr lang="pl-PL" sz="4000" b="1" spc="-1" noProof="0" dirty="0">
                <a:solidFill>
                  <a:srgbClr val="215968"/>
                </a:solidFill>
                <a:uFill>
                  <a:solidFill>
                    <a:srgbClr val="FFFFFF"/>
                  </a:solidFill>
                </a:uFill>
                <a:latin typeface="Calibri"/>
              </a:rPr>
              <a:t> </a:t>
            </a:r>
            <a:r>
              <a:rPr lang="en-GB" sz="4000" b="1" spc="-1" noProof="0" dirty="0">
                <a:solidFill>
                  <a:srgbClr val="215968"/>
                </a:solidFill>
                <a:uFill>
                  <a:solidFill>
                    <a:srgbClr val="FFFFFF"/>
                  </a:solidFill>
                </a:uFill>
                <a:latin typeface="Calibri"/>
              </a:rPr>
              <a:t>: </a:t>
            </a:r>
            <a:r>
              <a:rPr lang="pl-PL" sz="4000" b="1" spc="-1" noProof="0" dirty="0">
                <a:solidFill>
                  <a:srgbClr val="215968"/>
                </a:solidFill>
                <a:uFill>
                  <a:solidFill>
                    <a:srgbClr val="FFFFFF"/>
                  </a:solidFill>
                </a:uFill>
                <a:latin typeface="Calibri"/>
              </a:rPr>
              <a:t>a lot of </a:t>
            </a:r>
            <a:r>
              <a:rPr lang="pl-PL" sz="4000" b="1" spc="-1" noProof="0" dirty="0" err="1">
                <a:solidFill>
                  <a:srgbClr val="215968"/>
                </a:solidFill>
                <a:uFill>
                  <a:solidFill>
                    <a:srgbClr val="FFFFFF"/>
                  </a:solidFill>
                </a:uFill>
                <a:latin typeface="Calibri"/>
              </a:rPr>
              <a:t>stories</a:t>
            </a:r>
            <a:r>
              <a:rPr lang="pl-PL" sz="4000" b="1" spc="-1" noProof="0" dirty="0">
                <a:solidFill>
                  <a:srgbClr val="215968"/>
                </a:solidFill>
                <a:uFill>
                  <a:solidFill>
                    <a:srgbClr val="FFFFFF"/>
                  </a:solidFill>
                </a:uFill>
                <a:latin typeface="Calibri"/>
              </a:rPr>
              <a:t> </a:t>
            </a:r>
            <a:endParaRPr lang="en-GB" sz="2400" b="1" spc="-1" noProof="0" dirty="0">
              <a:solidFill>
                <a:srgbClr val="215968"/>
              </a:solidFill>
              <a:uFill>
                <a:solidFill>
                  <a:srgbClr val="FFFFFF"/>
                </a:solidFill>
              </a:uFill>
              <a:latin typeface="Calibri"/>
            </a:endParaRPr>
          </a:p>
        </p:txBody>
      </p:sp>
      <p:pic>
        <p:nvPicPr>
          <p:cNvPr id="2" name="Picture 1">
            <a:extLst>
              <a:ext uri="{FF2B5EF4-FFF2-40B4-BE49-F238E27FC236}">
                <a16:creationId xmlns:a16="http://schemas.microsoft.com/office/drawing/2014/main" id="{A9567AEA-57FB-FBFD-97C0-DC48921B8F50}"/>
              </a:ext>
            </a:extLst>
          </p:cNvPr>
          <p:cNvPicPr>
            <a:picLocks noChangeAspect="1"/>
          </p:cNvPicPr>
          <p:nvPr/>
        </p:nvPicPr>
        <p:blipFill>
          <a:blip r:embed="rId2"/>
          <a:stretch>
            <a:fillRect/>
          </a:stretch>
        </p:blipFill>
        <p:spPr>
          <a:xfrm>
            <a:off x="395592" y="1257612"/>
            <a:ext cx="2859932" cy="1209907"/>
          </a:xfrm>
          <a:prstGeom prst="rect">
            <a:avLst/>
          </a:prstGeom>
        </p:spPr>
      </p:pic>
      <p:sp>
        <p:nvSpPr>
          <p:cNvPr id="7" name="TextBox 6">
            <a:extLst>
              <a:ext uri="{FF2B5EF4-FFF2-40B4-BE49-F238E27FC236}">
                <a16:creationId xmlns:a16="http://schemas.microsoft.com/office/drawing/2014/main" id="{5B650480-08A6-90B0-B097-A4DC3592E6C9}"/>
              </a:ext>
            </a:extLst>
          </p:cNvPr>
          <p:cNvSpPr txBox="1"/>
          <p:nvPr/>
        </p:nvSpPr>
        <p:spPr>
          <a:xfrm>
            <a:off x="1405444" y="1522537"/>
            <a:ext cx="10390964" cy="4339650"/>
          </a:xfrm>
          <a:prstGeom prst="rect">
            <a:avLst/>
          </a:prstGeom>
          <a:noFill/>
        </p:spPr>
        <p:txBody>
          <a:bodyPr wrap="square">
            <a:spAutoFit/>
          </a:bodyPr>
          <a:lstStyle/>
          <a:p>
            <a:pPr algn="ctr"/>
            <a:r>
              <a:rPr lang="en-GB" sz="6600" b="1" spc="-1" noProof="0" dirty="0" err="1">
                <a:solidFill>
                  <a:srgbClr val="215968"/>
                </a:solidFill>
                <a:uFill>
                  <a:solidFill>
                    <a:srgbClr val="FFFFFF"/>
                  </a:solidFill>
                </a:uFill>
                <a:latin typeface="Calibri"/>
              </a:rPr>
              <a:t>pMP</a:t>
            </a:r>
            <a:r>
              <a:rPr lang="en-GB" sz="6600" b="1" spc="-1" noProof="0" dirty="0">
                <a:solidFill>
                  <a:srgbClr val="215968"/>
                </a:solidFill>
                <a:uFill>
                  <a:solidFill>
                    <a:srgbClr val="FFFFFF"/>
                  </a:solidFill>
                </a:uFill>
                <a:latin typeface="Calibri"/>
              </a:rPr>
              <a:t> = w</a:t>
            </a:r>
            <a:endParaRPr lang="pl-PL" sz="6600" b="1" spc="-1" noProof="0" dirty="0">
              <a:solidFill>
                <a:srgbClr val="215968"/>
              </a:solidFill>
              <a:uFill>
                <a:solidFill>
                  <a:srgbClr val="FFFFFF"/>
                </a:solidFill>
              </a:uFill>
              <a:latin typeface="Calibri"/>
            </a:endParaRPr>
          </a:p>
          <a:p>
            <a:r>
              <a:rPr lang="en-US" sz="3600" spc="-1" dirty="0">
                <a:solidFill>
                  <a:srgbClr val="215968"/>
                </a:solidFill>
                <a:uFill>
                  <a:solidFill>
                    <a:srgbClr val="FFFFFF"/>
                  </a:solidFill>
                </a:uFill>
                <a:latin typeface="Calibri"/>
              </a:rPr>
              <a:t>Story 1: You deserve what you get</a:t>
            </a:r>
          </a:p>
          <a:p>
            <a:r>
              <a:rPr lang="en-US" sz="3600" spc="-1" dirty="0">
                <a:solidFill>
                  <a:srgbClr val="215968"/>
                </a:solidFill>
                <a:uFill>
                  <a:solidFill>
                    <a:srgbClr val="FFFFFF"/>
                  </a:solidFill>
                </a:uFill>
                <a:latin typeface="Calibri"/>
              </a:rPr>
              <a:t>Two interpretations </a:t>
            </a:r>
          </a:p>
          <a:p>
            <a:r>
              <a:rPr lang="en-US" sz="3600" spc="-1" dirty="0">
                <a:solidFill>
                  <a:srgbClr val="215968"/>
                </a:solidFill>
                <a:uFill>
                  <a:solidFill>
                    <a:srgbClr val="FFFFFF"/>
                  </a:solidFill>
                </a:uFill>
                <a:latin typeface="Calibri"/>
              </a:rPr>
              <a:t>Story 2 Atoms in competitive environment / there is no country for teamwork </a:t>
            </a:r>
          </a:p>
          <a:p>
            <a:r>
              <a:rPr lang="en-US" sz="3600" spc="-1">
                <a:solidFill>
                  <a:srgbClr val="215968"/>
                </a:solidFill>
                <a:uFill>
                  <a:solidFill>
                    <a:srgbClr val="FFFFFF"/>
                  </a:solidFill>
                </a:uFill>
                <a:latin typeface="Calibri"/>
              </a:rPr>
              <a:t>Story 3 ….</a:t>
            </a:r>
            <a:r>
              <a:rPr lang="en-GB" sz="6600" b="1" spc="-1" noProof="0" dirty="0">
                <a:solidFill>
                  <a:srgbClr val="215968"/>
                </a:solidFill>
                <a:uFill>
                  <a:solidFill>
                    <a:srgbClr val="FFFFFF"/>
                  </a:solidFill>
                </a:uFill>
                <a:latin typeface="Calibri"/>
              </a:rPr>
              <a:t> </a:t>
            </a:r>
          </a:p>
        </p:txBody>
      </p:sp>
    </p:spTree>
    <p:extLst>
      <p:ext uri="{BB962C8B-B14F-4D97-AF65-F5344CB8AC3E}">
        <p14:creationId xmlns:p14="http://schemas.microsoft.com/office/powerpoint/2010/main" val="13149262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2160B-0F58-14CE-EC2E-5F8A2880CEC8}"/>
            </a:ext>
          </a:extLst>
        </p:cNvPr>
        <p:cNvGrpSpPr/>
        <p:nvPr/>
      </p:nvGrpSpPr>
      <p:grpSpPr>
        <a:xfrm>
          <a:off x="0" y="0"/>
          <a:ext cx="0" cy="0"/>
          <a:chOff x="0" y="0"/>
          <a:chExt cx="0" cy="0"/>
        </a:xfrm>
      </p:grpSpPr>
      <p:sp>
        <p:nvSpPr>
          <p:cNvPr id="11" name="CustomShape 1">
            <a:extLst>
              <a:ext uri="{FF2B5EF4-FFF2-40B4-BE49-F238E27FC236}">
                <a16:creationId xmlns:a16="http://schemas.microsoft.com/office/drawing/2014/main" id="{639F39E8-216A-CF46-5B55-A46EDB714A31}"/>
              </a:ext>
            </a:extLst>
          </p:cNvPr>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4000" b="1" spc="-1" noProof="0" dirty="0">
                <a:solidFill>
                  <a:srgbClr val="215968"/>
                </a:solidFill>
                <a:uFill>
                  <a:solidFill>
                    <a:srgbClr val="FFFFFF"/>
                  </a:solidFill>
                </a:uFill>
                <a:latin typeface="Calibri"/>
              </a:rPr>
              <a:t>Story</a:t>
            </a:r>
            <a:r>
              <a:rPr lang="pl-PL" sz="4000" b="1" spc="-1" noProof="0" dirty="0">
                <a:solidFill>
                  <a:srgbClr val="215968"/>
                </a:solidFill>
                <a:uFill>
                  <a:solidFill>
                    <a:srgbClr val="FFFFFF"/>
                  </a:solidFill>
                </a:uFill>
                <a:latin typeface="Calibri"/>
              </a:rPr>
              <a:t> 1</a:t>
            </a:r>
            <a:r>
              <a:rPr lang="en-GB" sz="4000" b="1" spc="-1" noProof="0" dirty="0">
                <a:solidFill>
                  <a:srgbClr val="215968"/>
                </a:solidFill>
                <a:uFill>
                  <a:solidFill>
                    <a:srgbClr val="FFFFFF"/>
                  </a:solidFill>
                </a:uFill>
                <a:latin typeface="Calibri"/>
              </a:rPr>
              <a:t>: You deserve what you get </a:t>
            </a:r>
            <a:r>
              <a:rPr lang="en-GB" sz="2400" b="1" spc="-1" noProof="0" dirty="0">
                <a:solidFill>
                  <a:srgbClr val="215968"/>
                </a:solidFill>
                <a:uFill>
                  <a:solidFill>
                    <a:srgbClr val="FFFFFF"/>
                  </a:solidFill>
                </a:uFill>
                <a:latin typeface="Calibri"/>
              </a:rPr>
              <a:t>the parable of the talents</a:t>
            </a:r>
          </a:p>
        </p:txBody>
      </p:sp>
      <p:sp>
        <p:nvSpPr>
          <p:cNvPr id="3" name="Prostokąt 2">
            <a:extLst>
              <a:ext uri="{FF2B5EF4-FFF2-40B4-BE49-F238E27FC236}">
                <a16:creationId xmlns:a16="http://schemas.microsoft.com/office/drawing/2014/main" id="{80902D78-42CE-2E55-2FDB-6134A0112656}"/>
              </a:ext>
            </a:extLst>
          </p:cNvPr>
          <p:cNvSpPr/>
          <p:nvPr/>
        </p:nvSpPr>
        <p:spPr>
          <a:xfrm>
            <a:off x="7350370" y="1318847"/>
            <a:ext cx="4563208" cy="5447645"/>
          </a:xfrm>
          <a:prstGeom prst="rect">
            <a:avLst/>
          </a:prstGeom>
        </p:spPr>
        <p:txBody>
          <a:bodyPr wrap="square">
            <a:spAutoFit/>
          </a:bodyPr>
          <a:lstStyle/>
          <a:p>
            <a:pPr algn="just"/>
            <a:r>
              <a:rPr lang="en-GB" sz="1200" noProof="0" dirty="0"/>
              <a:t>It's one of the parables - a moral lesson about responsibility and making the most of one's abilities.</a:t>
            </a:r>
          </a:p>
          <a:p>
            <a:pPr algn="just"/>
            <a:endParaRPr lang="en-GB" sz="1200" b="1" noProof="0" dirty="0"/>
          </a:p>
          <a:p>
            <a:pPr algn="just"/>
            <a:r>
              <a:rPr lang="en-GB" sz="1200" b="1" noProof="0" dirty="0"/>
              <a:t>Summary of the Parable:</a:t>
            </a:r>
            <a:r>
              <a:rPr lang="en-GB" sz="1200" noProof="0" dirty="0"/>
              <a:t> A master is preparing to leave on a journey and entrusts three of his servants with different amounts of "talents," a unit of weight and money in ancient times. To one servant, he gives five talents, to the second servant, he gives two talents, and to the third servant, he gives one talent, each according to their abilities.</a:t>
            </a:r>
          </a:p>
          <a:p>
            <a:pPr algn="just"/>
            <a:r>
              <a:rPr lang="en-GB" sz="1200" noProof="0" dirty="0"/>
              <a:t>When the master returns:</a:t>
            </a:r>
          </a:p>
          <a:p>
            <a:pPr lvl="1" algn="just">
              <a:buFont typeface="Arial" panose="020B0604020202020204" pitchFamily="34" charset="0"/>
              <a:buChar char="•"/>
            </a:pPr>
            <a:r>
              <a:rPr lang="en-GB" sz="1200" noProof="0" dirty="0"/>
              <a:t>The first servant has doubled his talents, turning the initial five into ten.</a:t>
            </a:r>
          </a:p>
          <a:p>
            <a:pPr lvl="1" algn="just">
              <a:buFont typeface="Arial" panose="020B0604020202020204" pitchFamily="34" charset="0"/>
              <a:buChar char="•"/>
            </a:pPr>
            <a:r>
              <a:rPr lang="en-GB" sz="1200" noProof="0" dirty="0"/>
              <a:t>The second servant has also doubled his talents, turning two into four.</a:t>
            </a:r>
          </a:p>
          <a:p>
            <a:pPr lvl="1" algn="just">
              <a:buFont typeface="Arial" panose="020B0604020202020204" pitchFamily="34" charset="0"/>
              <a:buChar char="•"/>
            </a:pPr>
            <a:r>
              <a:rPr lang="en-GB" sz="1200" noProof="0" dirty="0"/>
              <a:t>The third servant, however, out of fear, buried his talent in the ground and has only that one talent to return to his master.</a:t>
            </a:r>
          </a:p>
          <a:p>
            <a:pPr algn="just"/>
            <a:r>
              <a:rPr lang="en-GB" sz="1200" noProof="0" dirty="0"/>
              <a:t>The master praises the first two servants for their resourcefulness and diligence, rewarding them with greater responsibilities. However, he rebukes the third servant for his inaction, taking away his single talent and giving it to the servant with ten talents.</a:t>
            </a:r>
          </a:p>
          <a:p>
            <a:pPr algn="just"/>
            <a:endParaRPr lang="en-GB" sz="1200" b="1" noProof="0" dirty="0"/>
          </a:p>
          <a:p>
            <a:pPr algn="just"/>
            <a:r>
              <a:rPr lang="en-GB" sz="1200" b="1" noProof="0" dirty="0"/>
              <a:t>Moral of the Story:</a:t>
            </a:r>
            <a:r>
              <a:rPr lang="en-GB" sz="1200" noProof="0" dirty="0"/>
              <a:t> The Parable of the Talents is often interpreted as an encouragement to use one's gifts and abilities wisely and productively. Those who make the most of what they are given will be rewarded, while those who do nothing risk losing even the little they have. It underscores the values of responsibility, diligence, and the consequences of inaction.</a:t>
            </a:r>
          </a:p>
        </p:txBody>
      </p:sp>
      <p:pic>
        <p:nvPicPr>
          <p:cNvPr id="6" name="Obraz 5">
            <a:extLst>
              <a:ext uri="{FF2B5EF4-FFF2-40B4-BE49-F238E27FC236}">
                <a16:creationId xmlns:a16="http://schemas.microsoft.com/office/drawing/2014/main" id="{58762379-6FE7-571B-AD25-833E42BAC6C7}"/>
              </a:ext>
            </a:extLst>
          </p:cNvPr>
          <p:cNvPicPr>
            <a:picLocks noChangeAspect="1"/>
          </p:cNvPicPr>
          <p:nvPr/>
        </p:nvPicPr>
        <p:blipFill>
          <a:blip r:embed="rId2"/>
          <a:stretch>
            <a:fillRect/>
          </a:stretch>
        </p:blipFill>
        <p:spPr>
          <a:xfrm>
            <a:off x="412856" y="1299683"/>
            <a:ext cx="6840416" cy="4754582"/>
          </a:xfrm>
          <a:prstGeom prst="rect">
            <a:avLst/>
          </a:prstGeom>
        </p:spPr>
      </p:pic>
      <p:sp>
        <p:nvSpPr>
          <p:cNvPr id="4" name="Prostokąt 3">
            <a:extLst>
              <a:ext uri="{FF2B5EF4-FFF2-40B4-BE49-F238E27FC236}">
                <a16:creationId xmlns:a16="http://schemas.microsoft.com/office/drawing/2014/main" id="{56346CAD-B09E-CBB9-0922-31A1E9CD76D4}"/>
              </a:ext>
            </a:extLst>
          </p:cNvPr>
          <p:cNvSpPr/>
          <p:nvPr/>
        </p:nvSpPr>
        <p:spPr>
          <a:xfrm>
            <a:off x="412856" y="6191501"/>
            <a:ext cx="6096000" cy="253916"/>
          </a:xfrm>
          <a:prstGeom prst="rect">
            <a:avLst/>
          </a:prstGeom>
        </p:spPr>
        <p:txBody>
          <a:bodyPr>
            <a:spAutoFit/>
          </a:bodyPr>
          <a:lstStyle/>
          <a:p>
            <a:r>
              <a:rPr lang="en-GB" sz="1050" noProof="0" dirty="0"/>
              <a:t>OpenAI. (2023). </a:t>
            </a:r>
            <a:r>
              <a:rPr lang="en-GB" sz="1050" i="1" noProof="0" dirty="0"/>
              <a:t>ChatGPT</a:t>
            </a:r>
            <a:r>
              <a:rPr lang="en-GB" sz="1050" noProof="0" dirty="0"/>
              <a:t> (September 25 Version) [Large language model]. https://chat.openai.com</a:t>
            </a:r>
            <a:endParaRPr lang="en-GB" sz="1050" noProof="0" dirty="0">
              <a:effectLst/>
            </a:endParaRPr>
          </a:p>
        </p:txBody>
      </p:sp>
    </p:spTree>
    <p:extLst>
      <p:ext uri="{BB962C8B-B14F-4D97-AF65-F5344CB8AC3E}">
        <p14:creationId xmlns:p14="http://schemas.microsoft.com/office/powerpoint/2010/main" val="37014435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116135" y="1142280"/>
            <a:ext cx="11959729" cy="5258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spc="-1" noProof="0" dirty="0">
                <a:solidFill>
                  <a:srgbClr val="215968"/>
                </a:solidFill>
                <a:uFill>
                  <a:solidFill>
                    <a:srgbClr val="FFFFFF"/>
                  </a:solidFill>
                </a:uFill>
                <a:latin typeface="Calibri"/>
              </a:rPr>
              <a:t>If you have ever discussed the problem of income inequality, you have used the storytelling which is included in the model.</a:t>
            </a:r>
          </a:p>
          <a:p>
            <a:pPr algn="just"/>
            <a:endParaRPr lang="en-GB" sz="2800" spc="-1" noProof="0" dirty="0">
              <a:solidFill>
                <a:srgbClr val="215968"/>
              </a:solidFill>
              <a:uFill>
                <a:solidFill>
                  <a:srgbClr val="FFFFFF"/>
                </a:solidFill>
              </a:uFill>
              <a:latin typeface="Calibri"/>
            </a:endParaRPr>
          </a:p>
          <a:p>
            <a:pPr algn="just"/>
            <a:r>
              <a:rPr lang="en-GB" sz="2800" spc="-1" noProof="0" dirty="0">
                <a:solidFill>
                  <a:srgbClr val="215968"/>
                </a:solidFill>
                <a:uFill>
                  <a:solidFill>
                    <a:srgbClr val="FFFFFF"/>
                  </a:solidFill>
                </a:uFill>
                <a:latin typeface="Calibri"/>
              </a:rPr>
              <a:t>The marginalist revolution in economics determined the valuation of goods based on marginal values, not on total values. In our model, the value of an employee (</a:t>
            </a:r>
            <a:r>
              <a:rPr lang="en-GB" sz="2800" b="1" spc="-1" noProof="0" dirty="0">
                <a:solidFill>
                  <a:srgbClr val="C00000"/>
                </a:solidFill>
                <a:uFill>
                  <a:solidFill>
                    <a:srgbClr val="FFFFFF"/>
                  </a:solidFill>
                </a:uFill>
                <a:latin typeface="Calibri"/>
              </a:rPr>
              <a:t>wage</a:t>
            </a:r>
            <a:r>
              <a:rPr lang="en-GB" sz="2800" spc="-1" noProof="0" dirty="0">
                <a:solidFill>
                  <a:srgbClr val="215968"/>
                </a:solidFill>
                <a:uFill>
                  <a:solidFill>
                    <a:srgbClr val="FFFFFF"/>
                  </a:solidFill>
                </a:uFill>
                <a:latin typeface="Calibri"/>
              </a:rPr>
              <a:t>) can be determined by the </a:t>
            </a:r>
            <a:r>
              <a:rPr lang="en-GB" sz="2800" b="1" spc="-1" noProof="0" dirty="0">
                <a:solidFill>
                  <a:srgbClr val="C00000"/>
                </a:solidFill>
                <a:uFill>
                  <a:solidFill>
                    <a:srgbClr val="FFFFFF"/>
                  </a:solidFill>
                </a:uFill>
                <a:latin typeface="Calibri"/>
              </a:rPr>
              <a:t>marginal productivity</a:t>
            </a:r>
            <a:r>
              <a:rPr lang="en-GB" sz="2800" spc="-1" noProof="0" dirty="0">
                <a:solidFill>
                  <a:srgbClr val="215968"/>
                </a:solidFill>
                <a:uFill>
                  <a:solidFill>
                    <a:srgbClr val="FFFFFF"/>
                  </a:solidFill>
                </a:uFill>
                <a:latin typeface="Calibri"/>
              </a:rPr>
              <a:t>. </a:t>
            </a:r>
          </a:p>
          <a:p>
            <a:pPr algn="just"/>
            <a:endParaRPr lang="en-GB" sz="2800" spc="-1" noProof="0" dirty="0">
              <a:solidFill>
                <a:srgbClr val="215968"/>
              </a:solidFill>
              <a:uFill>
                <a:solidFill>
                  <a:srgbClr val="FFFFFF"/>
                </a:solidFill>
              </a:uFill>
              <a:latin typeface="Calibri"/>
            </a:endParaRPr>
          </a:p>
          <a:p>
            <a:pPr algn="just"/>
            <a:r>
              <a:rPr lang="en-GB" sz="2800" spc="-1" noProof="0" dirty="0">
                <a:solidFill>
                  <a:srgbClr val="215968"/>
                </a:solidFill>
                <a:uFill>
                  <a:solidFill>
                    <a:srgbClr val="FFFFFF"/>
                  </a:solidFill>
                </a:uFill>
                <a:latin typeface="Calibri"/>
              </a:rPr>
              <a:t>Hence, the </a:t>
            </a:r>
            <a:r>
              <a:rPr lang="en-GB" sz="2800" spc="-1" noProof="0" dirty="0" err="1">
                <a:solidFill>
                  <a:srgbClr val="215968"/>
                </a:solidFill>
                <a:uFill>
                  <a:solidFill>
                    <a:srgbClr val="FFFFFF"/>
                  </a:solidFill>
                </a:uFill>
                <a:latin typeface="Calibri"/>
              </a:rPr>
              <a:t>dystribution</a:t>
            </a:r>
            <a:r>
              <a:rPr lang="en-GB" sz="2800" spc="-1" noProof="0" dirty="0">
                <a:solidFill>
                  <a:srgbClr val="215968"/>
                </a:solidFill>
                <a:uFill>
                  <a:solidFill>
                    <a:srgbClr val="FFFFFF"/>
                  </a:solidFill>
                </a:uFill>
                <a:latin typeface="Calibri"/>
              </a:rPr>
              <a:t> (pay gap) is only result of differences in skill and education. Is it true? Please read the article, and it's an interesting topic for discussion on the forum. </a:t>
            </a:r>
          </a:p>
          <a:p>
            <a:pPr algn="just"/>
            <a:endParaRPr lang="en-GB" sz="2000" spc="-1" noProof="0" dirty="0">
              <a:solidFill>
                <a:srgbClr val="215968"/>
              </a:solidFill>
              <a:uFill>
                <a:solidFill>
                  <a:srgbClr val="FFFFFF"/>
                </a:solidFill>
              </a:uFill>
              <a:latin typeface="Calibri"/>
            </a:endParaRPr>
          </a:p>
          <a:p>
            <a:pPr algn="just"/>
            <a:r>
              <a:rPr lang="en-GB" sz="2000" spc="-1" noProof="0" dirty="0">
                <a:solidFill>
                  <a:srgbClr val="215968"/>
                </a:solidFill>
                <a:uFill>
                  <a:solidFill>
                    <a:srgbClr val="FFFFFF"/>
                  </a:solidFill>
                </a:uFill>
                <a:latin typeface="Calibri"/>
              </a:rPr>
              <a:t>https://evonomics.com/productivity-does-not-explain-wages/</a:t>
            </a:r>
          </a:p>
        </p:txBody>
      </p:sp>
      <p:sp>
        <p:nvSpPr>
          <p:cNvPr id="11" name="CustomShape 1"/>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4000" b="1" spc="-1" noProof="0" dirty="0">
                <a:solidFill>
                  <a:srgbClr val="215968"/>
                </a:solidFill>
                <a:uFill>
                  <a:solidFill>
                    <a:srgbClr val="FFFFFF"/>
                  </a:solidFill>
                </a:uFill>
                <a:latin typeface="Calibri"/>
              </a:rPr>
              <a:t>Story 1: The marginalist thinking - You deserve what you get</a:t>
            </a:r>
            <a:r>
              <a:rPr lang="pl-PL" sz="4000" b="1" spc="-1" noProof="0" dirty="0">
                <a:solidFill>
                  <a:srgbClr val="215968"/>
                </a:solidFill>
                <a:uFill>
                  <a:solidFill>
                    <a:srgbClr val="FFFFFF"/>
                  </a:solidFill>
                </a:uFill>
                <a:latin typeface="Calibri"/>
              </a:rPr>
              <a:t> </a:t>
            </a:r>
            <a:r>
              <a:rPr lang="en-GB" sz="4000" b="1" spc="-1" noProof="0" dirty="0">
                <a:solidFill>
                  <a:srgbClr val="215968"/>
                </a:solidFill>
                <a:uFill>
                  <a:solidFill>
                    <a:srgbClr val="FFFFFF"/>
                  </a:solidFill>
                </a:uFill>
                <a:latin typeface="Calibri"/>
              </a:rPr>
              <a:t>Two interpretations </a:t>
            </a:r>
          </a:p>
        </p:txBody>
      </p:sp>
      <p:sp>
        <p:nvSpPr>
          <p:cNvPr id="5" name="Prostokąt 4"/>
          <p:cNvSpPr/>
          <p:nvPr/>
        </p:nvSpPr>
        <p:spPr>
          <a:xfrm>
            <a:off x="6985411" y="6228166"/>
            <a:ext cx="184731" cy="369332"/>
          </a:xfrm>
          <a:prstGeom prst="rect">
            <a:avLst/>
          </a:prstGeom>
        </p:spPr>
        <p:txBody>
          <a:bodyPr wrap="none">
            <a:spAutoFit/>
          </a:bodyPr>
          <a:lstStyle/>
          <a:p>
            <a:pPr algn="just"/>
            <a:endParaRPr lang="en-GB" spc="-1" noProof="0" dirty="0">
              <a:solidFill>
                <a:srgbClr val="215968"/>
              </a:solidFill>
              <a:uFill>
                <a:solidFill>
                  <a:srgbClr val="FFFFFF"/>
                </a:solidFill>
              </a:uFill>
              <a:latin typeface="Calibri"/>
            </a:endParaRPr>
          </a:p>
        </p:txBody>
      </p:sp>
    </p:spTree>
    <p:extLst>
      <p:ext uri="{BB962C8B-B14F-4D97-AF65-F5344CB8AC3E}">
        <p14:creationId xmlns:p14="http://schemas.microsoft.com/office/powerpoint/2010/main" val="3365810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202131" y="2461475"/>
            <a:ext cx="9096873" cy="14479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spc="-1" noProof="0" dirty="0">
                <a:solidFill>
                  <a:srgbClr val="215968"/>
                </a:solidFill>
                <a:uFill>
                  <a:solidFill>
                    <a:srgbClr val="FFFFFF"/>
                  </a:solidFill>
                </a:uFill>
                <a:latin typeface="Calibri"/>
              </a:rPr>
              <a:t>You can find one of the narrations in very influential Jordan Peterson's lectures. For him, wages distribution is related to the distribution of IQ. </a:t>
            </a:r>
            <a:endParaRPr lang="en-GB" spc="-1" noProof="0" dirty="0">
              <a:solidFill>
                <a:srgbClr val="215968"/>
              </a:solidFill>
              <a:uFill>
                <a:solidFill>
                  <a:srgbClr val="FFFFFF"/>
                </a:solidFill>
              </a:uFill>
              <a:latin typeface="Calibri"/>
              <a:ea typeface="DejaVu Sans"/>
              <a:cs typeface="DejaVu Sans"/>
            </a:endParaRPr>
          </a:p>
        </p:txBody>
      </p:sp>
      <p:sp>
        <p:nvSpPr>
          <p:cNvPr id="11" name="CustomShape 1"/>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4000" b="1" spc="-1" noProof="0" dirty="0">
                <a:solidFill>
                  <a:srgbClr val="215968"/>
                </a:solidFill>
                <a:uFill>
                  <a:solidFill>
                    <a:srgbClr val="FFFFFF"/>
                  </a:solidFill>
                </a:uFill>
                <a:latin typeface="Calibri"/>
              </a:rPr>
              <a:t>Story 1: The marginalist thinking - You deserve what you get</a:t>
            </a:r>
            <a:r>
              <a:rPr lang="pl-PL" sz="4000" b="1" spc="-1" noProof="0" dirty="0">
                <a:solidFill>
                  <a:srgbClr val="215968"/>
                </a:solidFill>
                <a:uFill>
                  <a:solidFill>
                    <a:srgbClr val="FFFFFF"/>
                  </a:solidFill>
                </a:uFill>
                <a:latin typeface="Calibri"/>
              </a:rPr>
              <a:t> </a:t>
            </a:r>
            <a:r>
              <a:rPr lang="en-GB" sz="4000" b="1" spc="-1" noProof="0" dirty="0">
                <a:solidFill>
                  <a:srgbClr val="215968"/>
                </a:solidFill>
                <a:uFill>
                  <a:solidFill>
                    <a:srgbClr val="FFFFFF"/>
                  </a:solidFill>
                </a:uFill>
                <a:latin typeface="Calibri"/>
              </a:rPr>
              <a:t>Two interpretations </a:t>
            </a:r>
          </a:p>
        </p:txBody>
      </p:sp>
      <p:sp>
        <p:nvSpPr>
          <p:cNvPr id="5" name="Prostokąt 4"/>
          <p:cNvSpPr/>
          <p:nvPr/>
        </p:nvSpPr>
        <p:spPr>
          <a:xfrm>
            <a:off x="6985411" y="6228166"/>
            <a:ext cx="184731" cy="369332"/>
          </a:xfrm>
          <a:prstGeom prst="rect">
            <a:avLst/>
          </a:prstGeom>
        </p:spPr>
        <p:txBody>
          <a:bodyPr wrap="none">
            <a:spAutoFit/>
          </a:bodyPr>
          <a:lstStyle/>
          <a:p>
            <a:pPr algn="just"/>
            <a:endParaRPr lang="en-GB" spc="-1" noProof="0" dirty="0">
              <a:solidFill>
                <a:srgbClr val="215968"/>
              </a:solidFill>
              <a:uFill>
                <a:solidFill>
                  <a:srgbClr val="FFFFFF"/>
                </a:solidFill>
              </a:uFill>
              <a:latin typeface="Calibri"/>
            </a:endParaRPr>
          </a:p>
        </p:txBody>
      </p:sp>
      <p:pic>
        <p:nvPicPr>
          <p:cNvPr id="3" name="Obraz 2"/>
          <p:cNvPicPr>
            <a:picLocks noChangeAspect="1"/>
          </p:cNvPicPr>
          <p:nvPr/>
        </p:nvPicPr>
        <p:blipFill>
          <a:blip r:embed="rId2"/>
          <a:stretch>
            <a:fillRect/>
          </a:stretch>
        </p:blipFill>
        <p:spPr>
          <a:xfrm>
            <a:off x="9263814" y="2072745"/>
            <a:ext cx="2354847" cy="1486497"/>
          </a:xfrm>
          <a:prstGeom prst="rect">
            <a:avLst/>
          </a:prstGeom>
        </p:spPr>
      </p:pic>
      <p:sp>
        <p:nvSpPr>
          <p:cNvPr id="6" name="Prostokąt 5"/>
          <p:cNvSpPr/>
          <p:nvPr/>
        </p:nvSpPr>
        <p:spPr>
          <a:xfrm>
            <a:off x="678122" y="5323949"/>
            <a:ext cx="11396680" cy="923330"/>
          </a:xfrm>
          <a:prstGeom prst="rect">
            <a:avLst/>
          </a:prstGeom>
        </p:spPr>
        <p:txBody>
          <a:bodyPr wrap="square">
            <a:spAutoFit/>
          </a:bodyPr>
          <a:lstStyle/>
          <a:p>
            <a:r>
              <a:rPr lang="en-GB" i="1" noProof="0" dirty="0"/>
              <a:t>More concretely, CEOs capture only about 68–73 percent of the value they bring to their firms.</a:t>
            </a:r>
          </a:p>
          <a:p>
            <a:r>
              <a:rPr lang="en-GB" i="1" noProof="0" dirty="0"/>
              <a:t>https://marginalrevolution.com/marginalrevolution/2019/04/are-top-ceos-underpaid.html</a:t>
            </a:r>
          </a:p>
          <a:p>
            <a:endParaRPr lang="en-GB" i="1" noProof="0" dirty="0"/>
          </a:p>
        </p:txBody>
      </p:sp>
      <p:sp>
        <p:nvSpPr>
          <p:cNvPr id="7" name="Prostokąt 6"/>
          <p:cNvSpPr/>
          <p:nvPr/>
        </p:nvSpPr>
        <p:spPr>
          <a:xfrm>
            <a:off x="202131" y="1265471"/>
            <a:ext cx="11656193" cy="954107"/>
          </a:xfrm>
          <a:prstGeom prst="rect">
            <a:avLst/>
          </a:prstGeom>
        </p:spPr>
        <p:txBody>
          <a:bodyPr wrap="square">
            <a:spAutoFit/>
          </a:bodyPr>
          <a:lstStyle/>
          <a:p>
            <a:r>
              <a:rPr lang="en-GB" sz="2800" noProof="0" dirty="0">
                <a:solidFill>
                  <a:schemeClr val="accent5">
                    <a:lumMod val="50000"/>
                  </a:schemeClr>
                </a:solidFill>
                <a:latin typeface="Calibri" panose="020F0502020204030204" pitchFamily="34" charset="0"/>
                <a:cs typeface="Calibri" panose="020F0502020204030204" pitchFamily="34" charset="0"/>
              </a:rPr>
              <a:t>There are a few completely different narrations about the approach to income inequality that are related to the </a:t>
            </a:r>
            <a:r>
              <a:rPr lang="en-GB" sz="2800" noProof="0" dirty="0" err="1">
                <a:solidFill>
                  <a:schemeClr val="accent5">
                    <a:lumMod val="50000"/>
                  </a:schemeClr>
                </a:solidFill>
                <a:latin typeface="Calibri" panose="020F0502020204030204" pitchFamily="34" charset="0"/>
                <a:cs typeface="Calibri" panose="020F0502020204030204" pitchFamily="34" charset="0"/>
              </a:rPr>
              <a:t>marginalistic</a:t>
            </a:r>
            <a:r>
              <a:rPr lang="en-GB" sz="2800" noProof="0" dirty="0">
                <a:solidFill>
                  <a:schemeClr val="accent5">
                    <a:lumMod val="50000"/>
                  </a:schemeClr>
                </a:solidFill>
                <a:latin typeface="Calibri" panose="020F0502020204030204" pitchFamily="34" charset="0"/>
                <a:cs typeface="Calibri" panose="020F0502020204030204" pitchFamily="34" charset="0"/>
              </a:rPr>
              <a:t> approach . </a:t>
            </a:r>
          </a:p>
        </p:txBody>
      </p:sp>
      <p:sp>
        <p:nvSpPr>
          <p:cNvPr id="10" name="CustomShape 2"/>
          <p:cNvSpPr/>
          <p:nvPr/>
        </p:nvSpPr>
        <p:spPr>
          <a:xfrm>
            <a:off x="293387" y="3970454"/>
            <a:ext cx="9096873" cy="14479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endParaRPr lang="en-GB" spc="-1" noProof="0" dirty="0">
              <a:solidFill>
                <a:srgbClr val="215968"/>
              </a:solidFill>
              <a:uFill>
                <a:solidFill>
                  <a:srgbClr val="FFFFFF"/>
                </a:solidFill>
              </a:uFill>
              <a:latin typeface="Calibri"/>
              <a:ea typeface="DejaVu Sans"/>
              <a:cs typeface="DejaVu Sans"/>
            </a:endParaRPr>
          </a:p>
        </p:txBody>
      </p:sp>
      <p:sp>
        <p:nvSpPr>
          <p:cNvPr id="8" name="Prostokąt 7"/>
          <p:cNvSpPr/>
          <p:nvPr/>
        </p:nvSpPr>
        <p:spPr>
          <a:xfrm>
            <a:off x="202131" y="4053112"/>
            <a:ext cx="11487935" cy="954107"/>
          </a:xfrm>
          <a:prstGeom prst="rect">
            <a:avLst/>
          </a:prstGeom>
        </p:spPr>
        <p:txBody>
          <a:bodyPr wrap="square">
            <a:spAutoFit/>
          </a:bodyPr>
          <a:lstStyle/>
          <a:p>
            <a:r>
              <a:rPr lang="en-GB" sz="2800" noProof="0" dirty="0">
                <a:solidFill>
                  <a:schemeClr val="accent5">
                    <a:lumMod val="50000"/>
                  </a:schemeClr>
                </a:solidFill>
                <a:latin typeface="Calibri" panose="020F0502020204030204" pitchFamily="34" charset="0"/>
                <a:cs typeface="Calibri" panose="020F0502020204030204" pitchFamily="34" charset="0"/>
              </a:rPr>
              <a:t>„Marginalist revolution economists” argue that the CEOs' wages are too low compared to their contribution to the corporation's development.</a:t>
            </a:r>
          </a:p>
        </p:txBody>
      </p:sp>
    </p:spTree>
    <p:extLst>
      <p:ext uri="{BB962C8B-B14F-4D97-AF65-F5344CB8AC3E}">
        <p14:creationId xmlns:p14="http://schemas.microsoft.com/office/powerpoint/2010/main" val="4265869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stomShape 1"/>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4000" b="1" spc="-1" noProof="0" dirty="0">
                <a:solidFill>
                  <a:srgbClr val="215968"/>
                </a:solidFill>
                <a:uFill>
                  <a:solidFill>
                    <a:srgbClr val="FFFFFF"/>
                  </a:solidFill>
                </a:uFill>
                <a:latin typeface="Calibri"/>
              </a:rPr>
              <a:t>Story 1: The marginalist thinking - You deserve what you</a:t>
            </a:r>
            <a:r>
              <a:rPr lang="pl-PL" sz="4000" b="1" spc="-1" noProof="0" dirty="0">
                <a:solidFill>
                  <a:srgbClr val="215968"/>
                </a:solidFill>
                <a:uFill>
                  <a:solidFill>
                    <a:srgbClr val="FFFFFF"/>
                  </a:solidFill>
                </a:uFill>
                <a:latin typeface="Calibri"/>
              </a:rPr>
              <a:t> </a:t>
            </a:r>
            <a:r>
              <a:rPr lang="en-GB" sz="4000" b="1" spc="-1" noProof="0" dirty="0">
                <a:solidFill>
                  <a:srgbClr val="215968"/>
                </a:solidFill>
                <a:uFill>
                  <a:solidFill>
                    <a:srgbClr val="FFFFFF"/>
                  </a:solidFill>
                </a:uFill>
                <a:latin typeface="Calibri"/>
              </a:rPr>
              <a:t>get</a:t>
            </a:r>
            <a:r>
              <a:rPr lang="pl-PL" sz="4000" b="1" spc="-1" noProof="0" dirty="0">
                <a:solidFill>
                  <a:srgbClr val="215968"/>
                </a:solidFill>
                <a:uFill>
                  <a:solidFill>
                    <a:srgbClr val="FFFFFF"/>
                  </a:solidFill>
                </a:uFill>
                <a:latin typeface="Calibri"/>
              </a:rPr>
              <a:t> </a:t>
            </a:r>
            <a:r>
              <a:rPr lang="en-GB" sz="4000" b="1" spc="-1" noProof="0" dirty="0">
                <a:solidFill>
                  <a:srgbClr val="215968"/>
                </a:solidFill>
                <a:uFill>
                  <a:solidFill>
                    <a:srgbClr val="FFFFFF"/>
                  </a:solidFill>
                </a:uFill>
                <a:latin typeface="Calibri"/>
              </a:rPr>
              <a:t>Two interpretations </a:t>
            </a:r>
          </a:p>
        </p:txBody>
      </p:sp>
      <p:sp>
        <p:nvSpPr>
          <p:cNvPr id="5" name="Prostokąt 4"/>
          <p:cNvSpPr/>
          <p:nvPr/>
        </p:nvSpPr>
        <p:spPr>
          <a:xfrm>
            <a:off x="6985411" y="6228166"/>
            <a:ext cx="184731" cy="369332"/>
          </a:xfrm>
          <a:prstGeom prst="rect">
            <a:avLst/>
          </a:prstGeom>
        </p:spPr>
        <p:txBody>
          <a:bodyPr wrap="none">
            <a:spAutoFit/>
          </a:bodyPr>
          <a:lstStyle/>
          <a:p>
            <a:pPr algn="just"/>
            <a:endParaRPr lang="en-GB" spc="-1" noProof="0" dirty="0">
              <a:solidFill>
                <a:srgbClr val="215968"/>
              </a:solidFill>
              <a:uFill>
                <a:solidFill>
                  <a:srgbClr val="FFFFFF"/>
                </a:solidFill>
              </a:uFill>
              <a:latin typeface="Calibri"/>
            </a:endParaRPr>
          </a:p>
        </p:txBody>
      </p:sp>
      <p:sp>
        <p:nvSpPr>
          <p:cNvPr id="10" name="CustomShape 2"/>
          <p:cNvSpPr/>
          <p:nvPr/>
        </p:nvSpPr>
        <p:spPr>
          <a:xfrm>
            <a:off x="397844" y="3843869"/>
            <a:ext cx="5799405" cy="14479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endParaRPr lang="en-GB" spc="-1" noProof="0" dirty="0">
              <a:solidFill>
                <a:srgbClr val="215968"/>
              </a:solidFill>
              <a:uFill>
                <a:solidFill>
                  <a:srgbClr val="FFFFFF"/>
                </a:solidFill>
              </a:uFill>
              <a:latin typeface="Calibri"/>
              <a:ea typeface="DejaVu Sans"/>
              <a:cs typeface="DejaVu Sans"/>
            </a:endParaRPr>
          </a:p>
        </p:txBody>
      </p:sp>
      <p:sp>
        <p:nvSpPr>
          <p:cNvPr id="8" name="Prostokąt 7"/>
          <p:cNvSpPr/>
          <p:nvPr/>
        </p:nvSpPr>
        <p:spPr>
          <a:xfrm>
            <a:off x="231006" y="1273369"/>
            <a:ext cx="7185444" cy="1384995"/>
          </a:xfrm>
          <a:prstGeom prst="rect">
            <a:avLst/>
          </a:prstGeom>
        </p:spPr>
        <p:txBody>
          <a:bodyPr wrap="square">
            <a:spAutoFit/>
          </a:bodyPr>
          <a:lstStyle/>
          <a:p>
            <a:pPr algn="just"/>
            <a:r>
              <a:rPr lang="en-GB" sz="2800" noProof="0" dirty="0">
                <a:solidFill>
                  <a:schemeClr val="accent5">
                    <a:lumMod val="50000"/>
                  </a:schemeClr>
                </a:solidFill>
                <a:latin typeface="Calibri" panose="020F0502020204030204" pitchFamily="34" charset="0"/>
                <a:cs typeface="Calibri" panose="020F0502020204030204" pitchFamily="34" charset="0"/>
              </a:rPr>
              <a:t>For many economists, „talent ideology” is a con, thanks to which CEOs can take over what others have created.</a:t>
            </a:r>
          </a:p>
        </p:txBody>
      </p:sp>
      <p:sp>
        <p:nvSpPr>
          <p:cNvPr id="12" name="Prostokąt 11"/>
          <p:cNvSpPr/>
          <p:nvPr/>
        </p:nvSpPr>
        <p:spPr>
          <a:xfrm>
            <a:off x="161126" y="2775654"/>
            <a:ext cx="7255324" cy="1415772"/>
          </a:xfrm>
          <a:prstGeom prst="rect">
            <a:avLst/>
          </a:prstGeom>
        </p:spPr>
        <p:txBody>
          <a:bodyPr wrap="square">
            <a:spAutoFit/>
          </a:bodyPr>
          <a:lstStyle/>
          <a:p>
            <a:r>
              <a:rPr lang="en-GB" i="1" noProof="0" dirty="0"/>
              <a:t>The impact of a CEO on company performance is not measurable, which is the nub of the issue. They have this 'talent ideology' to justify this. But is their ability so rare? I think it's a con.</a:t>
            </a:r>
          </a:p>
          <a:p>
            <a:r>
              <a:rPr lang="en-GB" sz="1600" noProof="0" dirty="0"/>
              <a:t>https://www.bbc.com/worklife/article/20210125-why-ceos-make-so-much-money</a:t>
            </a:r>
          </a:p>
        </p:txBody>
      </p:sp>
      <p:pic>
        <p:nvPicPr>
          <p:cNvPr id="2" name="Obraz 1"/>
          <p:cNvPicPr>
            <a:picLocks noChangeAspect="1"/>
          </p:cNvPicPr>
          <p:nvPr/>
        </p:nvPicPr>
        <p:blipFill>
          <a:blip r:embed="rId2"/>
          <a:stretch>
            <a:fillRect/>
          </a:stretch>
        </p:blipFill>
        <p:spPr>
          <a:xfrm>
            <a:off x="7666314" y="1477818"/>
            <a:ext cx="4380981" cy="4935014"/>
          </a:xfrm>
          <a:prstGeom prst="rect">
            <a:avLst/>
          </a:prstGeom>
        </p:spPr>
      </p:pic>
      <p:sp>
        <p:nvSpPr>
          <p:cNvPr id="13" name="Prostokąt 12"/>
          <p:cNvSpPr/>
          <p:nvPr/>
        </p:nvSpPr>
        <p:spPr>
          <a:xfrm>
            <a:off x="144705" y="4291738"/>
            <a:ext cx="7397199" cy="2246769"/>
          </a:xfrm>
          <a:prstGeom prst="rect">
            <a:avLst/>
          </a:prstGeom>
        </p:spPr>
        <p:txBody>
          <a:bodyPr wrap="square">
            <a:spAutoFit/>
          </a:bodyPr>
          <a:lstStyle/>
          <a:p>
            <a:pPr algn="just"/>
            <a:r>
              <a:rPr lang="en-GB" sz="2800" noProof="0" dirty="0">
                <a:solidFill>
                  <a:schemeClr val="accent5">
                    <a:lumMod val="50000"/>
                  </a:schemeClr>
                </a:solidFill>
                <a:latin typeface="Calibri" panose="020F0502020204030204" pitchFamily="34" charset="0"/>
                <a:cs typeface="Calibri" panose="020F0502020204030204" pitchFamily="34" charset="0"/>
              </a:rPr>
              <a:t>Piketty also used a sort of </a:t>
            </a:r>
            <a:r>
              <a:rPr lang="en-GB" sz="2800" noProof="0" dirty="0" err="1">
                <a:solidFill>
                  <a:schemeClr val="accent5">
                    <a:lumMod val="50000"/>
                  </a:schemeClr>
                </a:solidFill>
                <a:latin typeface="Calibri" panose="020F0502020204030204" pitchFamily="34" charset="0"/>
                <a:cs typeface="Calibri" panose="020F0502020204030204" pitchFamily="34" charset="0"/>
              </a:rPr>
              <a:t>marginalistic</a:t>
            </a:r>
            <a:r>
              <a:rPr lang="en-GB" sz="2800" noProof="0" dirty="0">
                <a:solidFill>
                  <a:schemeClr val="accent5">
                    <a:lumMod val="50000"/>
                  </a:schemeClr>
                </a:solidFill>
                <a:latin typeface="Calibri" panose="020F0502020204030204" pitchFamily="34" charset="0"/>
                <a:cs typeface="Calibri" panose="020F0502020204030204" pitchFamily="34" charset="0"/>
              </a:rPr>
              <a:t> approach to show that something is wrong when analysing the data. If the increase in workers’ productivity and the increase in compensation are compared, then there is a gap that is difficult to explain.</a:t>
            </a:r>
          </a:p>
        </p:txBody>
      </p:sp>
    </p:spTree>
    <p:extLst>
      <p:ext uri="{BB962C8B-B14F-4D97-AF65-F5344CB8AC3E}">
        <p14:creationId xmlns:p14="http://schemas.microsoft.com/office/powerpoint/2010/main" val="26270145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600" b="1" i="1" spc="-1" noProof="0" dirty="0">
                <a:solidFill>
                  <a:srgbClr val="215968"/>
                </a:solidFill>
                <a:uFill>
                  <a:solidFill>
                    <a:srgbClr val="FFFFFF"/>
                  </a:solidFill>
                </a:uFill>
                <a:latin typeface="Calibri"/>
              </a:rPr>
              <a:t>Story </a:t>
            </a:r>
            <a:r>
              <a:rPr lang="pl-PL" sz="3600" b="1" i="1" spc="-1" noProof="0" dirty="0">
                <a:solidFill>
                  <a:srgbClr val="215968"/>
                </a:solidFill>
                <a:uFill>
                  <a:solidFill>
                    <a:srgbClr val="FFFFFF"/>
                  </a:solidFill>
                </a:uFill>
                <a:latin typeface="Calibri"/>
              </a:rPr>
              <a:t>2</a:t>
            </a:r>
            <a:r>
              <a:rPr lang="en-GB" sz="3600" b="1" i="1" spc="-1" noProof="0" dirty="0">
                <a:solidFill>
                  <a:srgbClr val="215968"/>
                </a:solidFill>
                <a:uFill>
                  <a:solidFill>
                    <a:srgbClr val="FFFFFF"/>
                  </a:solidFill>
                </a:uFill>
                <a:latin typeface="Calibri"/>
              </a:rPr>
              <a:t>: In economic theory, we are atoms operating in a perfectly competitive market.</a:t>
            </a:r>
          </a:p>
        </p:txBody>
      </p:sp>
      <p:pic>
        <p:nvPicPr>
          <p:cNvPr id="4" name="Obraz 3"/>
          <p:cNvPicPr>
            <a:picLocks noChangeAspect="1"/>
          </p:cNvPicPr>
          <p:nvPr/>
        </p:nvPicPr>
        <p:blipFill>
          <a:blip r:embed="rId2"/>
          <a:stretch>
            <a:fillRect/>
          </a:stretch>
        </p:blipFill>
        <p:spPr>
          <a:xfrm>
            <a:off x="457201" y="1344033"/>
            <a:ext cx="8726247" cy="4986427"/>
          </a:xfrm>
          <a:prstGeom prst="rect">
            <a:avLst/>
          </a:prstGeom>
        </p:spPr>
      </p:pic>
      <p:sp>
        <p:nvSpPr>
          <p:cNvPr id="6" name="Prostokąt 5"/>
          <p:cNvSpPr/>
          <p:nvPr/>
        </p:nvSpPr>
        <p:spPr>
          <a:xfrm>
            <a:off x="9396162" y="2544584"/>
            <a:ext cx="2496313" cy="2862322"/>
          </a:xfrm>
          <a:prstGeom prst="rect">
            <a:avLst/>
          </a:prstGeom>
        </p:spPr>
        <p:txBody>
          <a:bodyPr wrap="square">
            <a:spAutoFit/>
          </a:bodyPr>
          <a:lstStyle/>
          <a:p>
            <a:pPr algn="just"/>
            <a:r>
              <a:rPr lang="en-GB" sz="1200" noProof="0" dirty="0"/>
              <a:t>The image depicts a vast and interconnected market landscape that blends the essence of a bustling city with abstract elements. At the </a:t>
            </a:r>
            <a:r>
              <a:rPr lang="en-GB" sz="1200" noProof="0" dirty="0" err="1"/>
              <a:t>center</a:t>
            </a:r>
            <a:r>
              <a:rPr lang="en-GB" sz="1200" noProof="0" dirty="0"/>
              <a:t>, individuals, represented as "atoms", are actively engaging in various interactions, each encapsulated within transparent bubbles, symbolizing their individual autonomy in a perfectly competitive market. Floating digital screens displaying various economic charts and graphs further emphasize the concept.</a:t>
            </a:r>
          </a:p>
        </p:txBody>
      </p:sp>
      <p:sp>
        <p:nvSpPr>
          <p:cNvPr id="7" name="Prostokąt 6"/>
          <p:cNvSpPr/>
          <p:nvPr/>
        </p:nvSpPr>
        <p:spPr>
          <a:xfrm>
            <a:off x="457201" y="6351615"/>
            <a:ext cx="6096000" cy="253916"/>
          </a:xfrm>
          <a:prstGeom prst="rect">
            <a:avLst/>
          </a:prstGeom>
        </p:spPr>
        <p:txBody>
          <a:bodyPr>
            <a:spAutoFit/>
          </a:bodyPr>
          <a:lstStyle/>
          <a:p>
            <a:r>
              <a:rPr lang="en-GB" sz="1050" noProof="0" dirty="0"/>
              <a:t>OpenAI. (2023). </a:t>
            </a:r>
            <a:r>
              <a:rPr lang="en-GB" sz="1050" i="1" noProof="0" dirty="0"/>
              <a:t>ChatGPT</a:t>
            </a:r>
            <a:r>
              <a:rPr lang="en-GB" sz="1050" noProof="0" dirty="0"/>
              <a:t> (September 25 Version) [Large language model]. https://chat.openai.com</a:t>
            </a:r>
            <a:endParaRPr lang="en-GB" sz="1050" noProof="0" dirty="0">
              <a:effectLst/>
            </a:endParaRPr>
          </a:p>
        </p:txBody>
      </p:sp>
    </p:spTree>
    <p:extLst>
      <p:ext uri="{BB962C8B-B14F-4D97-AF65-F5344CB8AC3E}">
        <p14:creationId xmlns:p14="http://schemas.microsoft.com/office/powerpoint/2010/main" val="12400914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1"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The first reason (strictly economic) to introduce symbolic computation  to microeconomics</a:t>
            </a: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86" name="CustomShape 3"/>
          <p:cNvSpPr/>
          <p:nvPr/>
        </p:nvSpPr>
        <p:spPr>
          <a:xfrm>
            <a:off x="224589" y="1572025"/>
            <a:ext cx="11742821" cy="51849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0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My observations: from intermediate microeconomics courses: Students spend on calculus almost 75% of the time. There is no time for results interpretation and creating links to the actual economic problems.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0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0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Using a purely economic approach, we should move away from the pen and paper calculations. It is a waste of time. We should use Computer Algebra System program to reduce time spent on simple calculus.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0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000" b="0" i="0" u="none" strike="noStrike" kern="1200" cap="none" spc="-1" normalizeH="0" baseline="0" noProof="0" dirty="0">
                <a:ln>
                  <a:noFill/>
                </a:ln>
                <a:solidFill>
                  <a:srgbClr val="215968"/>
                </a:solidFill>
                <a:effectLst/>
                <a:uLnTx/>
                <a:uFill>
                  <a:solidFill>
                    <a:srgbClr val="FFFFFF"/>
                  </a:solidFill>
                </a:uFill>
                <a:latin typeface="Calibri"/>
                <a:ea typeface="DejaVu Sans"/>
                <a:cs typeface="DejaVu Sans"/>
              </a:rPr>
              <a:t>Computer Algebra System programs are excellent in visualization too.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3000" b="0" i="0" u="none" strike="noStrike" kern="1200" cap="none" spc="0" normalizeH="0" baseline="0" noProof="0" dirty="0">
              <a:ln>
                <a:noFill/>
              </a:ln>
              <a:solidFill>
                <a:prstClr val="black"/>
              </a:solidFill>
              <a:effectLst/>
              <a:uLnTx/>
              <a:uFillTx/>
              <a:latin typeface="Arial"/>
              <a:ea typeface="DejaVu Sans"/>
              <a:cs typeface="DejaVu Sans"/>
            </a:endParaRPr>
          </a:p>
        </p:txBody>
      </p:sp>
    </p:spTree>
    <p:extLst>
      <p:ext uri="{BB962C8B-B14F-4D97-AF65-F5344CB8AC3E}">
        <p14:creationId xmlns:p14="http://schemas.microsoft.com/office/powerpoint/2010/main" val="3561839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4000" b="1" i="1" spc="-1" noProof="0" dirty="0">
                <a:solidFill>
                  <a:srgbClr val="215968"/>
                </a:solidFill>
                <a:uFill>
                  <a:solidFill>
                    <a:srgbClr val="FFFFFF"/>
                  </a:solidFill>
                </a:uFill>
                <a:latin typeface="Calibri"/>
              </a:rPr>
              <a:t>Story</a:t>
            </a:r>
            <a:r>
              <a:rPr lang="pl-PL" sz="4000" b="1" i="1" spc="-1" noProof="0" dirty="0">
                <a:solidFill>
                  <a:srgbClr val="215968"/>
                </a:solidFill>
                <a:uFill>
                  <a:solidFill>
                    <a:srgbClr val="FFFFFF"/>
                  </a:solidFill>
                </a:uFill>
                <a:latin typeface="Calibri"/>
              </a:rPr>
              <a:t> 2</a:t>
            </a:r>
            <a:r>
              <a:rPr lang="en-GB" sz="4000" b="1" i="1" spc="-1" noProof="0" dirty="0">
                <a:solidFill>
                  <a:srgbClr val="215968"/>
                </a:solidFill>
                <a:uFill>
                  <a:solidFill>
                    <a:srgbClr val="FFFFFF"/>
                  </a:solidFill>
                </a:uFill>
                <a:latin typeface="Calibri"/>
              </a:rPr>
              <a:t>:  we are atoms operating in a perfectly competitive market.</a:t>
            </a:r>
          </a:p>
        </p:txBody>
      </p:sp>
      <p:sp>
        <p:nvSpPr>
          <p:cNvPr id="2" name="Prostokąt 1"/>
          <p:cNvSpPr/>
          <p:nvPr/>
        </p:nvSpPr>
        <p:spPr>
          <a:xfrm>
            <a:off x="234460" y="1084621"/>
            <a:ext cx="7182424" cy="5693866"/>
          </a:xfrm>
          <a:prstGeom prst="rect">
            <a:avLst/>
          </a:prstGeom>
        </p:spPr>
        <p:txBody>
          <a:bodyPr wrap="square">
            <a:spAutoFit/>
          </a:bodyPr>
          <a:lstStyle/>
          <a:p>
            <a:pPr algn="just"/>
            <a:r>
              <a:rPr lang="en-GB" sz="28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Teamwork or social interactions are not included in our calculations. In the model, the owner will employ people according to their individual productivity.</a:t>
            </a:r>
          </a:p>
          <a:p>
            <a:pPr algn="just"/>
            <a:r>
              <a:rPr lang="en-GB" sz="28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How to calculate individual CEO productivity. Profit? But the profit may be the result of the company's</a:t>
            </a:r>
            <a:r>
              <a:rPr lang="en-GB" sz="2800" b="1"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monopoly </a:t>
            </a:r>
            <a:r>
              <a:rPr lang="en-GB" sz="28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position and of course it is a team work result.  At Amazon, the managing CEO earns a lot compared to ordinary workers. Is he a genius?  No, only a successful bureaucrat who was lucky. What is his marginal productivity without a team? By the way: who is the Amazon’s owner? </a:t>
            </a:r>
          </a:p>
        </p:txBody>
      </p:sp>
      <p:pic>
        <p:nvPicPr>
          <p:cNvPr id="3" name="Obraz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6884" y="2229458"/>
            <a:ext cx="4665785" cy="2364650"/>
          </a:xfrm>
          <a:prstGeom prst="rect">
            <a:avLst/>
          </a:prstGeom>
        </p:spPr>
      </p:pic>
      <p:sp>
        <p:nvSpPr>
          <p:cNvPr id="4" name="Prostokąt 3"/>
          <p:cNvSpPr/>
          <p:nvPr/>
        </p:nvSpPr>
        <p:spPr>
          <a:xfrm>
            <a:off x="7502770" y="4694535"/>
            <a:ext cx="4603344" cy="400110"/>
          </a:xfrm>
          <a:prstGeom prst="rect">
            <a:avLst/>
          </a:prstGeom>
        </p:spPr>
        <p:txBody>
          <a:bodyPr wrap="square">
            <a:spAutoFit/>
          </a:bodyPr>
          <a:lstStyle/>
          <a:p>
            <a:r>
              <a:rPr lang="en-GB" sz="1000" noProof="0" dirty="0"/>
              <a:t>https://inequality.org/wp-content/uploads/2023/09/inequality-newsletter-september-27-2023.html</a:t>
            </a:r>
          </a:p>
        </p:txBody>
      </p:sp>
    </p:spTree>
    <p:extLst>
      <p:ext uri="{BB962C8B-B14F-4D97-AF65-F5344CB8AC3E}">
        <p14:creationId xmlns:p14="http://schemas.microsoft.com/office/powerpoint/2010/main" val="9502193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163773" y="1274391"/>
            <a:ext cx="7978277" cy="533069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spc="-1" noProof="0" dirty="0">
                <a:solidFill>
                  <a:srgbClr val="215968"/>
                </a:solidFill>
                <a:uFill>
                  <a:solidFill>
                    <a:srgbClr val="FFFFFF"/>
                  </a:solidFill>
                </a:uFill>
                <a:latin typeface="Calibri"/>
              </a:rPr>
              <a:t>Apply the </a:t>
            </a:r>
            <a:r>
              <a:rPr lang="en-GB" sz="2800" b="1" spc="-1" noProof="0" dirty="0">
                <a:solidFill>
                  <a:srgbClr val="C00000"/>
                </a:solidFill>
                <a:uFill>
                  <a:solidFill>
                    <a:srgbClr val="FFFFFF"/>
                  </a:solidFill>
                </a:uFill>
                <a:latin typeface="Calibri"/>
              </a:rPr>
              <a:t>comparative statistic</a:t>
            </a:r>
            <a:r>
              <a:rPr lang="en-GB" sz="2800" spc="-1" noProof="0" dirty="0">
                <a:solidFill>
                  <a:srgbClr val="C00000"/>
                </a:solidFill>
                <a:uFill>
                  <a:solidFill>
                    <a:srgbClr val="FFFFFF"/>
                  </a:solidFill>
                </a:uFill>
                <a:latin typeface="Calibri"/>
              </a:rPr>
              <a:t>: </a:t>
            </a:r>
            <a:r>
              <a:rPr lang="en-GB" sz="2800" spc="-1" noProof="0" dirty="0">
                <a:solidFill>
                  <a:srgbClr val="215968"/>
                </a:solidFill>
                <a:uFill>
                  <a:solidFill>
                    <a:srgbClr val="FFFFFF"/>
                  </a:solidFill>
                </a:uFill>
                <a:latin typeface="Calibri"/>
              </a:rPr>
              <a:t>compute equilibrium before and after the intervention and compare the conditions. </a:t>
            </a:r>
          </a:p>
          <a:p>
            <a:pPr algn="just"/>
            <a:endParaRPr lang="en-GB" sz="2800" spc="-1" noProof="0" dirty="0">
              <a:solidFill>
                <a:srgbClr val="215968"/>
              </a:solidFill>
              <a:uFill>
                <a:solidFill>
                  <a:srgbClr val="FFFFFF"/>
                </a:solidFill>
              </a:uFill>
              <a:latin typeface="Calibri"/>
            </a:endParaRPr>
          </a:p>
          <a:p>
            <a:pPr algn="just"/>
            <a:r>
              <a:rPr lang="en-GB" sz="2800" spc="-1" noProof="0" dirty="0">
                <a:solidFill>
                  <a:srgbClr val="215968"/>
                </a:solidFill>
                <a:uFill>
                  <a:solidFill>
                    <a:srgbClr val="FFFFFF"/>
                  </a:solidFill>
                </a:uFill>
                <a:latin typeface="Calibri"/>
              </a:rPr>
              <a:t>This means comparing two equilibrium points, and the transition from one to the other is instantaneous. We don't care what happens in the meantime. In economics, we have frozen time --&gt; we have fully deterministic models, we know the new equilibrium point, and thus, we ignore the time path from the first to second equilibrium points.</a:t>
            </a:r>
            <a:r>
              <a:rPr lang="pl-PL" sz="2800" spc="-1" noProof="0" dirty="0">
                <a:solidFill>
                  <a:srgbClr val="215968"/>
                </a:solidFill>
                <a:uFill>
                  <a:solidFill>
                    <a:srgbClr val="FFFFFF"/>
                  </a:solidFill>
                </a:uFill>
                <a:latin typeface="Calibri"/>
              </a:rPr>
              <a:t> We do not </a:t>
            </a:r>
            <a:r>
              <a:rPr lang="pl-PL" sz="2800" spc="-1" noProof="0" dirty="0" err="1">
                <a:solidFill>
                  <a:srgbClr val="215968"/>
                </a:solidFill>
                <a:uFill>
                  <a:solidFill>
                    <a:srgbClr val="FFFFFF"/>
                  </a:solidFill>
                </a:uFill>
                <a:latin typeface="Calibri"/>
              </a:rPr>
              <a:t>care</a:t>
            </a:r>
            <a:r>
              <a:rPr lang="pl-PL" sz="2800" spc="-1" noProof="0" dirty="0">
                <a:solidFill>
                  <a:srgbClr val="215968"/>
                </a:solidFill>
                <a:uFill>
                  <a:solidFill>
                    <a:srgbClr val="FFFFFF"/>
                  </a:solidFill>
                </a:uFill>
                <a:latin typeface="Calibri"/>
              </a:rPr>
              <a:t> </a:t>
            </a:r>
            <a:r>
              <a:rPr lang="pl-PL" sz="2800" spc="-1" noProof="0" dirty="0" err="1">
                <a:solidFill>
                  <a:srgbClr val="215968"/>
                </a:solidFill>
                <a:uFill>
                  <a:solidFill>
                    <a:srgbClr val="FFFFFF"/>
                  </a:solidFill>
                </a:uFill>
                <a:latin typeface="Calibri"/>
              </a:rPr>
              <a:t>about</a:t>
            </a:r>
            <a:r>
              <a:rPr lang="pl-PL" sz="2800" spc="-1" noProof="0" dirty="0">
                <a:solidFill>
                  <a:srgbClr val="215968"/>
                </a:solidFill>
                <a:uFill>
                  <a:solidFill>
                    <a:srgbClr val="FFFFFF"/>
                  </a:solidFill>
                </a:uFill>
                <a:latin typeface="Calibri"/>
              </a:rPr>
              <a:t> </a:t>
            </a:r>
            <a:r>
              <a:rPr lang="pl-PL" sz="2800" spc="-1" noProof="0" dirty="0" err="1">
                <a:solidFill>
                  <a:srgbClr val="215968"/>
                </a:solidFill>
                <a:uFill>
                  <a:solidFill>
                    <a:srgbClr val="FFFFFF"/>
                  </a:solidFill>
                </a:uFill>
                <a:latin typeface="Calibri"/>
              </a:rPr>
              <a:t>path</a:t>
            </a:r>
            <a:r>
              <a:rPr lang="pl-PL" sz="2800" spc="-1" noProof="0" dirty="0">
                <a:solidFill>
                  <a:srgbClr val="215968"/>
                </a:solidFill>
                <a:uFill>
                  <a:solidFill>
                    <a:srgbClr val="FFFFFF"/>
                  </a:solidFill>
                </a:uFill>
                <a:latin typeface="Calibri"/>
              </a:rPr>
              <a:t> </a:t>
            </a:r>
            <a:r>
              <a:rPr lang="pl-PL" sz="2800" spc="-1" noProof="0" dirty="0" err="1">
                <a:solidFill>
                  <a:srgbClr val="215968"/>
                </a:solidFill>
                <a:uFill>
                  <a:solidFill>
                    <a:srgbClr val="FFFFFF"/>
                  </a:solidFill>
                </a:uFill>
                <a:latin typeface="Calibri"/>
              </a:rPr>
              <a:t>dpendecnce</a:t>
            </a:r>
            <a:r>
              <a:rPr lang="pl-PL" sz="2800" spc="-1" noProof="0" dirty="0">
                <a:solidFill>
                  <a:srgbClr val="215968"/>
                </a:solidFill>
                <a:uFill>
                  <a:solidFill>
                    <a:srgbClr val="FFFFFF"/>
                  </a:solidFill>
                </a:uFill>
                <a:latin typeface="Calibri"/>
              </a:rPr>
              <a:t> , </a:t>
            </a:r>
            <a:r>
              <a:rPr lang="pl-PL" sz="2800" spc="-1" noProof="0" dirty="0" err="1">
                <a:solidFill>
                  <a:srgbClr val="215968"/>
                </a:solidFill>
                <a:uFill>
                  <a:solidFill>
                    <a:srgbClr val="FFFFFF"/>
                  </a:solidFill>
                </a:uFill>
                <a:latin typeface="Calibri"/>
              </a:rPr>
              <a:t>histeresis</a:t>
            </a:r>
            <a:r>
              <a:rPr lang="pl-PL" sz="2800" spc="-1" noProof="0" dirty="0">
                <a:solidFill>
                  <a:srgbClr val="215968"/>
                </a:solidFill>
                <a:uFill>
                  <a:solidFill>
                    <a:srgbClr val="FFFFFF"/>
                  </a:solidFill>
                </a:uFill>
                <a:latin typeface="Calibri"/>
              </a:rPr>
              <a:t> …. ( to be </a:t>
            </a:r>
            <a:r>
              <a:rPr lang="pl-PL" sz="2800" spc="-1" noProof="0" dirty="0" err="1">
                <a:solidFill>
                  <a:srgbClr val="215968"/>
                </a:solidFill>
                <a:uFill>
                  <a:solidFill>
                    <a:srgbClr val="FFFFFF"/>
                  </a:solidFill>
                </a:uFill>
                <a:latin typeface="Calibri"/>
              </a:rPr>
              <a:t>continuet</a:t>
            </a:r>
            <a:r>
              <a:rPr lang="pl-PL" sz="2800" spc="-1" noProof="0" dirty="0">
                <a:solidFill>
                  <a:srgbClr val="215968"/>
                </a:solidFill>
                <a:uFill>
                  <a:solidFill>
                    <a:srgbClr val="FFFFFF"/>
                  </a:solidFill>
                </a:uFill>
                <a:latin typeface="Calibri"/>
              </a:rPr>
              <a:t>) </a:t>
            </a:r>
            <a:endParaRPr lang="en-GB" sz="2800" spc="-1" noProof="0" dirty="0">
              <a:solidFill>
                <a:srgbClr val="215968"/>
              </a:solidFill>
              <a:uFill>
                <a:solidFill>
                  <a:srgbClr val="FFFFFF"/>
                </a:solidFill>
              </a:uFill>
              <a:latin typeface="Calibri"/>
            </a:endParaRPr>
          </a:p>
        </p:txBody>
      </p:sp>
      <p:sp>
        <p:nvSpPr>
          <p:cNvPr id="206" name="CustomShape 3"/>
          <p:cNvSpPr/>
          <p:nvPr/>
        </p:nvSpPr>
        <p:spPr>
          <a:xfrm>
            <a:off x="6814686" y="2492945"/>
            <a:ext cx="3313410" cy="93528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p:sp>
        <p:nvSpPr>
          <p:cNvPr id="12" name="CustomShape 1"/>
          <p:cNvSpPr/>
          <p:nvPr/>
        </p:nvSpPr>
        <p:spPr>
          <a:xfrm>
            <a:off x="0" y="-2308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3600" b="1" spc="-1" noProof="0" dirty="0">
                <a:solidFill>
                  <a:srgbClr val="215968"/>
                </a:solidFill>
                <a:uFill>
                  <a:solidFill>
                    <a:srgbClr val="FFFFFF"/>
                  </a:solidFill>
                </a:uFill>
                <a:latin typeface="Calibri"/>
              </a:rPr>
              <a:t>Story</a:t>
            </a:r>
            <a:r>
              <a:rPr lang="pl-PL" sz="3600" b="1" spc="-1" noProof="0" dirty="0">
                <a:solidFill>
                  <a:srgbClr val="215968"/>
                </a:solidFill>
                <a:uFill>
                  <a:solidFill>
                    <a:srgbClr val="FFFFFF"/>
                  </a:solidFill>
                </a:uFill>
                <a:latin typeface="Calibri"/>
              </a:rPr>
              <a:t> 3</a:t>
            </a:r>
            <a:r>
              <a:rPr lang="en-GB" sz="3600" b="1" spc="-1" noProof="0" dirty="0">
                <a:solidFill>
                  <a:srgbClr val="215968"/>
                </a:solidFill>
                <a:uFill>
                  <a:solidFill>
                    <a:srgbClr val="FFFFFF"/>
                  </a:solidFill>
                </a:uFill>
                <a:latin typeface="Calibri"/>
              </a:rPr>
              <a:t>: "Economics freezes time in models and equations."</a:t>
            </a:r>
          </a:p>
        </p:txBody>
      </p:sp>
      <p:pic>
        <p:nvPicPr>
          <p:cNvPr id="5" name="Obraz 4"/>
          <p:cNvPicPr>
            <a:picLocks noChangeAspect="1"/>
          </p:cNvPicPr>
          <p:nvPr/>
        </p:nvPicPr>
        <p:blipFill>
          <a:blip r:embed="rId2"/>
          <a:stretch>
            <a:fillRect/>
          </a:stretch>
        </p:blipFill>
        <p:spPr>
          <a:xfrm>
            <a:off x="8416205" y="2012220"/>
            <a:ext cx="3423781" cy="3169380"/>
          </a:xfrm>
          <a:prstGeom prst="rect">
            <a:avLst/>
          </a:prstGeom>
        </p:spPr>
      </p:pic>
    </p:spTree>
    <p:extLst>
      <p:ext uri="{BB962C8B-B14F-4D97-AF65-F5344CB8AC3E}">
        <p14:creationId xmlns:p14="http://schemas.microsoft.com/office/powerpoint/2010/main" val="31174498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latin typeface="Calibri"/>
              </a:rPr>
              <a:t>Story</a:t>
            </a:r>
            <a:r>
              <a:rPr lang="pl-PL" sz="3200" b="1" i="1" spc="-1" noProof="0" dirty="0">
                <a:solidFill>
                  <a:srgbClr val="215968"/>
                </a:solidFill>
                <a:uFill>
                  <a:solidFill>
                    <a:srgbClr val="FFFFFF"/>
                  </a:solidFill>
                </a:uFill>
                <a:latin typeface="Calibri"/>
              </a:rPr>
              <a:t> </a:t>
            </a:r>
            <a:r>
              <a:rPr lang="en-GB" sz="3200" b="1" i="1" spc="-1" noProof="0" dirty="0">
                <a:solidFill>
                  <a:srgbClr val="215968"/>
                </a:solidFill>
                <a:uFill>
                  <a:solidFill>
                    <a:srgbClr val="FFFFFF"/>
                  </a:solidFill>
                </a:uFill>
                <a:latin typeface="Calibri"/>
              </a:rPr>
              <a:t>: we a maximalizing creatures we do no care about others, et</a:t>
            </a:r>
            <a:r>
              <a:rPr lang="pl-PL" sz="3200" b="1" i="1" spc="-1" noProof="0" dirty="0">
                <a:solidFill>
                  <a:srgbClr val="215968"/>
                </a:solidFill>
                <a:uFill>
                  <a:solidFill>
                    <a:srgbClr val="FFFFFF"/>
                  </a:solidFill>
                </a:uFill>
                <a:latin typeface="Calibri"/>
              </a:rPr>
              <a:t>h</a:t>
            </a:r>
            <a:r>
              <a:rPr lang="en-GB" sz="3200" b="1" i="1" spc="-1" noProof="0" dirty="0" err="1">
                <a:solidFill>
                  <a:srgbClr val="215968"/>
                </a:solidFill>
                <a:uFill>
                  <a:solidFill>
                    <a:srgbClr val="FFFFFF"/>
                  </a:solidFill>
                </a:uFill>
                <a:latin typeface="Calibri"/>
              </a:rPr>
              <a:t>ics</a:t>
            </a:r>
            <a:r>
              <a:rPr lang="en-GB" sz="3200" b="1" i="1" spc="-1" noProof="0" dirty="0">
                <a:solidFill>
                  <a:srgbClr val="215968"/>
                </a:solidFill>
                <a:uFill>
                  <a:solidFill>
                    <a:srgbClr val="FFFFFF"/>
                  </a:solidFill>
                </a:uFill>
                <a:latin typeface="Calibri"/>
              </a:rPr>
              <a:t>, the environment, poverty and injustice. </a:t>
            </a:r>
          </a:p>
        </p:txBody>
      </p:sp>
      <p:sp>
        <p:nvSpPr>
          <p:cNvPr id="2" name="Prostokąt 1"/>
          <p:cNvSpPr/>
          <p:nvPr/>
        </p:nvSpPr>
        <p:spPr>
          <a:xfrm>
            <a:off x="246184" y="5577863"/>
            <a:ext cx="11699631" cy="1169551"/>
          </a:xfrm>
          <a:prstGeom prst="rect">
            <a:avLst/>
          </a:prstGeom>
        </p:spPr>
        <p:txBody>
          <a:bodyPr wrap="square">
            <a:spAutoFit/>
          </a:bodyPr>
          <a:lstStyle/>
          <a:p>
            <a:pPr algn="just"/>
            <a:r>
              <a:rPr lang="en-GB" sz="1400" noProof="0" dirty="0">
                <a:latin typeface="Calibri" panose="020F0502020204030204" pitchFamily="34" charset="0"/>
                <a:ea typeface="Calibri" panose="020F0502020204030204" pitchFamily="34" charset="0"/>
                <a:cs typeface="Calibri" panose="020F0502020204030204" pitchFamily="34" charset="0"/>
              </a:rPr>
              <a:t>The image visualizes a futuristic urban landscape where individuals, depicted as robotic figures, are single-mindedly engaged in activities </a:t>
            </a:r>
            <a:r>
              <a:rPr lang="en-GB" sz="1400" noProof="0" dirty="0" err="1">
                <a:latin typeface="Calibri" panose="020F0502020204030204" pitchFamily="34" charset="0"/>
                <a:ea typeface="Calibri" panose="020F0502020204030204" pitchFamily="34" charset="0"/>
                <a:cs typeface="Calibri" panose="020F0502020204030204" pitchFamily="34" charset="0"/>
              </a:rPr>
              <a:t>centered</a:t>
            </a:r>
            <a:r>
              <a:rPr lang="en-GB" sz="1400" noProof="0" dirty="0">
                <a:latin typeface="Calibri" panose="020F0502020204030204" pitchFamily="34" charset="0"/>
                <a:ea typeface="Calibri" panose="020F0502020204030204" pitchFamily="34" charset="0"/>
                <a:cs typeface="Calibri" panose="020F0502020204030204" pitchFamily="34" charset="0"/>
              </a:rPr>
              <a:t> around maximizing profits and utility. These robotic personas move with precision, collecting coins, </a:t>
            </a:r>
            <a:r>
              <a:rPr lang="en-GB" sz="1400" noProof="0" dirty="0" err="1">
                <a:latin typeface="Calibri" panose="020F0502020204030204" pitchFamily="34" charset="0"/>
                <a:ea typeface="Calibri" panose="020F0502020204030204" pitchFamily="34" charset="0"/>
                <a:cs typeface="Calibri" panose="020F0502020204030204" pitchFamily="34" charset="0"/>
              </a:rPr>
              <a:t>analyzing</a:t>
            </a:r>
            <a:r>
              <a:rPr lang="en-GB" sz="1400" noProof="0" dirty="0">
                <a:latin typeface="Calibri" panose="020F0502020204030204" pitchFamily="34" charset="0"/>
                <a:ea typeface="Calibri" panose="020F0502020204030204" pitchFamily="34" charset="0"/>
                <a:cs typeface="Calibri" panose="020F0502020204030204" pitchFamily="34" charset="0"/>
              </a:rPr>
              <a:t> data, and operating machinery. Amidst their focused </a:t>
            </a:r>
            <a:r>
              <a:rPr lang="en-GB" sz="1400" noProof="0" dirty="0" err="1">
                <a:latin typeface="Calibri" panose="020F0502020204030204" pitchFamily="34" charset="0"/>
                <a:ea typeface="Calibri" panose="020F0502020204030204" pitchFamily="34" charset="0"/>
                <a:cs typeface="Calibri" panose="020F0502020204030204" pitchFamily="34" charset="0"/>
              </a:rPr>
              <a:t>endeavors</a:t>
            </a:r>
            <a:r>
              <a:rPr lang="en-GB" sz="1400" noProof="0" dirty="0">
                <a:latin typeface="Calibri" panose="020F0502020204030204" pitchFamily="34" charset="0"/>
                <a:ea typeface="Calibri" panose="020F0502020204030204" pitchFamily="34" charset="0"/>
                <a:cs typeface="Calibri" panose="020F0502020204030204" pitchFamily="34" charset="0"/>
              </a:rPr>
              <a:t>, aspects like a wilting plant representing environmental neglect, a broken scale symbolizing injustice, tattered banners with the word "ethics," and subtle hints of poverty are evident but overlooked. Above them, digital screens project equations and algorithms, underscoring the relentless pursuit of optimization at the expense of other considerations.</a:t>
            </a:r>
          </a:p>
        </p:txBody>
      </p:sp>
      <p:pic>
        <p:nvPicPr>
          <p:cNvPr id="6" name="Obraz 5"/>
          <p:cNvPicPr>
            <a:picLocks noChangeAspect="1"/>
          </p:cNvPicPr>
          <p:nvPr/>
        </p:nvPicPr>
        <p:blipFill>
          <a:blip r:embed="rId2"/>
          <a:stretch>
            <a:fillRect/>
          </a:stretch>
        </p:blipFill>
        <p:spPr>
          <a:xfrm>
            <a:off x="105507" y="1195920"/>
            <a:ext cx="7440329" cy="4251616"/>
          </a:xfrm>
          <a:prstGeom prst="rect">
            <a:avLst/>
          </a:prstGeom>
        </p:spPr>
      </p:pic>
      <p:pic>
        <p:nvPicPr>
          <p:cNvPr id="7" name="Obraz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4056" y="1859496"/>
            <a:ext cx="4329723" cy="2435469"/>
          </a:xfrm>
          <a:prstGeom prst="rect">
            <a:avLst/>
          </a:prstGeom>
        </p:spPr>
      </p:pic>
      <p:sp>
        <p:nvSpPr>
          <p:cNvPr id="8" name="Prostokąt 7"/>
          <p:cNvSpPr/>
          <p:nvPr/>
        </p:nvSpPr>
        <p:spPr>
          <a:xfrm>
            <a:off x="8410826" y="4425292"/>
            <a:ext cx="2916183" cy="369332"/>
          </a:xfrm>
          <a:prstGeom prst="rect">
            <a:avLst/>
          </a:prstGeom>
        </p:spPr>
        <p:txBody>
          <a:bodyPr wrap="none">
            <a:spAutoFit/>
          </a:bodyPr>
          <a:lstStyle/>
          <a:p>
            <a:r>
              <a:rPr lang="en-GB" i="1" noProof="0" dirty="0"/>
              <a:t>Metropolis</a:t>
            </a:r>
            <a:r>
              <a:rPr lang="en-GB" noProof="0" dirty="0"/>
              <a:t> 1925 Fritz Lang</a:t>
            </a:r>
          </a:p>
        </p:txBody>
      </p:sp>
    </p:spTree>
    <p:extLst>
      <p:ext uri="{BB962C8B-B14F-4D97-AF65-F5344CB8AC3E}">
        <p14:creationId xmlns:p14="http://schemas.microsoft.com/office/powerpoint/2010/main" val="12288945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latin typeface="Calibri"/>
              </a:rPr>
              <a:t>Story</a:t>
            </a:r>
            <a:r>
              <a:rPr lang="pl-PL" sz="3200" b="1" i="1" spc="-1" noProof="0" dirty="0">
                <a:solidFill>
                  <a:srgbClr val="215968"/>
                </a:solidFill>
                <a:uFill>
                  <a:solidFill>
                    <a:srgbClr val="FFFFFF"/>
                  </a:solidFill>
                </a:uFill>
                <a:latin typeface="Calibri"/>
              </a:rPr>
              <a:t> </a:t>
            </a:r>
            <a:r>
              <a:rPr lang="en-GB" sz="3200" b="1" i="1" spc="-1" noProof="0" dirty="0">
                <a:solidFill>
                  <a:srgbClr val="215968"/>
                </a:solidFill>
                <a:uFill>
                  <a:solidFill>
                    <a:srgbClr val="FFFFFF"/>
                  </a:solidFill>
                </a:uFill>
                <a:latin typeface="Calibri"/>
              </a:rPr>
              <a:t>: we a maximalizing creatures we do no care about others, </a:t>
            </a:r>
            <a:r>
              <a:rPr lang="en-GB" sz="3200" b="1" i="1" spc="-1" noProof="0" dirty="0" err="1">
                <a:solidFill>
                  <a:srgbClr val="215968"/>
                </a:solidFill>
                <a:uFill>
                  <a:solidFill>
                    <a:srgbClr val="FFFFFF"/>
                  </a:solidFill>
                </a:uFill>
                <a:latin typeface="Calibri"/>
              </a:rPr>
              <a:t>etics</a:t>
            </a:r>
            <a:r>
              <a:rPr lang="en-GB" sz="3200" b="1" i="1" spc="-1" noProof="0" dirty="0">
                <a:solidFill>
                  <a:srgbClr val="215968"/>
                </a:solidFill>
                <a:uFill>
                  <a:solidFill>
                    <a:srgbClr val="FFFFFF"/>
                  </a:solidFill>
                </a:uFill>
                <a:latin typeface="Calibri"/>
              </a:rPr>
              <a:t>, the environment, poverty and injustice. </a:t>
            </a:r>
          </a:p>
        </p:txBody>
      </p:sp>
      <p:sp>
        <p:nvSpPr>
          <p:cNvPr id="2" name="Prostokąt 1"/>
          <p:cNvSpPr/>
          <p:nvPr/>
        </p:nvSpPr>
        <p:spPr>
          <a:xfrm>
            <a:off x="164122" y="1487885"/>
            <a:ext cx="11547232" cy="4832092"/>
          </a:xfrm>
          <a:prstGeom prst="rect">
            <a:avLst/>
          </a:prstGeom>
        </p:spPr>
        <p:txBody>
          <a:bodyPr wrap="square">
            <a:spAutoFit/>
          </a:bodyPr>
          <a:lstStyle/>
          <a:p>
            <a:pPr algn="just"/>
            <a:r>
              <a:rPr lang="en-GB" sz="28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We behave like robots, the balance is the result of finding an optimization problem (maximizing profit, utility or minimizing cost), we do not take any action if it does not bring profit, or we take any action when it will increase our profit. Try to find the words: </a:t>
            </a:r>
            <a:r>
              <a:rPr lang="en-GB" sz="2800" noProof="0" dirty="0" err="1">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altruizm</a:t>
            </a:r>
            <a:r>
              <a:rPr lang="en-GB" sz="28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morality and ethics in a microeconomics textbook. In economic theory we a maximalizing creatures we do no care about </a:t>
            </a:r>
            <a:r>
              <a:rPr lang="en-GB" sz="2800" noProof="0" dirty="0" err="1">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etics</a:t>
            </a:r>
            <a:r>
              <a:rPr lang="en-GB" sz="28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the environment, poverty and injustice. </a:t>
            </a:r>
          </a:p>
          <a:p>
            <a:pPr algn="just"/>
            <a:endParaRPr lang="en-GB" sz="28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r>
              <a:rPr lang="en-GB" sz="28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In my opinion, most of the chapters in the microeconomics textbook are the implementation of Ayan Rand's postulates --&gt; our basic obligation is to be selfish. I know, textbook models are very simple but it shape our perception of reality. People mixt the model thinking with the with normative guidelines.</a:t>
            </a:r>
          </a:p>
        </p:txBody>
      </p:sp>
    </p:spTree>
    <p:extLst>
      <p:ext uri="{BB962C8B-B14F-4D97-AF65-F5344CB8AC3E}">
        <p14:creationId xmlns:p14="http://schemas.microsoft.com/office/powerpoint/2010/main" val="38775032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latin typeface="Calibri"/>
              </a:rPr>
              <a:t>Story: Economies of scale</a:t>
            </a:r>
            <a:r>
              <a:rPr lang="pl-PL" sz="3200" b="1" i="1" spc="-1" noProof="0" dirty="0">
                <a:solidFill>
                  <a:srgbClr val="215968"/>
                </a:solidFill>
                <a:uFill>
                  <a:solidFill>
                    <a:srgbClr val="FFFFFF"/>
                  </a:solidFill>
                </a:uFill>
                <a:latin typeface="Calibri"/>
              </a:rPr>
              <a:t> and </a:t>
            </a:r>
            <a:r>
              <a:rPr lang="pl-PL" sz="3200" b="1" i="1" spc="-1" noProof="0" dirty="0" err="1">
                <a:solidFill>
                  <a:srgbClr val="215968"/>
                </a:solidFill>
                <a:uFill>
                  <a:solidFill>
                    <a:srgbClr val="FFFFFF"/>
                  </a:solidFill>
                </a:uFill>
                <a:latin typeface="Calibri"/>
              </a:rPr>
              <a:t>scope</a:t>
            </a:r>
            <a:endParaRPr lang="en-GB" sz="3200" b="1" i="1" spc="-1" noProof="0" dirty="0">
              <a:solidFill>
                <a:srgbClr val="215968"/>
              </a:solidFill>
              <a:uFill>
                <a:solidFill>
                  <a:srgbClr val="FFFFFF"/>
                </a:solidFill>
              </a:uFill>
              <a:latin typeface="Calibri"/>
            </a:endParaRPr>
          </a:p>
        </p:txBody>
      </p:sp>
      <mc:AlternateContent xmlns:mc="http://schemas.openxmlformats.org/markup-compatibility/2006" xmlns:a14="http://schemas.microsoft.com/office/drawing/2010/main">
        <mc:Choice Requires="a14">
          <p:sp>
            <p:nvSpPr>
              <p:cNvPr id="6" name="Prostokąt 5"/>
              <p:cNvSpPr/>
              <p:nvPr/>
            </p:nvSpPr>
            <p:spPr>
              <a:xfrm>
                <a:off x="68207" y="1195920"/>
                <a:ext cx="10245260" cy="5447645"/>
              </a:xfrm>
              <a:prstGeom prst="rect">
                <a:avLst/>
              </a:prstGeom>
            </p:spPr>
            <p:txBody>
              <a:bodyPr wrap="square">
                <a:spAutoFit/>
              </a:bodyPr>
              <a:lstStyle/>
              <a:p>
                <a:pPr algn="just"/>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For the C-D production function, the sum </a:t>
                </a:r>
                <a:r>
                  <a:rPr lang="en-GB" sz="2400" noProof="0" dirty="0" err="1">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a+b</a:t>
                </a:r>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determines its </a:t>
                </a:r>
                <a:r>
                  <a:rPr lang="en-GB" sz="2400" noProof="0" dirty="0" err="1">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behavior</a:t>
                </a:r>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and simplifies calculations (Hessian), but it can also have certain consequences for economic </a:t>
                </a:r>
                <a:r>
                  <a:rPr lang="en-GB" sz="2400" noProof="0" dirty="0" err="1">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modeling</a:t>
                </a:r>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which result from determining the values of the parameters a and b.</a:t>
                </a:r>
              </a:p>
              <a:p>
                <a:pPr algn="just"/>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The sum </a:t>
                </a:r>
                <a:r>
                  <a:rPr lang="en-GB" sz="2400" noProof="0" dirty="0" err="1">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a+b</a:t>
                </a:r>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determines the degree of homogeneity of the function. In economics, this translates to economies of scale. A function is homogeneous of degree n if: </a:t>
                </a:r>
                <a14:m>
                  <m:oMath xmlns:m="http://schemas.openxmlformats.org/officeDocument/2006/math">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𝑌</m:t>
                    </m:r>
                    <m:d>
                      <m:dPr>
                        <m:ctrlP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ctrlPr>
                      </m:dPr>
                      <m:e>
                        <m:r>
                          <a:rPr lang="en-GB" sz="2400" b="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𝑡𝐾</m:t>
                        </m:r>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m:t>
                        </m:r>
                        <m:r>
                          <a:rPr lang="en-GB" sz="2400" b="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𝑡𝐿</m:t>
                        </m:r>
                      </m:e>
                    </m:d>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m:t>
                    </m:r>
                    <m:sSup>
                      <m:sSupPr>
                        <m:ctrlP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ctrlPr>
                      </m:sSupPr>
                      <m:e>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𝑡</m:t>
                        </m:r>
                      </m:e>
                      <m:sup>
                        <m:r>
                          <a:rPr lang="en-GB" sz="2400" b="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𝑛</m:t>
                        </m:r>
                      </m:sup>
                    </m:sSup>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𝑌</m:t>
                    </m:r>
                    <m:d>
                      <m:dPr>
                        <m:ctrlP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ctrlPr>
                      </m:dPr>
                      <m:e>
                        <m:r>
                          <a:rPr lang="en-GB" sz="2400" b="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𝐾</m:t>
                        </m:r>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m:t>
                        </m:r>
                        <m:r>
                          <a:rPr lang="en-GB" sz="2400" b="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𝐿</m:t>
                        </m:r>
                      </m:e>
                    </m:d>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𝑓𝑜𝑟</m:t>
                    </m:r>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 </m:t>
                    </m:r>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𝑎𝑙𝑙</m:t>
                    </m:r>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 </m:t>
                    </m:r>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𝑡</m:t>
                    </m:r>
                    <m:r>
                      <a:rPr lang="en-GB" sz="2400" i="1" noProof="0" smtClean="0">
                        <a:solidFill>
                          <a:schemeClr val="accent5">
                            <a:lumMod val="50000"/>
                          </a:schemeClr>
                        </a:solidFill>
                        <a:latin typeface="Cambria Math" panose="02040503050406030204" pitchFamily="18" charset="0"/>
                        <a:ea typeface="Calibri" panose="020F0502020204030204" pitchFamily="34" charset="0"/>
                        <a:cs typeface="Calibri" panose="020F0502020204030204" pitchFamily="34" charset="0"/>
                      </a:rPr>
                      <m:t>≥0</m:t>
                    </m:r>
                  </m:oMath>
                </a14:m>
                <a:endPar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GB" sz="20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If 0&lt;</a:t>
                </a:r>
                <a:r>
                  <a:rPr lang="en-GB" sz="2000" noProof="0" dirty="0" err="1">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a+b</a:t>
                </a:r>
                <a:r>
                  <a:rPr lang="en-GB" sz="20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&lt;1 the degree of homogeneity n&lt;1 → We will find an optimal level (it is concave) and there are decreasing returns to scale → scaling the inputs by t-times will lead to an increase in output less than t-times.</a:t>
                </a:r>
              </a:p>
              <a:p>
                <a:pPr marL="342900" indent="-342900" algn="just">
                  <a:buFont typeface="Arial" panose="020B0604020202020204" pitchFamily="34" charset="0"/>
                  <a:buChar char="•"/>
                </a:pPr>
                <a:r>
                  <a:rPr lang="en-GB" sz="20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If </a:t>
                </a:r>
                <a:r>
                  <a:rPr lang="en-GB" sz="2000" noProof="0" dirty="0" err="1">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a+b</a:t>
                </a:r>
                <a:r>
                  <a:rPr lang="en-GB" sz="20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=1 the degree of homogeneity n=1 → We will find (mostly) an optimal level and there are constant returns to scale → scaling the inputs by t-times will lead to an increase in output exactly t-times.</a:t>
                </a:r>
              </a:p>
              <a:p>
                <a:pPr marL="342900" indent="-342900" algn="just">
                  <a:buFont typeface="Arial" panose="020B0604020202020204" pitchFamily="34" charset="0"/>
                  <a:buChar char="•"/>
                </a:pPr>
                <a:r>
                  <a:rPr lang="en-GB" sz="20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If </a:t>
                </a:r>
                <a:r>
                  <a:rPr lang="en-GB" sz="2000" noProof="0" dirty="0" err="1">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a+b</a:t>
                </a:r>
                <a:r>
                  <a:rPr lang="en-GB" sz="20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&gt;1 the degree of homogeneity n&gt;1 → We will not find a maximum for the profit function and there are increasing returns to scale → scaling the inputs by t-times will lead to an increase in output more than t-times.</a:t>
                </a:r>
              </a:p>
            </p:txBody>
          </p:sp>
        </mc:Choice>
        <mc:Fallback xmlns="">
          <p:sp>
            <p:nvSpPr>
              <p:cNvPr id="6" name="Prostokąt 5"/>
              <p:cNvSpPr>
                <a:spLocks noRot="1" noChangeAspect="1" noMove="1" noResize="1" noEditPoints="1" noAdjustHandles="1" noChangeArrowheads="1" noChangeShapeType="1" noTextEdit="1"/>
              </p:cNvSpPr>
              <p:nvPr/>
            </p:nvSpPr>
            <p:spPr>
              <a:xfrm>
                <a:off x="68207" y="1195920"/>
                <a:ext cx="10245260" cy="5447645"/>
              </a:xfrm>
              <a:prstGeom prst="rect">
                <a:avLst/>
              </a:prstGeom>
              <a:blipFill>
                <a:blip r:embed="rId2"/>
                <a:stretch>
                  <a:fillRect l="-892" t="-895" r="-952" b="-1007"/>
                </a:stretch>
              </a:blipFill>
            </p:spPr>
            <p:txBody>
              <a:bodyPr/>
              <a:lstStyle/>
              <a:p>
                <a:r>
                  <a:rPr lang="pl-PL">
                    <a:noFill/>
                  </a:rPr>
                  <a:t> </a:t>
                </a:r>
              </a:p>
            </p:txBody>
          </p:sp>
        </mc:Fallback>
      </mc:AlternateContent>
      <p:sp>
        <p:nvSpPr>
          <p:cNvPr id="7" name="CustomShape 4"/>
          <p:cNvSpPr/>
          <p:nvPr/>
        </p:nvSpPr>
        <p:spPr>
          <a:xfrm>
            <a:off x="10381673" y="0"/>
            <a:ext cx="1708727" cy="2738204"/>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r>
              <a:rPr lang="en-GB" sz="1100" noProof="0" dirty="0">
                <a:solidFill>
                  <a:schemeClr val="accent5">
                    <a:lumMod val="50000"/>
                  </a:schemeClr>
                </a:solidFill>
              </a:rPr>
              <a:t>kill(all)$</a:t>
            </a:r>
          </a:p>
          <a:p>
            <a:r>
              <a:rPr lang="en-GB" sz="1100" noProof="0" dirty="0">
                <a:solidFill>
                  <a:schemeClr val="accent5">
                    <a:lumMod val="50000"/>
                  </a:schemeClr>
                </a:solidFill>
              </a:rPr>
              <a:t>assume(K&gt;0,L&gt;0, t&gt;1,A&gt;0,a&gt;0,b&gt;0)$</a:t>
            </a:r>
          </a:p>
          <a:p>
            <a:r>
              <a:rPr lang="en-GB" sz="1100" noProof="0" dirty="0">
                <a:solidFill>
                  <a:schemeClr val="accent5">
                    <a:lumMod val="50000"/>
                  </a:schemeClr>
                </a:solidFill>
              </a:rPr>
              <a:t>a:0.3 $</a:t>
            </a:r>
          </a:p>
          <a:p>
            <a:r>
              <a:rPr lang="en-GB" sz="1100" noProof="0" dirty="0">
                <a:solidFill>
                  <a:schemeClr val="accent5">
                    <a:lumMod val="50000"/>
                  </a:schemeClr>
                </a:solidFill>
              </a:rPr>
              <a:t>b:0.5 $                   </a:t>
            </a:r>
          </a:p>
          <a:p>
            <a:r>
              <a:rPr lang="en-GB" sz="1100" noProof="0" dirty="0">
                <a:solidFill>
                  <a:schemeClr val="accent5">
                    <a:lumMod val="50000"/>
                  </a:schemeClr>
                </a:solidFill>
              </a:rPr>
              <a:t>A:20$</a:t>
            </a:r>
          </a:p>
          <a:p>
            <a:endParaRPr lang="en-GB" sz="1100" noProof="0" dirty="0">
              <a:solidFill>
                <a:schemeClr val="accent5">
                  <a:lumMod val="50000"/>
                </a:schemeClr>
              </a:solidFill>
            </a:endParaRPr>
          </a:p>
          <a:p>
            <a:r>
              <a:rPr lang="en-GB" sz="1100" noProof="0" dirty="0">
                <a:solidFill>
                  <a:schemeClr val="accent5">
                    <a:lumMod val="50000"/>
                  </a:schemeClr>
                </a:solidFill>
              </a:rPr>
              <a:t>Y: A*(K)^a*(L)^(b)$</a:t>
            </a:r>
          </a:p>
          <a:p>
            <a:r>
              <a:rPr lang="en-GB" sz="1100" noProof="0" dirty="0">
                <a:solidFill>
                  <a:schemeClr val="accent5">
                    <a:lumMod val="50000"/>
                  </a:schemeClr>
                </a:solidFill>
              </a:rPr>
              <a:t>Y1: A*(t*K)^a*(t*L)^(b)$</a:t>
            </a:r>
          </a:p>
          <a:p>
            <a:endParaRPr lang="en-GB" sz="1100" noProof="0" dirty="0">
              <a:solidFill>
                <a:schemeClr val="accent5">
                  <a:lumMod val="50000"/>
                </a:schemeClr>
              </a:solidFill>
            </a:endParaRPr>
          </a:p>
          <a:p>
            <a:r>
              <a:rPr lang="en-GB" sz="1100" noProof="0" dirty="0">
                <a:solidFill>
                  <a:schemeClr val="accent5">
                    <a:lumMod val="50000"/>
                  </a:schemeClr>
                </a:solidFill>
              </a:rPr>
              <a:t>eq1: Y1 =Y*</a:t>
            </a:r>
            <a:r>
              <a:rPr lang="en-GB" sz="1100" noProof="0" dirty="0" err="1">
                <a:solidFill>
                  <a:schemeClr val="accent5">
                    <a:lumMod val="50000"/>
                  </a:schemeClr>
                </a:solidFill>
              </a:rPr>
              <a:t>t^n</a:t>
            </a:r>
            <a:r>
              <a:rPr lang="en-GB" sz="1100" noProof="0" dirty="0">
                <a:solidFill>
                  <a:schemeClr val="accent5">
                    <a:lumMod val="50000"/>
                  </a:schemeClr>
                </a:solidFill>
              </a:rPr>
              <a:t>$</a:t>
            </a:r>
          </a:p>
          <a:p>
            <a:r>
              <a:rPr lang="en-GB" sz="1100" noProof="0" dirty="0">
                <a:solidFill>
                  <a:schemeClr val="accent5">
                    <a:lumMod val="50000"/>
                  </a:schemeClr>
                </a:solidFill>
              </a:rPr>
              <a:t>print(" The function is homogeneous of degree" , solve (eq1,n))$ </a:t>
            </a:r>
          </a:p>
        </p:txBody>
      </p:sp>
    </p:spTree>
    <p:extLst>
      <p:ext uri="{BB962C8B-B14F-4D97-AF65-F5344CB8AC3E}">
        <p14:creationId xmlns:p14="http://schemas.microsoft.com/office/powerpoint/2010/main" val="235505606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latin typeface="Calibri"/>
              </a:rPr>
              <a:t>Economies of scale story – we (economists) do not care </a:t>
            </a:r>
            <a:r>
              <a:rPr lang="en-GB" sz="3200" b="1" i="1" spc="-1" noProof="0" dirty="0">
                <a:solidFill>
                  <a:srgbClr val="215968"/>
                </a:solidFill>
                <a:uFill>
                  <a:solidFill>
                    <a:srgbClr val="FFFFFF"/>
                  </a:solidFill>
                </a:uFill>
                <a:latin typeface="Calibri"/>
                <a:sym typeface="Wingdings" panose="05000000000000000000" pitchFamily="2" charset="2"/>
              </a:rPr>
              <a:t></a:t>
            </a:r>
            <a:endParaRPr lang="en-GB" sz="3200" b="1" i="1" spc="-1" noProof="0" dirty="0">
              <a:solidFill>
                <a:srgbClr val="215968"/>
              </a:solidFill>
              <a:uFill>
                <a:solidFill>
                  <a:srgbClr val="FFFFFF"/>
                </a:solidFill>
              </a:uFill>
              <a:latin typeface="Calibri"/>
            </a:endParaRPr>
          </a:p>
        </p:txBody>
      </p:sp>
      <p:sp>
        <p:nvSpPr>
          <p:cNvPr id="6" name="Prostokąt 5"/>
          <p:cNvSpPr/>
          <p:nvPr/>
        </p:nvSpPr>
        <p:spPr>
          <a:xfrm>
            <a:off x="248281" y="1195920"/>
            <a:ext cx="8886481" cy="5324535"/>
          </a:xfrm>
          <a:prstGeom prst="rect">
            <a:avLst/>
          </a:prstGeom>
        </p:spPr>
        <p:txBody>
          <a:bodyPr wrap="square">
            <a:spAutoFit/>
          </a:bodyPr>
          <a:lstStyle/>
          <a:p>
            <a:pPr algn="just"/>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In economics, scalability is often illustrated with a single slide, showing that beyond a certain point, economies, markets, or production experience diminishing returns to scale, which ensures existence </a:t>
            </a:r>
            <a:r>
              <a:rPr lang="en-GB" sz="2400" noProof="0" dirty="0" err="1">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quilibrium</a:t>
            </a:r>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t>
            </a:r>
          </a:p>
          <a:p>
            <a:pPr algn="just"/>
            <a:endPar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Physicists have delved into scalability and proposed it as a fundamental law of nature. Check out this TED talk: </a:t>
            </a:r>
            <a:r>
              <a:rPr lang="en-GB" sz="1600" noProof="0" dirty="0">
                <a:solidFill>
                  <a:srgbClr val="C00000"/>
                </a:solidFill>
                <a:latin typeface="Calibri" panose="020F0502020204030204" pitchFamily="34" charset="0"/>
                <a:ea typeface="Calibri" panose="020F0502020204030204" pitchFamily="34" charset="0"/>
                <a:cs typeface="Calibri" panose="020F0502020204030204" pitchFamily="34" charset="0"/>
              </a:rPr>
              <a:t>https://www.ted.com/talks/geoffrey_west_the_surprising_math_of_cities_and_corporations?</a:t>
            </a:r>
          </a:p>
          <a:p>
            <a:pPr algn="just"/>
            <a:endPar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In data science, the economies of scale work strangely; developers were surprised by the "overfeeding" of AI models. After reaching a specific threshold, the link between model capacity (H) and risk is transformed.</a:t>
            </a:r>
          </a:p>
          <a:p>
            <a:pPr algn="just"/>
            <a:r>
              <a:rPr lang="en-GB" noProof="0" dirty="0">
                <a:solidFill>
                  <a:srgbClr val="C00000"/>
                </a:solidFill>
                <a:latin typeface="Calibri" panose="020F0502020204030204" pitchFamily="34" charset="0"/>
                <a:ea typeface="Calibri" panose="020F0502020204030204" pitchFamily="34" charset="0"/>
                <a:cs typeface="Calibri" panose="020F0502020204030204" pitchFamily="34" charset="0"/>
              </a:rPr>
              <a:t>Read more here: https://arjunahuja.medium.com/double-descent-8f92dfdc442f</a:t>
            </a:r>
          </a:p>
          <a:p>
            <a:pPr algn="just"/>
            <a:r>
              <a:rPr lang="en-GB" noProof="0" dirty="0">
                <a:solidFill>
                  <a:srgbClr val="C00000"/>
                </a:solidFill>
                <a:latin typeface="Calibri" panose="020F0502020204030204" pitchFamily="34" charset="0"/>
                <a:ea typeface="Calibri" panose="020F0502020204030204" pitchFamily="34" charset="0"/>
                <a:cs typeface="Calibri" panose="020F0502020204030204" pitchFamily="34" charset="0"/>
              </a:rPr>
              <a:t>Watch: https://www.youtube.com/watch?v=QO5plxqu_Yw</a:t>
            </a:r>
          </a:p>
        </p:txBody>
      </p:sp>
      <p:pic>
        <p:nvPicPr>
          <p:cNvPr id="8" name="Obraz 7"/>
          <p:cNvPicPr>
            <a:picLocks noChangeAspect="1"/>
          </p:cNvPicPr>
          <p:nvPr/>
        </p:nvPicPr>
        <p:blipFill>
          <a:blip r:embed="rId2"/>
          <a:stretch>
            <a:fillRect/>
          </a:stretch>
        </p:blipFill>
        <p:spPr>
          <a:xfrm>
            <a:off x="8920411" y="4952684"/>
            <a:ext cx="2808955" cy="1131060"/>
          </a:xfrm>
          <a:prstGeom prst="rect">
            <a:avLst/>
          </a:prstGeom>
        </p:spPr>
      </p:pic>
      <p:pic>
        <p:nvPicPr>
          <p:cNvPr id="9" name="Obraz 8"/>
          <p:cNvPicPr>
            <a:picLocks noChangeAspect="1"/>
          </p:cNvPicPr>
          <p:nvPr/>
        </p:nvPicPr>
        <p:blipFill>
          <a:blip r:embed="rId3"/>
          <a:stretch>
            <a:fillRect/>
          </a:stretch>
        </p:blipFill>
        <p:spPr>
          <a:xfrm>
            <a:off x="9237810" y="1782618"/>
            <a:ext cx="2491556" cy="2539676"/>
          </a:xfrm>
          <a:prstGeom prst="rect">
            <a:avLst/>
          </a:prstGeom>
        </p:spPr>
      </p:pic>
    </p:spTree>
    <p:extLst>
      <p:ext uri="{BB962C8B-B14F-4D97-AF65-F5344CB8AC3E}">
        <p14:creationId xmlns:p14="http://schemas.microsoft.com/office/powerpoint/2010/main" val="13862131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latin typeface="Calibri"/>
              </a:rPr>
              <a:t>Economies of scale story – we (economists) do not care </a:t>
            </a:r>
            <a:r>
              <a:rPr lang="en-GB" sz="3200" b="1" i="1" spc="-1" noProof="0" dirty="0">
                <a:solidFill>
                  <a:srgbClr val="215968"/>
                </a:solidFill>
                <a:uFill>
                  <a:solidFill>
                    <a:srgbClr val="FFFFFF"/>
                  </a:solidFill>
                </a:uFill>
                <a:latin typeface="Calibri"/>
                <a:sym typeface="Wingdings" panose="05000000000000000000" pitchFamily="2" charset="2"/>
              </a:rPr>
              <a:t></a:t>
            </a:r>
            <a:endParaRPr lang="en-GB" sz="3200" b="1" i="1" spc="-1" noProof="0" dirty="0">
              <a:solidFill>
                <a:srgbClr val="215968"/>
              </a:solidFill>
              <a:uFill>
                <a:solidFill>
                  <a:srgbClr val="FFFFFF"/>
                </a:solidFill>
              </a:uFill>
              <a:latin typeface="Calibri"/>
            </a:endParaRPr>
          </a:p>
        </p:txBody>
      </p:sp>
      <mc:AlternateContent xmlns:mc="http://schemas.openxmlformats.org/markup-compatibility/2006" xmlns:a14="http://schemas.microsoft.com/office/drawing/2010/main">
        <mc:Choice Requires="a14">
          <p:sp>
            <p:nvSpPr>
              <p:cNvPr id="6" name="Prostokąt 5"/>
              <p:cNvSpPr/>
              <p:nvPr/>
            </p:nvSpPr>
            <p:spPr>
              <a:xfrm>
                <a:off x="158227" y="1195920"/>
                <a:ext cx="7211174" cy="5329536"/>
              </a:xfrm>
              <a:prstGeom prst="rect">
                <a:avLst/>
              </a:prstGeom>
            </p:spPr>
            <p:txBody>
              <a:bodyPr wrap="square">
                <a:spAutoFit/>
              </a:bodyPr>
              <a:lstStyle/>
              <a:p>
                <a:pPr algn="just"/>
                <a:r>
                  <a:rPr lang="en-GB" sz="20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Physicists often use sigmoid (S-shaped, logistic) functions with variable returns to scale—showing both increasing and decreasing returns—but this approach is uncommon in microeconomics. You'll learn about such functions in econometrics (logit models) and machine learning algorithms (classifiers). These functions model output that starts with increasing returns to scale, reaches an inflection point, and then transitions to decreasing returns to scale.</a:t>
                </a:r>
              </a:p>
              <a:p>
                <a:pPr algn="just"/>
                <a:endParaRPr lang="en-GB" sz="2400" kern="0" noProof="0" dirty="0">
                  <a:solidFill>
                    <a:srgbClr val="215968"/>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GB" sz="2800" kern="0" noProof="0" dirty="0">
                    <a:solidFill>
                      <a:srgbClr val="215968"/>
                    </a:solidFill>
                    <a:latin typeface="Times New Roman" panose="02020603050405020304" pitchFamily="18" charset="0"/>
                    <a:ea typeface="Times New Roman" panose="02020603050405020304" pitchFamily="18" charset="0"/>
                    <a:cs typeface="Times New Roman" panose="02020603050405020304" pitchFamily="18" charset="0"/>
                  </a:rPr>
                  <a:t>Y</a:t>
                </a:r>
                <a14:m>
                  <m:oMath xmlns:m="http://schemas.openxmlformats.org/officeDocument/2006/math">
                    <m:r>
                      <a:rPr lang="en-GB" sz="2800" i="1" kern="0" noProof="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 = </m:t>
                    </m:r>
                    <m:f>
                      <m:fPr>
                        <m:ctrlPr>
                          <a:rPr lang="en-GB" sz="2800" i="1" kern="0" noProof="0" smtClean="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GB" sz="2800" kern="0" noProof="0" smtClean="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Y</m:t>
                        </m:r>
                        <m:r>
                          <a:rPr lang="en-GB" sz="2800" kern="0" noProof="0" smtClean="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_</m:t>
                        </m:r>
                        <m:r>
                          <m:rPr>
                            <m:sty m:val="p"/>
                          </m:rPr>
                          <a:rPr lang="en-GB" sz="2800" kern="0" noProof="0" smtClean="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max</m:t>
                        </m:r>
                      </m:num>
                      <m:den>
                        <m:r>
                          <a:rPr lang="en-GB" sz="2800" i="1" kern="0" noProof="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1 + </m:t>
                        </m:r>
                        <m:sSup>
                          <m:sSupPr>
                            <m:ctrlPr>
                              <a:rPr lang="en-GB" sz="2800" i="1" kern="0" noProof="0" smtClean="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GB" sz="2800" kern="0" noProof="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e</m:t>
                            </m:r>
                          </m:e>
                          <m:sup>
                            <m:r>
                              <a:rPr lang="en-GB" sz="2800" i="1" kern="0" noProof="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GB" sz="2800" kern="0" noProof="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k</m:t>
                            </m:r>
                            <m:d>
                              <m:dPr>
                                <m:ctrlPr>
                                  <a:rPr lang="en-GB" sz="2800" i="1" kern="0" noProof="0" smtClean="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GB" sz="2800" kern="0" noProof="0" smtClean="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L</m:t>
                                </m:r>
                                <m:r>
                                  <a:rPr lang="en-GB" sz="2800" i="1" kern="0" noProof="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GB" sz="2800" i="1" kern="0" noProof="0" smtClean="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GB" sz="2800" kern="0" noProof="0" smtClean="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L</m:t>
                                    </m:r>
                                  </m:e>
                                  <m:sub>
                                    <m:r>
                                      <a:rPr lang="en-GB" sz="2800" i="1" kern="0" noProof="0">
                                        <a:solidFill>
                                          <a:srgbClr val="215968"/>
                                        </a:solidFill>
                                        <a:latin typeface="Cambria Math" panose="02040503050406030204" pitchFamily="18" charset="0"/>
                                        <a:ea typeface="Times New Roman" panose="02020603050405020304" pitchFamily="18" charset="0"/>
                                        <a:cs typeface="Times New Roman" panose="02020603050405020304" pitchFamily="18" charset="0"/>
                                      </a:rPr>
                                      <m:t>0</m:t>
                                    </m:r>
                                  </m:sub>
                                </m:sSub>
                              </m:e>
                            </m:d>
                          </m:sup>
                        </m:sSup>
                      </m:den>
                    </m:f>
                  </m:oMath>
                </a14:m>
                <a:endPar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GB" sz="1600" b="1"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Y</a:t>
                </a:r>
                <a:r>
                  <a:rPr lang="en-GB" sz="16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 the production as a function of L</a:t>
                </a:r>
              </a:p>
              <a:p>
                <a:r>
                  <a:rPr lang="en-GB" sz="1600" b="1" noProof="0" dirty="0" err="1">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Y_max</a:t>
                </a:r>
                <a:r>
                  <a:rPr lang="en-GB" sz="16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 the maximum possible output (carrying capacity) saturation .</a:t>
                </a:r>
              </a:p>
              <a:p>
                <a:r>
                  <a:rPr lang="en-GB" sz="1600" b="1"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k</a:t>
                </a:r>
                <a:r>
                  <a:rPr lang="en-GB" sz="16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 the growth rate parameter.</a:t>
                </a:r>
              </a:p>
              <a:p>
                <a:r>
                  <a:rPr lang="en-GB" sz="1600" b="1"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L</a:t>
                </a:r>
                <a:r>
                  <a:rPr lang="en-GB" sz="1600" b="1" baseline="-250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0</a:t>
                </a:r>
                <a:r>
                  <a:rPr lang="en-GB" sz="16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 the input level at the inflection point (the point of maximum growth rate).</a:t>
                </a:r>
              </a:p>
              <a:p>
                <a:pPr algn="just"/>
                <a:endPar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6" name="Prostokąt 5"/>
              <p:cNvSpPr>
                <a:spLocks noRot="1" noChangeAspect="1" noMove="1" noResize="1" noEditPoints="1" noAdjustHandles="1" noChangeArrowheads="1" noChangeShapeType="1" noTextEdit="1"/>
              </p:cNvSpPr>
              <p:nvPr/>
            </p:nvSpPr>
            <p:spPr>
              <a:xfrm>
                <a:off x="158227" y="1195920"/>
                <a:ext cx="7211174" cy="5329536"/>
              </a:xfrm>
              <a:prstGeom prst="rect">
                <a:avLst/>
              </a:prstGeom>
              <a:blipFill>
                <a:blip r:embed="rId2"/>
                <a:stretch>
                  <a:fillRect l="-930" t="-572" r="-845"/>
                </a:stretch>
              </a:blipFill>
            </p:spPr>
            <p:txBody>
              <a:bodyPr/>
              <a:lstStyle/>
              <a:p>
                <a:r>
                  <a:rPr lang="pl-PL">
                    <a:noFill/>
                  </a:rPr>
                  <a:t> </a:t>
                </a:r>
              </a:p>
            </p:txBody>
          </p:sp>
        </mc:Fallback>
      </mc:AlternateContent>
      <p:pic>
        <p:nvPicPr>
          <p:cNvPr id="7" name="Obraz 6"/>
          <p:cNvPicPr>
            <a:picLocks noChangeAspect="1"/>
          </p:cNvPicPr>
          <p:nvPr/>
        </p:nvPicPr>
        <p:blipFill>
          <a:blip r:embed="rId3"/>
          <a:stretch>
            <a:fillRect/>
          </a:stretch>
        </p:blipFill>
        <p:spPr>
          <a:xfrm>
            <a:off x="7342874" y="2398234"/>
            <a:ext cx="4551063" cy="3784969"/>
          </a:xfrm>
          <a:prstGeom prst="rect">
            <a:avLst/>
          </a:prstGeom>
        </p:spPr>
      </p:pic>
      <p:sp>
        <p:nvSpPr>
          <p:cNvPr id="4" name="pole tekstowe 3">
            <a:extLst>
              <a:ext uri="{FF2B5EF4-FFF2-40B4-BE49-F238E27FC236}">
                <a16:creationId xmlns:a16="http://schemas.microsoft.com/office/drawing/2014/main" id="{4B3D4D42-7BB3-9C59-22F8-9A07D35B0A52}"/>
              </a:ext>
            </a:extLst>
          </p:cNvPr>
          <p:cNvSpPr txBox="1"/>
          <p:nvPr/>
        </p:nvSpPr>
        <p:spPr>
          <a:xfrm>
            <a:off x="7788083" y="1168055"/>
            <a:ext cx="3548163" cy="1200329"/>
          </a:xfrm>
          <a:prstGeom prst="rect">
            <a:avLst/>
          </a:prstGeom>
          <a:noFill/>
        </p:spPr>
        <p:txBody>
          <a:bodyPr wrap="square">
            <a:spAutoFit/>
          </a:bodyPr>
          <a:lstStyle/>
          <a:p>
            <a:pPr algn="just"/>
            <a:r>
              <a:rPr lang="en-GB" sz="18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After exceeding a certain level of L, scale effects decrease—production grows more slowly until it reaches saturation.</a:t>
            </a:r>
          </a:p>
        </p:txBody>
      </p:sp>
      <p:sp>
        <p:nvSpPr>
          <p:cNvPr id="10" name="pole tekstowe 9">
            <a:extLst>
              <a:ext uri="{FF2B5EF4-FFF2-40B4-BE49-F238E27FC236}">
                <a16:creationId xmlns:a16="http://schemas.microsoft.com/office/drawing/2014/main" id="{03FC5070-B904-6420-6349-08CF27D42384}"/>
              </a:ext>
            </a:extLst>
          </p:cNvPr>
          <p:cNvSpPr txBox="1"/>
          <p:nvPr/>
        </p:nvSpPr>
        <p:spPr>
          <a:xfrm>
            <a:off x="1021405" y="6111316"/>
            <a:ext cx="10513168" cy="400110"/>
          </a:xfrm>
          <a:prstGeom prst="rect">
            <a:avLst/>
          </a:prstGeom>
          <a:noFill/>
        </p:spPr>
        <p:txBody>
          <a:bodyPr wrap="square">
            <a:spAutoFit/>
          </a:bodyPr>
          <a:lstStyle/>
          <a:p>
            <a:r>
              <a:rPr lang="en-GB" sz="20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In microeconomics, we typically use Cobb-Douglas functions assuming diminishing returns to scale. </a:t>
            </a:r>
            <a:endParaRPr lang="en-GB" sz="2000" noProof="0" dirty="0"/>
          </a:p>
        </p:txBody>
      </p:sp>
      <p:sp>
        <p:nvSpPr>
          <p:cNvPr id="11" name="Owal 10">
            <a:extLst>
              <a:ext uri="{FF2B5EF4-FFF2-40B4-BE49-F238E27FC236}">
                <a16:creationId xmlns:a16="http://schemas.microsoft.com/office/drawing/2014/main" id="{700B9AE1-DE20-C338-5FA5-D0542E511408}"/>
              </a:ext>
            </a:extLst>
          </p:cNvPr>
          <p:cNvSpPr/>
          <p:nvPr/>
        </p:nvSpPr>
        <p:spPr>
          <a:xfrm>
            <a:off x="9890070" y="2457934"/>
            <a:ext cx="1780162" cy="1352144"/>
          </a:xfrm>
          <a:prstGeom prst="ellipse">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Strzałka: w dół 11">
            <a:extLst>
              <a:ext uri="{FF2B5EF4-FFF2-40B4-BE49-F238E27FC236}">
                <a16:creationId xmlns:a16="http://schemas.microsoft.com/office/drawing/2014/main" id="{767433D5-582E-4CCA-7645-F575C3050BE1}"/>
              </a:ext>
            </a:extLst>
          </p:cNvPr>
          <p:cNvSpPr/>
          <p:nvPr/>
        </p:nvSpPr>
        <p:spPr>
          <a:xfrm>
            <a:off x="9206055" y="3032456"/>
            <a:ext cx="491864" cy="11418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 name="Strzałka: w dół 12">
            <a:extLst>
              <a:ext uri="{FF2B5EF4-FFF2-40B4-BE49-F238E27FC236}">
                <a16:creationId xmlns:a16="http://schemas.microsoft.com/office/drawing/2014/main" id="{CD71AC61-F53A-0323-6B4D-D6C3B0AF2555}"/>
              </a:ext>
            </a:extLst>
          </p:cNvPr>
          <p:cNvSpPr/>
          <p:nvPr/>
        </p:nvSpPr>
        <p:spPr>
          <a:xfrm rot="12530807">
            <a:off x="9945921" y="3775990"/>
            <a:ext cx="328475" cy="21320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39465255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2000" cy="119592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latin typeface="Calibri"/>
              </a:rPr>
              <a:t>Economies of scale story – we (economists) do not care </a:t>
            </a:r>
            <a:r>
              <a:rPr lang="en-GB" sz="3200" b="1" i="1" spc="-1" noProof="0" dirty="0">
                <a:solidFill>
                  <a:srgbClr val="215968"/>
                </a:solidFill>
                <a:uFill>
                  <a:solidFill>
                    <a:srgbClr val="FFFFFF"/>
                  </a:solidFill>
                </a:uFill>
                <a:latin typeface="Calibri"/>
                <a:sym typeface="Wingdings" panose="05000000000000000000" pitchFamily="2" charset="2"/>
              </a:rPr>
              <a:t></a:t>
            </a:r>
            <a:endParaRPr lang="en-GB" sz="3200" b="1" i="1" spc="-1" noProof="0" dirty="0">
              <a:solidFill>
                <a:srgbClr val="215968"/>
              </a:solidFill>
              <a:uFill>
                <a:solidFill>
                  <a:srgbClr val="FFFFFF"/>
                </a:solidFill>
              </a:uFill>
              <a:latin typeface="Calibri"/>
            </a:endParaRPr>
          </a:p>
        </p:txBody>
      </p:sp>
      <p:sp>
        <p:nvSpPr>
          <p:cNvPr id="6" name="Prostokąt 5"/>
          <p:cNvSpPr/>
          <p:nvPr/>
        </p:nvSpPr>
        <p:spPr>
          <a:xfrm>
            <a:off x="0" y="1224800"/>
            <a:ext cx="12192000" cy="1569660"/>
          </a:xfrm>
          <a:prstGeom prst="rect">
            <a:avLst/>
          </a:prstGeom>
        </p:spPr>
        <p:txBody>
          <a:bodyPr wrap="square">
            <a:spAutoFit/>
          </a:bodyPr>
          <a:lstStyle/>
          <a:p>
            <a:pPr algn="just"/>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In microeconomics, we typically use Cobb-Douglas functions </a:t>
            </a:r>
            <a:r>
              <a:rPr lang="pl-PL"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with</a:t>
            </a:r>
            <a:r>
              <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diminishing returns to scale. This simplifies the interpretation of parameters (interpretation of MP-s) and results and ensures we find a unique solution to the optimization problem. Using an S-shaped function is already complex with one variable; now imagine extending it to functions of two variables, K and L.</a:t>
            </a:r>
          </a:p>
        </p:txBody>
      </p:sp>
      <p:sp>
        <p:nvSpPr>
          <p:cNvPr id="10" name="CustomShape 4"/>
          <p:cNvSpPr/>
          <p:nvPr/>
        </p:nvSpPr>
        <p:spPr>
          <a:xfrm>
            <a:off x="368965" y="3462007"/>
            <a:ext cx="3190901" cy="2680832"/>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r>
              <a:rPr lang="en-GB" sz="700" noProof="0" dirty="0">
                <a:solidFill>
                  <a:schemeClr val="accent5">
                    <a:lumMod val="50000"/>
                  </a:schemeClr>
                </a:solidFill>
              </a:rPr>
              <a:t>kill(all);</a:t>
            </a:r>
          </a:p>
          <a:p>
            <a:r>
              <a:rPr lang="en-GB" sz="700" noProof="0" dirty="0">
                <a:solidFill>
                  <a:schemeClr val="accent5">
                    <a:lumMod val="50000"/>
                  </a:schemeClr>
                </a:solidFill>
              </a:rPr>
              <a:t>load(draw)$</a:t>
            </a:r>
          </a:p>
          <a:p>
            <a:r>
              <a:rPr lang="en-GB" sz="700" noProof="0" dirty="0">
                <a:solidFill>
                  <a:schemeClr val="accent5">
                    <a:lumMod val="50000"/>
                  </a:schemeClr>
                </a:solidFill>
              </a:rPr>
              <a:t>/* Define parameters for the logistic production function */</a:t>
            </a:r>
          </a:p>
          <a:p>
            <a:r>
              <a:rPr lang="en-GB" sz="700" noProof="0" dirty="0" err="1">
                <a:solidFill>
                  <a:schemeClr val="accent5">
                    <a:lumMod val="50000"/>
                  </a:schemeClr>
                </a:solidFill>
              </a:rPr>
              <a:t>Ymax</a:t>
            </a:r>
            <a:r>
              <a:rPr lang="en-GB" sz="700" noProof="0" dirty="0">
                <a:solidFill>
                  <a:schemeClr val="accent5">
                    <a:lumMod val="50000"/>
                  </a:schemeClr>
                </a:solidFill>
              </a:rPr>
              <a:t>: 100$      /* Maximum possible output (carrying capacity) */</a:t>
            </a:r>
          </a:p>
          <a:p>
            <a:r>
              <a:rPr lang="en-GB" sz="700" noProof="0" dirty="0">
                <a:solidFill>
                  <a:schemeClr val="accent5">
                    <a:lumMod val="50000"/>
                  </a:schemeClr>
                </a:solidFill>
              </a:rPr>
              <a:t>k: 0.1$         /* Growth rate parameter */</a:t>
            </a:r>
          </a:p>
          <a:p>
            <a:r>
              <a:rPr lang="en-GB" sz="700" noProof="0" dirty="0">
                <a:solidFill>
                  <a:schemeClr val="accent5">
                    <a:lumMod val="50000"/>
                  </a:schemeClr>
                </a:solidFill>
              </a:rPr>
              <a:t>L0: 50$         /* Input level at the inflection point (maximum growth rate) */</a:t>
            </a:r>
          </a:p>
          <a:p>
            <a:endParaRPr lang="en-GB" sz="700" noProof="0" dirty="0">
              <a:solidFill>
                <a:schemeClr val="accent5">
                  <a:lumMod val="50000"/>
                </a:schemeClr>
              </a:solidFill>
            </a:endParaRPr>
          </a:p>
          <a:p>
            <a:r>
              <a:rPr lang="en-GB" sz="700" noProof="0" dirty="0">
                <a:solidFill>
                  <a:schemeClr val="accent5">
                    <a:lumMod val="50000"/>
                  </a:schemeClr>
                </a:solidFill>
              </a:rPr>
              <a:t>/* Declare L as a symbolic variable and assume L &gt;0 */</a:t>
            </a:r>
          </a:p>
          <a:p>
            <a:r>
              <a:rPr lang="en-GB" sz="700" noProof="0" dirty="0">
                <a:solidFill>
                  <a:schemeClr val="accent5">
                    <a:lumMod val="50000"/>
                  </a:schemeClr>
                </a:solidFill>
              </a:rPr>
              <a:t>declare(L, real)$ assume(L&gt;0)$</a:t>
            </a:r>
          </a:p>
          <a:p>
            <a:endParaRPr lang="en-GB" sz="700" noProof="0" dirty="0">
              <a:solidFill>
                <a:schemeClr val="accent5">
                  <a:lumMod val="50000"/>
                </a:schemeClr>
              </a:solidFill>
            </a:endParaRPr>
          </a:p>
          <a:p>
            <a:r>
              <a:rPr lang="en-GB" sz="700" noProof="0" dirty="0">
                <a:solidFill>
                  <a:schemeClr val="accent5">
                    <a:lumMod val="50000"/>
                  </a:schemeClr>
                </a:solidFill>
              </a:rPr>
              <a:t>/* Define the logistic production function Y as an expression in terms of L */</a:t>
            </a:r>
          </a:p>
          <a:p>
            <a:r>
              <a:rPr lang="en-GB" sz="700" noProof="0" dirty="0">
                <a:solidFill>
                  <a:schemeClr val="accent5">
                    <a:lumMod val="50000"/>
                  </a:schemeClr>
                </a:solidFill>
              </a:rPr>
              <a:t>Y : </a:t>
            </a:r>
            <a:r>
              <a:rPr lang="en-GB" sz="700" noProof="0" dirty="0" err="1">
                <a:solidFill>
                  <a:schemeClr val="accent5">
                    <a:lumMod val="50000"/>
                  </a:schemeClr>
                </a:solidFill>
              </a:rPr>
              <a:t>Ymax</a:t>
            </a:r>
            <a:r>
              <a:rPr lang="en-GB" sz="700" noProof="0" dirty="0">
                <a:solidFill>
                  <a:schemeClr val="accent5">
                    <a:lumMod val="50000"/>
                  </a:schemeClr>
                </a:solidFill>
              </a:rPr>
              <a:t> / (1 + exp(-k * (L - L0)))$</a:t>
            </a:r>
          </a:p>
          <a:p>
            <a:endParaRPr lang="en-GB" sz="700" noProof="0" dirty="0">
              <a:solidFill>
                <a:schemeClr val="accent5">
                  <a:lumMod val="50000"/>
                </a:schemeClr>
              </a:solidFill>
            </a:endParaRPr>
          </a:p>
          <a:p>
            <a:r>
              <a:rPr lang="en-GB" sz="700" noProof="0" dirty="0">
                <a:solidFill>
                  <a:schemeClr val="accent5">
                    <a:lumMod val="50000"/>
                  </a:schemeClr>
                </a:solidFill>
              </a:rPr>
              <a:t>/* Define the range of input L over which to evaluate the function */</a:t>
            </a:r>
          </a:p>
          <a:p>
            <a:r>
              <a:rPr lang="en-GB" sz="700" noProof="0" dirty="0" err="1">
                <a:solidFill>
                  <a:schemeClr val="accent5">
                    <a:lumMod val="50000"/>
                  </a:schemeClr>
                </a:solidFill>
              </a:rPr>
              <a:t>Lmin</a:t>
            </a:r>
            <a:r>
              <a:rPr lang="en-GB" sz="700" noProof="0" dirty="0">
                <a:solidFill>
                  <a:schemeClr val="accent5">
                    <a:lumMod val="50000"/>
                  </a:schemeClr>
                </a:solidFill>
              </a:rPr>
              <a:t>: 0$        /* Minimum value of input L */</a:t>
            </a:r>
          </a:p>
          <a:p>
            <a:r>
              <a:rPr lang="en-GB" sz="700" noProof="0" dirty="0" err="1">
                <a:solidFill>
                  <a:schemeClr val="accent5">
                    <a:lumMod val="50000"/>
                  </a:schemeClr>
                </a:solidFill>
              </a:rPr>
              <a:t>Lmax</a:t>
            </a:r>
            <a:r>
              <a:rPr lang="en-GB" sz="700" noProof="0" dirty="0">
                <a:solidFill>
                  <a:schemeClr val="accent5">
                    <a:lumMod val="50000"/>
                  </a:schemeClr>
                </a:solidFill>
              </a:rPr>
              <a:t>: 100$      /* Maximum value of input L */</a:t>
            </a:r>
          </a:p>
          <a:p>
            <a:endParaRPr lang="en-GB" sz="700" noProof="0" dirty="0">
              <a:solidFill>
                <a:schemeClr val="accent5">
                  <a:lumMod val="50000"/>
                </a:schemeClr>
              </a:solidFill>
            </a:endParaRPr>
          </a:p>
          <a:p>
            <a:r>
              <a:rPr lang="en-GB" sz="700" noProof="0" dirty="0">
                <a:solidFill>
                  <a:schemeClr val="accent5">
                    <a:lumMod val="50000"/>
                  </a:schemeClr>
                </a:solidFill>
              </a:rPr>
              <a:t>draw2d(</a:t>
            </a:r>
          </a:p>
          <a:p>
            <a:r>
              <a:rPr lang="en-GB" sz="700" noProof="0" dirty="0">
                <a:solidFill>
                  <a:schemeClr val="accent5">
                    <a:lumMod val="50000"/>
                  </a:schemeClr>
                </a:solidFill>
              </a:rPr>
              <a:t>    title = "Logistic Production Function Y(L)",</a:t>
            </a:r>
          </a:p>
          <a:p>
            <a:r>
              <a:rPr lang="en-GB" sz="700" noProof="0" dirty="0">
                <a:solidFill>
                  <a:schemeClr val="accent5">
                    <a:lumMod val="50000"/>
                  </a:schemeClr>
                </a:solidFill>
              </a:rPr>
              <a:t>    </a:t>
            </a:r>
            <a:r>
              <a:rPr lang="en-GB" sz="700" noProof="0" dirty="0" err="1">
                <a:solidFill>
                  <a:schemeClr val="accent5">
                    <a:lumMod val="50000"/>
                  </a:schemeClr>
                </a:solidFill>
              </a:rPr>
              <a:t>xlabel</a:t>
            </a:r>
            <a:r>
              <a:rPr lang="en-GB" sz="700" noProof="0" dirty="0">
                <a:solidFill>
                  <a:schemeClr val="accent5">
                    <a:lumMod val="50000"/>
                  </a:schemeClr>
                </a:solidFill>
              </a:rPr>
              <a:t> = "Input L",</a:t>
            </a:r>
          </a:p>
          <a:p>
            <a:r>
              <a:rPr lang="en-GB" sz="700" noProof="0" dirty="0">
                <a:solidFill>
                  <a:schemeClr val="accent5">
                    <a:lumMod val="50000"/>
                  </a:schemeClr>
                </a:solidFill>
              </a:rPr>
              <a:t>    </a:t>
            </a:r>
            <a:r>
              <a:rPr lang="en-GB" sz="700" noProof="0" dirty="0" err="1">
                <a:solidFill>
                  <a:schemeClr val="accent5">
                    <a:lumMod val="50000"/>
                  </a:schemeClr>
                </a:solidFill>
              </a:rPr>
              <a:t>ylabel</a:t>
            </a:r>
            <a:r>
              <a:rPr lang="en-GB" sz="700" noProof="0" dirty="0">
                <a:solidFill>
                  <a:schemeClr val="accent5">
                    <a:lumMod val="50000"/>
                  </a:schemeClr>
                </a:solidFill>
              </a:rPr>
              <a:t> = "Output Y(L)",</a:t>
            </a:r>
          </a:p>
          <a:p>
            <a:r>
              <a:rPr lang="en-GB" sz="700" noProof="0" dirty="0">
                <a:solidFill>
                  <a:schemeClr val="accent5">
                    <a:lumMod val="50000"/>
                  </a:schemeClr>
                </a:solidFill>
              </a:rPr>
              <a:t>    grid = true,            </a:t>
            </a:r>
          </a:p>
          <a:p>
            <a:r>
              <a:rPr lang="en-GB" sz="700" noProof="0" dirty="0">
                <a:solidFill>
                  <a:schemeClr val="accent5">
                    <a:lumMod val="50000"/>
                  </a:schemeClr>
                </a:solidFill>
              </a:rPr>
              <a:t>    key = "Y(L)",           </a:t>
            </a:r>
          </a:p>
          <a:p>
            <a:r>
              <a:rPr lang="en-GB" sz="700" noProof="0" dirty="0">
                <a:solidFill>
                  <a:schemeClr val="accent5">
                    <a:lumMod val="50000"/>
                  </a:schemeClr>
                </a:solidFill>
              </a:rPr>
              <a:t>    explicit(Y, L, </a:t>
            </a:r>
            <a:r>
              <a:rPr lang="en-GB" sz="700" noProof="0" dirty="0" err="1">
                <a:solidFill>
                  <a:schemeClr val="accent5">
                    <a:lumMod val="50000"/>
                  </a:schemeClr>
                </a:solidFill>
              </a:rPr>
              <a:t>Lmin</a:t>
            </a:r>
            <a:r>
              <a:rPr lang="en-GB" sz="700" noProof="0" dirty="0">
                <a:solidFill>
                  <a:schemeClr val="accent5">
                    <a:lumMod val="50000"/>
                  </a:schemeClr>
                </a:solidFill>
              </a:rPr>
              <a:t>, </a:t>
            </a:r>
            <a:r>
              <a:rPr lang="en-GB" sz="700" noProof="0" dirty="0" err="1">
                <a:solidFill>
                  <a:schemeClr val="accent5">
                    <a:lumMod val="50000"/>
                  </a:schemeClr>
                </a:solidFill>
              </a:rPr>
              <a:t>Lmax</a:t>
            </a:r>
            <a:r>
              <a:rPr lang="en-GB" sz="700" noProof="0" dirty="0">
                <a:solidFill>
                  <a:schemeClr val="accent5">
                    <a:lumMod val="50000"/>
                  </a:schemeClr>
                </a:solidFill>
              </a:rPr>
              <a:t>))$</a:t>
            </a:r>
          </a:p>
        </p:txBody>
      </p:sp>
      <p:sp>
        <p:nvSpPr>
          <p:cNvPr id="11" name="CustomShape 4"/>
          <p:cNvSpPr/>
          <p:nvPr/>
        </p:nvSpPr>
        <p:spPr>
          <a:xfrm>
            <a:off x="3889134" y="3290458"/>
            <a:ext cx="3361773" cy="3382797"/>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r>
              <a:rPr lang="en-GB" sz="700" noProof="0" dirty="0">
                <a:solidFill>
                  <a:schemeClr val="accent5">
                    <a:lumMod val="50000"/>
                  </a:schemeClr>
                </a:solidFill>
              </a:rPr>
              <a:t>kill(all);</a:t>
            </a:r>
          </a:p>
          <a:p>
            <a:r>
              <a:rPr lang="en-GB" sz="700" noProof="0" dirty="0">
                <a:solidFill>
                  <a:schemeClr val="accent5">
                    <a:lumMod val="50000"/>
                  </a:schemeClr>
                </a:solidFill>
              </a:rPr>
              <a:t>load(draw)$</a:t>
            </a:r>
          </a:p>
          <a:p>
            <a:r>
              <a:rPr lang="en-GB" sz="700" noProof="0" dirty="0">
                <a:solidFill>
                  <a:schemeClr val="accent5">
                    <a:lumMod val="50000"/>
                  </a:schemeClr>
                </a:solidFill>
              </a:rPr>
              <a:t>/* Define parameters for the logistic production function */</a:t>
            </a:r>
          </a:p>
          <a:p>
            <a:r>
              <a:rPr lang="en-GB" sz="700" noProof="0" dirty="0" err="1">
                <a:solidFill>
                  <a:schemeClr val="accent5">
                    <a:lumMod val="50000"/>
                  </a:schemeClr>
                </a:solidFill>
              </a:rPr>
              <a:t>Ymax</a:t>
            </a:r>
            <a:r>
              <a:rPr lang="en-GB" sz="700" noProof="0" dirty="0">
                <a:solidFill>
                  <a:schemeClr val="accent5">
                    <a:lumMod val="50000"/>
                  </a:schemeClr>
                </a:solidFill>
              </a:rPr>
              <a:t>: 100$      /* Maximum possible output (carrying capacity) */</a:t>
            </a:r>
          </a:p>
          <a:p>
            <a:r>
              <a:rPr lang="en-GB" sz="700" noProof="0" dirty="0">
                <a:solidFill>
                  <a:schemeClr val="accent5">
                    <a:lumMod val="50000"/>
                  </a:schemeClr>
                </a:solidFill>
              </a:rPr>
              <a:t>k: 0.1$            /* Growth rate parameter */</a:t>
            </a:r>
          </a:p>
          <a:p>
            <a:r>
              <a:rPr lang="en-GB" sz="700" noProof="0" dirty="0">
                <a:solidFill>
                  <a:schemeClr val="accent5">
                    <a:lumMod val="50000"/>
                  </a:schemeClr>
                </a:solidFill>
              </a:rPr>
              <a:t>L0: 50$           /* Input level at the inflection point (maximum growth rate) */</a:t>
            </a:r>
          </a:p>
          <a:p>
            <a:endParaRPr lang="en-GB" sz="700" noProof="0" dirty="0">
              <a:solidFill>
                <a:schemeClr val="accent5">
                  <a:lumMod val="50000"/>
                </a:schemeClr>
              </a:solidFill>
            </a:endParaRPr>
          </a:p>
          <a:p>
            <a:r>
              <a:rPr lang="en-GB" sz="700" noProof="0" dirty="0">
                <a:solidFill>
                  <a:schemeClr val="accent5">
                    <a:lumMod val="50000"/>
                  </a:schemeClr>
                </a:solidFill>
              </a:rPr>
              <a:t>/* Declare L real and assume L &gt;0 */</a:t>
            </a:r>
          </a:p>
          <a:p>
            <a:r>
              <a:rPr lang="en-GB" sz="700" noProof="0" dirty="0">
                <a:solidFill>
                  <a:schemeClr val="accent5">
                    <a:lumMod val="50000"/>
                  </a:schemeClr>
                </a:solidFill>
              </a:rPr>
              <a:t>declare(L, real)$ assume(L&gt;0)$</a:t>
            </a:r>
          </a:p>
          <a:p>
            <a:endParaRPr lang="en-GB" sz="700" noProof="0" dirty="0">
              <a:solidFill>
                <a:schemeClr val="accent5">
                  <a:lumMod val="50000"/>
                </a:schemeClr>
              </a:solidFill>
            </a:endParaRPr>
          </a:p>
          <a:p>
            <a:r>
              <a:rPr lang="en-GB" sz="700" noProof="0" dirty="0">
                <a:solidFill>
                  <a:schemeClr val="accent5">
                    <a:lumMod val="50000"/>
                  </a:schemeClr>
                </a:solidFill>
              </a:rPr>
              <a:t>/* Define the logistic production function Y as an expression in terms of L */</a:t>
            </a:r>
          </a:p>
          <a:p>
            <a:r>
              <a:rPr lang="en-GB" sz="700" noProof="0" dirty="0">
                <a:solidFill>
                  <a:schemeClr val="accent5">
                    <a:lumMod val="50000"/>
                  </a:schemeClr>
                </a:solidFill>
              </a:rPr>
              <a:t>Y : </a:t>
            </a:r>
            <a:r>
              <a:rPr lang="en-GB" sz="700" noProof="0" dirty="0" err="1">
                <a:solidFill>
                  <a:schemeClr val="accent5">
                    <a:lumMod val="50000"/>
                  </a:schemeClr>
                </a:solidFill>
              </a:rPr>
              <a:t>Ymax</a:t>
            </a:r>
            <a:r>
              <a:rPr lang="en-GB" sz="700" noProof="0" dirty="0">
                <a:solidFill>
                  <a:schemeClr val="accent5">
                    <a:lumMod val="50000"/>
                  </a:schemeClr>
                </a:solidFill>
              </a:rPr>
              <a:t> / (1 + exp(-k * (L - L0)))$</a:t>
            </a:r>
          </a:p>
          <a:p>
            <a:endParaRPr lang="en-GB" sz="700" noProof="0" dirty="0">
              <a:solidFill>
                <a:schemeClr val="accent5">
                  <a:lumMod val="50000"/>
                </a:schemeClr>
              </a:solidFill>
            </a:endParaRPr>
          </a:p>
          <a:p>
            <a:r>
              <a:rPr lang="en-GB" sz="700" noProof="0" dirty="0">
                <a:solidFill>
                  <a:schemeClr val="accent5">
                    <a:lumMod val="50000"/>
                  </a:schemeClr>
                </a:solidFill>
              </a:rPr>
              <a:t>/* Define the range of input L over which to evaluate the function */</a:t>
            </a:r>
          </a:p>
          <a:p>
            <a:r>
              <a:rPr lang="en-GB" sz="700" noProof="0" dirty="0" err="1">
                <a:solidFill>
                  <a:schemeClr val="accent5">
                    <a:lumMod val="50000"/>
                  </a:schemeClr>
                </a:solidFill>
              </a:rPr>
              <a:t>Lmin</a:t>
            </a:r>
            <a:r>
              <a:rPr lang="en-GB" sz="700" noProof="0" dirty="0">
                <a:solidFill>
                  <a:schemeClr val="accent5">
                    <a:lumMod val="50000"/>
                  </a:schemeClr>
                </a:solidFill>
              </a:rPr>
              <a:t>: 0$        /* Minimum value of input L */</a:t>
            </a:r>
          </a:p>
          <a:p>
            <a:r>
              <a:rPr lang="en-GB" sz="700" noProof="0" dirty="0" err="1">
                <a:solidFill>
                  <a:schemeClr val="accent5">
                    <a:lumMod val="50000"/>
                  </a:schemeClr>
                </a:solidFill>
              </a:rPr>
              <a:t>Lmax</a:t>
            </a:r>
            <a:r>
              <a:rPr lang="en-GB" sz="700" noProof="0" dirty="0">
                <a:solidFill>
                  <a:schemeClr val="accent5">
                    <a:lumMod val="50000"/>
                  </a:schemeClr>
                </a:solidFill>
              </a:rPr>
              <a:t>: 100$      /* Maximum value of input L */</a:t>
            </a:r>
          </a:p>
          <a:p>
            <a:endParaRPr lang="en-GB" sz="700" noProof="0" dirty="0">
              <a:solidFill>
                <a:schemeClr val="accent5">
                  <a:lumMod val="50000"/>
                </a:schemeClr>
              </a:solidFill>
            </a:endParaRPr>
          </a:p>
          <a:p>
            <a:r>
              <a:rPr lang="en-GB" sz="700" noProof="0" dirty="0">
                <a:solidFill>
                  <a:schemeClr val="accent5">
                    <a:lumMod val="50000"/>
                  </a:schemeClr>
                </a:solidFill>
              </a:rPr>
              <a:t>/* Calculate the derivative of Y with respect to L (Marginal Product) */</a:t>
            </a:r>
          </a:p>
          <a:p>
            <a:r>
              <a:rPr lang="en-GB" sz="700" noProof="0" dirty="0" err="1">
                <a:solidFill>
                  <a:schemeClr val="accent5">
                    <a:lumMod val="50000"/>
                  </a:schemeClr>
                </a:solidFill>
              </a:rPr>
              <a:t>dYdL_simplified</a:t>
            </a:r>
            <a:r>
              <a:rPr lang="en-GB" sz="700" noProof="0" dirty="0">
                <a:solidFill>
                  <a:schemeClr val="accent5">
                    <a:lumMod val="50000"/>
                  </a:schemeClr>
                </a:solidFill>
              </a:rPr>
              <a:t> : </a:t>
            </a:r>
            <a:r>
              <a:rPr lang="en-GB" sz="700" noProof="0" dirty="0" err="1">
                <a:solidFill>
                  <a:schemeClr val="accent5">
                    <a:lumMod val="50000"/>
                  </a:schemeClr>
                </a:solidFill>
              </a:rPr>
              <a:t>ratsimp</a:t>
            </a:r>
            <a:r>
              <a:rPr lang="en-GB" sz="700" noProof="0" dirty="0">
                <a:solidFill>
                  <a:schemeClr val="accent5">
                    <a:lumMod val="50000"/>
                  </a:schemeClr>
                </a:solidFill>
              </a:rPr>
              <a:t>(diff(Y, L))$</a:t>
            </a:r>
          </a:p>
          <a:p>
            <a:endParaRPr lang="en-GB" sz="700" noProof="0" dirty="0">
              <a:solidFill>
                <a:schemeClr val="accent5">
                  <a:lumMod val="50000"/>
                </a:schemeClr>
              </a:solidFill>
            </a:endParaRPr>
          </a:p>
          <a:p>
            <a:r>
              <a:rPr lang="en-GB" sz="700" noProof="0" dirty="0">
                <a:solidFill>
                  <a:schemeClr val="accent5">
                    <a:lumMod val="50000"/>
                  </a:schemeClr>
                </a:solidFill>
              </a:rPr>
              <a:t>/* Display the simplified derivative */</a:t>
            </a:r>
          </a:p>
          <a:p>
            <a:r>
              <a:rPr lang="en-GB" sz="700" noProof="0" dirty="0">
                <a:solidFill>
                  <a:schemeClr val="accent5">
                    <a:lumMod val="50000"/>
                  </a:schemeClr>
                </a:solidFill>
              </a:rPr>
              <a:t>print("Derivative of Y with respect to L (Marginal Product):",</a:t>
            </a:r>
            <a:r>
              <a:rPr lang="en-GB" sz="700" noProof="0" dirty="0" err="1">
                <a:solidFill>
                  <a:schemeClr val="accent5">
                    <a:lumMod val="50000"/>
                  </a:schemeClr>
                </a:solidFill>
              </a:rPr>
              <a:t>dYdL_simplified</a:t>
            </a:r>
            <a:r>
              <a:rPr lang="en-GB" sz="700" noProof="0" dirty="0">
                <a:solidFill>
                  <a:schemeClr val="accent5">
                    <a:lumMod val="50000"/>
                  </a:schemeClr>
                </a:solidFill>
              </a:rPr>
              <a:t>)$</a:t>
            </a:r>
          </a:p>
          <a:p>
            <a:endParaRPr lang="en-GB" sz="700" noProof="0" dirty="0">
              <a:solidFill>
                <a:schemeClr val="accent5">
                  <a:lumMod val="50000"/>
                </a:schemeClr>
              </a:solidFill>
            </a:endParaRPr>
          </a:p>
          <a:p>
            <a:r>
              <a:rPr lang="en-GB" sz="700" noProof="0" dirty="0">
                <a:solidFill>
                  <a:schemeClr val="accent5">
                    <a:lumMod val="50000"/>
                  </a:schemeClr>
                </a:solidFill>
              </a:rPr>
              <a:t>draw2d(</a:t>
            </a:r>
          </a:p>
          <a:p>
            <a:r>
              <a:rPr lang="en-GB" sz="700" noProof="0" dirty="0">
                <a:solidFill>
                  <a:schemeClr val="accent5">
                    <a:lumMod val="50000"/>
                  </a:schemeClr>
                </a:solidFill>
              </a:rPr>
              <a:t>    title = "Marginal Product </a:t>
            </a:r>
            <a:r>
              <a:rPr lang="en-GB" sz="700" noProof="0" dirty="0" err="1">
                <a:solidFill>
                  <a:schemeClr val="accent5">
                    <a:lumMod val="50000"/>
                  </a:schemeClr>
                </a:solidFill>
              </a:rPr>
              <a:t>dY</a:t>
            </a:r>
            <a:r>
              <a:rPr lang="en-GB" sz="700" noProof="0" dirty="0">
                <a:solidFill>
                  <a:schemeClr val="accent5">
                    <a:lumMod val="50000"/>
                  </a:schemeClr>
                </a:solidFill>
              </a:rPr>
              <a:t>/dL",</a:t>
            </a:r>
          </a:p>
          <a:p>
            <a:r>
              <a:rPr lang="en-GB" sz="700" noProof="0" dirty="0">
                <a:solidFill>
                  <a:schemeClr val="accent5">
                    <a:lumMod val="50000"/>
                  </a:schemeClr>
                </a:solidFill>
              </a:rPr>
              <a:t>    </a:t>
            </a:r>
            <a:r>
              <a:rPr lang="en-GB" sz="700" noProof="0" dirty="0" err="1">
                <a:solidFill>
                  <a:schemeClr val="accent5">
                    <a:lumMod val="50000"/>
                  </a:schemeClr>
                </a:solidFill>
              </a:rPr>
              <a:t>xlabel</a:t>
            </a:r>
            <a:r>
              <a:rPr lang="en-GB" sz="700" noProof="0" dirty="0">
                <a:solidFill>
                  <a:schemeClr val="accent5">
                    <a:lumMod val="50000"/>
                  </a:schemeClr>
                </a:solidFill>
              </a:rPr>
              <a:t> = "Input L",</a:t>
            </a:r>
          </a:p>
          <a:p>
            <a:r>
              <a:rPr lang="en-GB" sz="700" noProof="0" dirty="0">
                <a:solidFill>
                  <a:schemeClr val="accent5">
                    <a:lumMod val="50000"/>
                  </a:schemeClr>
                </a:solidFill>
              </a:rPr>
              <a:t>    </a:t>
            </a:r>
            <a:r>
              <a:rPr lang="en-GB" sz="700" noProof="0" dirty="0" err="1">
                <a:solidFill>
                  <a:schemeClr val="accent5">
                    <a:lumMod val="50000"/>
                  </a:schemeClr>
                </a:solidFill>
              </a:rPr>
              <a:t>ylabel</a:t>
            </a:r>
            <a:r>
              <a:rPr lang="en-GB" sz="700" noProof="0" dirty="0">
                <a:solidFill>
                  <a:schemeClr val="accent5">
                    <a:lumMod val="50000"/>
                  </a:schemeClr>
                </a:solidFill>
              </a:rPr>
              <a:t> = "Marginal Product </a:t>
            </a:r>
            <a:r>
              <a:rPr lang="en-GB" sz="700" noProof="0" dirty="0" err="1">
                <a:solidFill>
                  <a:schemeClr val="accent5">
                    <a:lumMod val="50000"/>
                  </a:schemeClr>
                </a:solidFill>
              </a:rPr>
              <a:t>dY</a:t>
            </a:r>
            <a:r>
              <a:rPr lang="en-GB" sz="700" noProof="0" dirty="0">
                <a:solidFill>
                  <a:schemeClr val="accent5">
                    <a:lumMod val="50000"/>
                  </a:schemeClr>
                </a:solidFill>
              </a:rPr>
              <a:t>/dL",</a:t>
            </a:r>
          </a:p>
          <a:p>
            <a:r>
              <a:rPr lang="en-GB" sz="700" noProof="0" dirty="0">
                <a:solidFill>
                  <a:schemeClr val="accent5">
                    <a:lumMod val="50000"/>
                  </a:schemeClr>
                </a:solidFill>
              </a:rPr>
              <a:t>    grid = true,            </a:t>
            </a:r>
          </a:p>
          <a:p>
            <a:r>
              <a:rPr lang="en-GB" sz="700" noProof="0" dirty="0">
                <a:solidFill>
                  <a:schemeClr val="accent5">
                    <a:lumMod val="50000"/>
                  </a:schemeClr>
                </a:solidFill>
              </a:rPr>
              <a:t>    key = "</a:t>
            </a:r>
            <a:r>
              <a:rPr lang="en-GB" sz="700" noProof="0" dirty="0" err="1">
                <a:solidFill>
                  <a:schemeClr val="accent5">
                    <a:lumMod val="50000"/>
                  </a:schemeClr>
                </a:solidFill>
              </a:rPr>
              <a:t>dY</a:t>
            </a:r>
            <a:r>
              <a:rPr lang="en-GB" sz="700" noProof="0" dirty="0">
                <a:solidFill>
                  <a:schemeClr val="accent5">
                    <a:lumMod val="50000"/>
                  </a:schemeClr>
                </a:solidFill>
              </a:rPr>
              <a:t>/dL",        </a:t>
            </a:r>
          </a:p>
          <a:p>
            <a:r>
              <a:rPr lang="en-GB" sz="700" noProof="0" dirty="0">
                <a:solidFill>
                  <a:schemeClr val="accent5">
                    <a:lumMod val="50000"/>
                  </a:schemeClr>
                </a:solidFill>
              </a:rPr>
              <a:t>    explicit(</a:t>
            </a:r>
            <a:r>
              <a:rPr lang="en-GB" sz="700" noProof="0" dirty="0" err="1">
                <a:solidFill>
                  <a:schemeClr val="accent5">
                    <a:lumMod val="50000"/>
                  </a:schemeClr>
                </a:solidFill>
              </a:rPr>
              <a:t>dYdL_simplified</a:t>
            </a:r>
            <a:r>
              <a:rPr lang="en-GB" sz="700" noProof="0" dirty="0">
                <a:solidFill>
                  <a:schemeClr val="accent5">
                    <a:lumMod val="50000"/>
                  </a:schemeClr>
                </a:solidFill>
              </a:rPr>
              <a:t>, L, </a:t>
            </a:r>
            <a:r>
              <a:rPr lang="en-GB" sz="700" noProof="0" dirty="0" err="1">
                <a:solidFill>
                  <a:schemeClr val="accent5">
                    <a:lumMod val="50000"/>
                  </a:schemeClr>
                </a:solidFill>
              </a:rPr>
              <a:t>Lmin</a:t>
            </a:r>
            <a:r>
              <a:rPr lang="en-GB" sz="700" noProof="0" dirty="0">
                <a:solidFill>
                  <a:schemeClr val="accent5">
                    <a:lumMod val="50000"/>
                  </a:schemeClr>
                </a:solidFill>
              </a:rPr>
              <a:t>, </a:t>
            </a:r>
            <a:r>
              <a:rPr lang="en-GB" sz="700" noProof="0" dirty="0" err="1">
                <a:solidFill>
                  <a:schemeClr val="accent5">
                    <a:lumMod val="50000"/>
                  </a:schemeClr>
                </a:solidFill>
              </a:rPr>
              <a:t>Lmax</a:t>
            </a:r>
            <a:r>
              <a:rPr lang="en-GB" sz="700" noProof="0" dirty="0">
                <a:solidFill>
                  <a:schemeClr val="accent5">
                    <a:lumMod val="50000"/>
                  </a:schemeClr>
                </a:solidFill>
              </a:rPr>
              <a:t>) )$</a:t>
            </a:r>
          </a:p>
        </p:txBody>
      </p:sp>
      <p:sp>
        <p:nvSpPr>
          <p:cNvPr id="7" name="CustomShape 4">
            <a:extLst>
              <a:ext uri="{FF2B5EF4-FFF2-40B4-BE49-F238E27FC236}">
                <a16:creationId xmlns:a16="http://schemas.microsoft.com/office/drawing/2014/main" id="{C519D017-670A-EC9B-A354-E27768C196FD}"/>
              </a:ext>
            </a:extLst>
          </p:cNvPr>
          <p:cNvSpPr/>
          <p:nvPr/>
        </p:nvSpPr>
        <p:spPr>
          <a:xfrm>
            <a:off x="7718252" y="3192672"/>
            <a:ext cx="4034034" cy="2538159"/>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r>
              <a:rPr lang="en-GB" sz="700" noProof="0" dirty="0">
                <a:solidFill>
                  <a:schemeClr val="accent5">
                    <a:lumMod val="50000"/>
                  </a:schemeClr>
                </a:solidFill>
              </a:rPr>
              <a:t>kill(all);</a:t>
            </a:r>
          </a:p>
          <a:p>
            <a:r>
              <a:rPr lang="en-GB" sz="700" noProof="0" dirty="0">
                <a:solidFill>
                  <a:schemeClr val="accent5">
                    <a:lumMod val="50000"/>
                  </a:schemeClr>
                </a:solidFill>
              </a:rPr>
              <a:t>/* Define the parameters of the production function */</a:t>
            </a:r>
          </a:p>
          <a:p>
            <a:r>
              <a:rPr lang="en-GB" sz="700" noProof="0" dirty="0" err="1">
                <a:solidFill>
                  <a:schemeClr val="accent5">
                    <a:lumMod val="50000"/>
                  </a:schemeClr>
                </a:solidFill>
              </a:rPr>
              <a:t>Y_max</a:t>
            </a:r>
            <a:r>
              <a:rPr lang="en-GB" sz="700" noProof="0" dirty="0">
                <a:solidFill>
                  <a:schemeClr val="accent5">
                    <a:lumMod val="50000"/>
                  </a:schemeClr>
                </a:solidFill>
              </a:rPr>
              <a:t>: 100; /* maximum level of production */</a:t>
            </a:r>
          </a:p>
          <a:p>
            <a:r>
              <a:rPr lang="en-GB" sz="700" noProof="0" dirty="0">
                <a:solidFill>
                  <a:schemeClr val="accent5">
                    <a:lumMod val="50000"/>
                  </a:schemeClr>
                </a:solidFill>
              </a:rPr>
              <a:t>k1: 0.5;   /* growth rate for capital */</a:t>
            </a:r>
          </a:p>
          <a:p>
            <a:r>
              <a:rPr lang="en-GB" sz="700" noProof="0" dirty="0">
                <a:solidFill>
                  <a:schemeClr val="accent5">
                    <a:lumMod val="50000"/>
                  </a:schemeClr>
                </a:solidFill>
              </a:rPr>
              <a:t>k2: 0.3;   /* growth rate for </a:t>
            </a:r>
            <a:r>
              <a:rPr lang="en-GB" sz="700" noProof="0" dirty="0" err="1">
                <a:solidFill>
                  <a:schemeClr val="accent5">
                    <a:lumMod val="50000"/>
                  </a:schemeClr>
                </a:solidFill>
              </a:rPr>
              <a:t>labor</a:t>
            </a:r>
            <a:r>
              <a:rPr lang="en-GB" sz="700" noProof="0" dirty="0">
                <a:solidFill>
                  <a:schemeClr val="accent5">
                    <a:lumMod val="50000"/>
                  </a:schemeClr>
                </a:solidFill>
              </a:rPr>
              <a:t> */</a:t>
            </a:r>
          </a:p>
          <a:p>
            <a:r>
              <a:rPr lang="en-GB" sz="700" noProof="0" dirty="0">
                <a:solidFill>
                  <a:schemeClr val="accent5">
                    <a:lumMod val="50000"/>
                  </a:schemeClr>
                </a:solidFill>
              </a:rPr>
              <a:t>k3: 0.1;   /* growth rate for the interaction between capital and </a:t>
            </a:r>
            <a:r>
              <a:rPr lang="en-GB" sz="700" noProof="0" dirty="0" err="1">
                <a:solidFill>
                  <a:schemeClr val="accent5">
                    <a:lumMod val="50000"/>
                  </a:schemeClr>
                </a:solidFill>
              </a:rPr>
              <a:t>labor</a:t>
            </a:r>
            <a:r>
              <a:rPr lang="en-GB" sz="700" noProof="0" dirty="0">
                <a:solidFill>
                  <a:schemeClr val="accent5">
                    <a:lumMod val="50000"/>
                  </a:schemeClr>
                </a:solidFill>
              </a:rPr>
              <a:t> */</a:t>
            </a:r>
          </a:p>
          <a:p>
            <a:r>
              <a:rPr lang="en-GB" sz="700" noProof="0" dirty="0">
                <a:solidFill>
                  <a:schemeClr val="accent5">
                    <a:lumMod val="50000"/>
                  </a:schemeClr>
                </a:solidFill>
              </a:rPr>
              <a:t>K0: 10;    /* inflection point for capital */</a:t>
            </a:r>
          </a:p>
          <a:p>
            <a:r>
              <a:rPr lang="en-GB" sz="700" noProof="0" dirty="0">
                <a:solidFill>
                  <a:schemeClr val="accent5">
                    <a:lumMod val="50000"/>
                  </a:schemeClr>
                </a:solidFill>
              </a:rPr>
              <a:t>L0: 10;    /* inflection point for </a:t>
            </a:r>
            <a:r>
              <a:rPr lang="en-GB" sz="700" noProof="0" dirty="0" err="1">
                <a:solidFill>
                  <a:schemeClr val="accent5">
                    <a:lumMod val="50000"/>
                  </a:schemeClr>
                </a:solidFill>
              </a:rPr>
              <a:t>labor</a:t>
            </a:r>
            <a:r>
              <a:rPr lang="en-GB" sz="700" noProof="0" dirty="0">
                <a:solidFill>
                  <a:schemeClr val="accent5">
                    <a:lumMod val="50000"/>
                  </a:schemeClr>
                </a:solidFill>
              </a:rPr>
              <a:t> */</a:t>
            </a:r>
          </a:p>
          <a:p>
            <a:r>
              <a:rPr lang="en-GB" sz="700" noProof="0" dirty="0">
                <a:solidFill>
                  <a:schemeClr val="accent5">
                    <a:lumMod val="50000"/>
                  </a:schemeClr>
                </a:solidFill>
              </a:rPr>
              <a:t>KL0: 100;  /* inflection point for the interaction of K and L */</a:t>
            </a:r>
          </a:p>
          <a:p>
            <a:endParaRPr lang="en-GB" sz="700" noProof="0" dirty="0">
              <a:solidFill>
                <a:schemeClr val="accent5">
                  <a:lumMod val="50000"/>
                </a:schemeClr>
              </a:solidFill>
            </a:endParaRPr>
          </a:p>
          <a:p>
            <a:r>
              <a:rPr lang="en-GB" sz="700" noProof="0" dirty="0">
                <a:solidFill>
                  <a:schemeClr val="accent5">
                    <a:lumMod val="50000"/>
                  </a:schemeClr>
                </a:solidFill>
              </a:rPr>
              <a:t>/* Define the production function */</a:t>
            </a:r>
          </a:p>
          <a:p>
            <a:r>
              <a:rPr lang="en-GB" sz="700" noProof="0" dirty="0">
                <a:solidFill>
                  <a:schemeClr val="accent5">
                    <a:lumMod val="50000"/>
                  </a:schemeClr>
                </a:solidFill>
              </a:rPr>
              <a:t>Y: </a:t>
            </a:r>
            <a:r>
              <a:rPr lang="en-GB" sz="700" noProof="0" dirty="0" err="1">
                <a:solidFill>
                  <a:schemeClr val="accent5">
                    <a:lumMod val="50000"/>
                  </a:schemeClr>
                </a:solidFill>
              </a:rPr>
              <a:t>Y_max</a:t>
            </a:r>
            <a:r>
              <a:rPr lang="en-GB" sz="700" noProof="0" dirty="0">
                <a:solidFill>
                  <a:schemeClr val="accent5">
                    <a:lumMod val="50000"/>
                  </a:schemeClr>
                </a:solidFill>
              </a:rPr>
              <a:t> / (1 + exp(-k1 * (K - K0)) * exp(-k2 * (L - L0)) * exp(-k3 * (K * L - KL0)));</a:t>
            </a:r>
          </a:p>
          <a:p>
            <a:endParaRPr lang="en-GB" sz="700" noProof="0" dirty="0">
              <a:solidFill>
                <a:schemeClr val="accent5">
                  <a:lumMod val="50000"/>
                </a:schemeClr>
              </a:solidFill>
            </a:endParaRPr>
          </a:p>
          <a:p>
            <a:r>
              <a:rPr lang="en-GB" sz="700" noProof="0" dirty="0">
                <a:solidFill>
                  <a:schemeClr val="accent5">
                    <a:lumMod val="50000"/>
                  </a:schemeClr>
                </a:solidFill>
              </a:rPr>
              <a:t>draw3d(</a:t>
            </a:r>
          </a:p>
          <a:p>
            <a:r>
              <a:rPr lang="en-GB" sz="700" noProof="0" dirty="0">
                <a:solidFill>
                  <a:schemeClr val="accent5">
                    <a:lumMod val="50000"/>
                  </a:schemeClr>
                </a:solidFill>
              </a:rPr>
              <a:t>    </a:t>
            </a:r>
            <a:r>
              <a:rPr lang="en-GB" sz="700" noProof="0" dirty="0" err="1">
                <a:solidFill>
                  <a:schemeClr val="accent5">
                    <a:lumMod val="50000"/>
                  </a:schemeClr>
                </a:solidFill>
              </a:rPr>
              <a:t>xlabel</a:t>
            </a:r>
            <a:r>
              <a:rPr lang="en-GB" sz="700" noProof="0" dirty="0">
                <a:solidFill>
                  <a:schemeClr val="accent5">
                    <a:lumMod val="50000"/>
                  </a:schemeClr>
                </a:solidFill>
              </a:rPr>
              <a:t> = "Capital (K)",               </a:t>
            </a:r>
          </a:p>
          <a:p>
            <a:r>
              <a:rPr lang="en-GB" sz="700" noProof="0" dirty="0">
                <a:solidFill>
                  <a:schemeClr val="accent5">
                    <a:lumMod val="50000"/>
                  </a:schemeClr>
                </a:solidFill>
              </a:rPr>
              <a:t>    </a:t>
            </a:r>
            <a:r>
              <a:rPr lang="en-GB" sz="700" noProof="0" dirty="0" err="1">
                <a:solidFill>
                  <a:schemeClr val="accent5">
                    <a:lumMod val="50000"/>
                  </a:schemeClr>
                </a:solidFill>
              </a:rPr>
              <a:t>ylabel</a:t>
            </a:r>
            <a:r>
              <a:rPr lang="en-GB" sz="700" noProof="0" dirty="0">
                <a:solidFill>
                  <a:schemeClr val="accent5">
                    <a:lumMod val="50000"/>
                  </a:schemeClr>
                </a:solidFill>
              </a:rPr>
              <a:t> = "Labor (L)",                 </a:t>
            </a:r>
          </a:p>
          <a:p>
            <a:r>
              <a:rPr lang="en-GB" sz="700" noProof="0" dirty="0">
                <a:solidFill>
                  <a:schemeClr val="accent5">
                    <a:lumMod val="50000"/>
                  </a:schemeClr>
                </a:solidFill>
              </a:rPr>
              <a:t>    </a:t>
            </a:r>
            <a:r>
              <a:rPr lang="en-GB" sz="700" noProof="0" dirty="0" err="1">
                <a:solidFill>
                  <a:schemeClr val="accent5">
                    <a:lumMod val="50000"/>
                  </a:schemeClr>
                </a:solidFill>
              </a:rPr>
              <a:t>zlabel</a:t>
            </a:r>
            <a:r>
              <a:rPr lang="en-GB" sz="700" noProof="0" dirty="0">
                <a:solidFill>
                  <a:schemeClr val="accent5">
                    <a:lumMod val="50000"/>
                  </a:schemeClr>
                </a:solidFill>
              </a:rPr>
              <a:t> = "Production (Y)",             </a:t>
            </a:r>
          </a:p>
          <a:p>
            <a:r>
              <a:rPr lang="en-GB" sz="700" noProof="0" dirty="0">
                <a:solidFill>
                  <a:schemeClr val="accent5">
                    <a:lumMod val="50000"/>
                  </a:schemeClr>
                </a:solidFill>
              </a:rPr>
              <a:t>    title = "Production Function with Interaction Between Capital and Labor", /* Title of the plot */</a:t>
            </a:r>
          </a:p>
          <a:p>
            <a:r>
              <a:rPr lang="en-GB" sz="700" noProof="0" dirty="0">
                <a:solidFill>
                  <a:schemeClr val="accent5">
                    <a:lumMod val="50000"/>
                  </a:schemeClr>
                </a:solidFill>
              </a:rPr>
              <a:t>    contour = both,                        </a:t>
            </a:r>
          </a:p>
          <a:p>
            <a:r>
              <a:rPr lang="en-GB" sz="700" noProof="0" dirty="0">
                <a:solidFill>
                  <a:schemeClr val="accent5">
                    <a:lumMod val="50000"/>
                  </a:schemeClr>
                </a:solidFill>
              </a:rPr>
              <a:t>    palette = </a:t>
            </a:r>
            <a:r>
              <a:rPr lang="en-GB" sz="700" noProof="0" dirty="0" err="1">
                <a:solidFill>
                  <a:schemeClr val="accent5">
                    <a:lumMod val="50000"/>
                  </a:schemeClr>
                </a:solidFill>
              </a:rPr>
              <a:t>gray</a:t>
            </a:r>
            <a:r>
              <a:rPr lang="en-GB" sz="700" noProof="0" dirty="0">
                <a:solidFill>
                  <a:schemeClr val="accent5">
                    <a:lumMod val="50000"/>
                  </a:schemeClr>
                </a:solidFill>
              </a:rPr>
              <a:t>,                       </a:t>
            </a:r>
          </a:p>
          <a:p>
            <a:r>
              <a:rPr lang="en-GB" sz="700" noProof="0" dirty="0">
                <a:solidFill>
                  <a:schemeClr val="accent5">
                    <a:lumMod val="50000"/>
                  </a:schemeClr>
                </a:solidFill>
              </a:rPr>
              <a:t>    grid = true,</a:t>
            </a:r>
          </a:p>
          <a:p>
            <a:r>
              <a:rPr lang="en-GB" sz="700" noProof="0" dirty="0">
                <a:solidFill>
                  <a:schemeClr val="accent5">
                    <a:lumMod val="50000"/>
                  </a:schemeClr>
                </a:solidFill>
              </a:rPr>
              <a:t>    explicit(Y, K, 0, 20, L, 0, 20)/* Define the function and ranges for K and L */ );</a:t>
            </a:r>
          </a:p>
        </p:txBody>
      </p:sp>
    </p:spTree>
    <p:extLst>
      <p:ext uri="{BB962C8B-B14F-4D97-AF65-F5344CB8AC3E}">
        <p14:creationId xmlns:p14="http://schemas.microsoft.com/office/powerpoint/2010/main" val="25827103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2A68B-34B9-53E6-EB50-4F5F5D875BD7}"/>
            </a:ext>
          </a:extLst>
        </p:cNvPr>
        <p:cNvGrpSpPr/>
        <p:nvPr/>
      </p:nvGrpSpPr>
      <p:grpSpPr>
        <a:xfrm>
          <a:off x="0" y="0"/>
          <a:ext cx="0" cy="0"/>
          <a:chOff x="0" y="0"/>
          <a:chExt cx="0" cy="0"/>
        </a:xfrm>
      </p:grpSpPr>
      <p:sp>
        <p:nvSpPr>
          <p:cNvPr id="5" name="CustomShape 1">
            <a:extLst>
              <a:ext uri="{FF2B5EF4-FFF2-40B4-BE49-F238E27FC236}">
                <a16:creationId xmlns:a16="http://schemas.microsoft.com/office/drawing/2014/main" id="{621F84D9-E768-16B7-89E6-29D331001792}"/>
              </a:ext>
            </a:extLst>
          </p:cNvPr>
          <p:cNvSpPr/>
          <p:nvPr/>
        </p:nvSpPr>
        <p:spPr>
          <a:xfrm>
            <a:off x="0" y="0"/>
            <a:ext cx="12192000" cy="690664"/>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200" b="1" i="1" spc="-1" noProof="0" dirty="0">
                <a:solidFill>
                  <a:srgbClr val="215968"/>
                </a:solidFill>
                <a:uFill>
                  <a:solidFill>
                    <a:srgbClr val="FFFFFF"/>
                  </a:solidFill>
                </a:uFill>
                <a:latin typeface="Calibri"/>
              </a:rPr>
              <a:t>Economies of </a:t>
            </a:r>
            <a:r>
              <a:rPr lang="pl-PL" sz="3200" b="1" i="1" spc="-1" noProof="0" dirty="0" err="1">
                <a:solidFill>
                  <a:srgbClr val="215968"/>
                </a:solidFill>
                <a:uFill>
                  <a:solidFill>
                    <a:srgbClr val="FFFFFF"/>
                  </a:solidFill>
                </a:uFill>
                <a:latin typeface="Calibri"/>
              </a:rPr>
              <a:t>scope</a:t>
            </a:r>
            <a:r>
              <a:rPr lang="pl-PL" sz="3200" b="1" i="1" spc="-1" noProof="0" dirty="0">
                <a:solidFill>
                  <a:srgbClr val="215968"/>
                </a:solidFill>
                <a:uFill>
                  <a:solidFill>
                    <a:srgbClr val="FFFFFF"/>
                  </a:solidFill>
                </a:uFill>
                <a:latin typeface="Calibri"/>
              </a:rPr>
              <a:t> </a:t>
            </a:r>
            <a:r>
              <a:rPr lang="en-GB" sz="3200" b="1" i="1" spc="-1" noProof="0" dirty="0">
                <a:solidFill>
                  <a:srgbClr val="215968"/>
                </a:solidFill>
                <a:uFill>
                  <a:solidFill>
                    <a:srgbClr val="FFFFFF"/>
                  </a:solidFill>
                </a:uFill>
                <a:latin typeface="Calibri"/>
              </a:rPr>
              <a:t> story – we (economists) do not care </a:t>
            </a:r>
            <a:r>
              <a:rPr lang="en-GB" sz="3200" b="1" i="1" spc="-1" noProof="0" dirty="0">
                <a:solidFill>
                  <a:srgbClr val="215968"/>
                </a:solidFill>
                <a:uFill>
                  <a:solidFill>
                    <a:srgbClr val="FFFFFF"/>
                  </a:solidFill>
                </a:uFill>
                <a:latin typeface="Calibri"/>
                <a:sym typeface="Wingdings" panose="05000000000000000000" pitchFamily="2" charset="2"/>
              </a:rPr>
              <a:t></a:t>
            </a:r>
            <a:endParaRPr lang="en-GB" sz="3200" b="1" i="1" spc="-1" noProof="0" dirty="0">
              <a:solidFill>
                <a:srgbClr val="215968"/>
              </a:solidFill>
              <a:uFill>
                <a:solidFill>
                  <a:srgbClr val="FFFFFF"/>
                </a:solidFill>
              </a:uFill>
              <a:latin typeface="Calibri"/>
            </a:endParaRPr>
          </a:p>
        </p:txBody>
      </p:sp>
      <p:sp>
        <p:nvSpPr>
          <p:cNvPr id="6" name="Prostokąt 5">
            <a:extLst>
              <a:ext uri="{FF2B5EF4-FFF2-40B4-BE49-F238E27FC236}">
                <a16:creationId xmlns:a16="http://schemas.microsoft.com/office/drawing/2014/main" id="{B3DF49CE-3AD3-D698-5A4C-69D6C270A050}"/>
              </a:ext>
            </a:extLst>
          </p:cNvPr>
          <p:cNvSpPr/>
          <p:nvPr/>
        </p:nvSpPr>
        <p:spPr>
          <a:xfrm>
            <a:off x="530157" y="1011519"/>
            <a:ext cx="11131685" cy="5262979"/>
          </a:xfrm>
          <a:prstGeom prst="rect">
            <a:avLst/>
          </a:prstGeom>
        </p:spPr>
        <p:txBody>
          <a:bodyPr wrap="square">
            <a:spAutoFit/>
          </a:bodyPr>
          <a:lstStyle/>
          <a:p>
            <a:pPr algn="just"/>
            <a:r>
              <a:rPr lang="en-US"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In traditional microeconomics, production functions usually describe one output as a function of several inputs:</a:t>
            </a:r>
            <a:r>
              <a:rPr lang="pl-PL"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𝑌=𝑓(𝐾,𝐿)</a:t>
            </a:r>
            <a:r>
              <a:rPr lang="pl-PL" sz="24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This setup assumes single-purpose production — every input contributes to only one final good.</a:t>
            </a:r>
            <a:r>
              <a:rPr lang="pl-PL"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However, real firms often produce multiple outputs that share resources, technologies, or knowledge. </a:t>
            </a:r>
            <a:endParaRPr lang="pl-PL"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endParaRPr lang="pl-PL" sz="24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r>
              <a:rPr lang="en-US"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The model cannot represent economies of scope — the cost advantage of producing several goods together rather than separately.</a:t>
            </a:r>
            <a:r>
              <a:rPr lang="pl-PL"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Synergy, learning effects, and co-production (e.g., data → AI → product improvement) remain invisible to classical micro theory.</a:t>
            </a:r>
            <a:endParaRPr lang="pl-PL"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endParaRPr lang="pl-PL" sz="24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just"/>
            <a:r>
              <a:rPr lang="en-US"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Economies of scope remind us that real-world production is not additive —it’s emergent. The whole can be more than the sum of its parts.</a:t>
            </a:r>
            <a:r>
              <a:rPr lang="pl-PL"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Why do </a:t>
            </a:r>
            <a:r>
              <a:rPr lang="pl-PL"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Apple</a:t>
            </a:r>
            <a:r>
              <a:rPr lang="en-US"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produce both hardware and software in-house?</a:t>
            </a:r>
            <a:r>
              <a:rPr lang="pl-PL"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Because their outputs reinforce each other — scope, not scale, drives efficiency.</a:t>
            </a:r>
            <a:endParaRPr lang="en-GB" sz="2400" noProof="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32282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367F0-50DE-4F40-BD90-DCDB068704D7}"/>
            </a:ext>
          </a:extLst>
        </p:cNvPr>
        <p:cNvGrpSpPr/>
        <p:nvPr/>
      </p:nvGrpSpPr>
      <p:grpSpPr>
        <a:xfrm>
          <a:off x="0" y="0"/>
          <a:ext cx="0" cy="0"/>
          <a:chOff x="0" y="0"/>
          <a:chExt cx="0" cy="0"/>
        </a:xfrm>
      </p:grpSpPr>
      <p:sp>
        <p:nvSpPr>
          <p:cNvPr id="2" name="Prostokąt 1">
            <a:extLst>
              <a:ext uri="{FF2B5EF4-FFF2-40B4-BE49-F238E27FC236}">
                <a16:creationId xmlns:a16="http://schemas.microsoft.com/office/drawing/2014/main" id="{7B277366-86F5-FBFB-9D6B-78FD08E8249C}"/>
              </a:ext>
            </a:extLst>
          </p:cNvPr>
          <p:cNvSpPr/>
          <p:nvPr/>
        </p:nvSpPr>
        <p:spPr>
          <a:xfrm>
            <a:off x="1770434" y="2283163"/>
            <a:ext cx="8025085" cy="1938992"/>
          </a:xfrm>
          <a:prstGeom prst="rect">
            <a:avLst/>
          </a:prstGeom>
        </p:spPr>
        <p:txBody>
          <a:bodyPr wrap="square">
            <a:spAutoFit/>
          </a:bodyPr>
          <a:lstStyle/>
          <a:p>
            <a:pPr algn="ctr"/>
            <a:r>
              <a:rPr lang="en-GB" sz="6000" b="1" i="1" spc="-1" noProof="0" dirty="0">
                <a:solidFill>
                  <a:srgbClr val="215968"/>
                </a:solidFill>
                <a:uFill>
                  <a:solidFill>
                    <a:srgbClr val="FFFFFF"/>
                  </a:solidFill>
                </a:uFill>
                <a:latin typeface="Calibri"/>
              </a:rPr>
              <a:t>Why Computer Algebra System</a:t>
            </a:r>
            <a:r>
              <a:rPr lang="pl-PL" sz="6000" b="1" i="1" spc="-1" noProof="0" dirty="0">
                <a:solidFill>
                  <a:srgbClr val="215968"/>
                </a:solidFill>
                <a:uFill>
                  <a:solidFill>
                    <a:srgbClr val="FFFFFF"/>
                  </a:solidFill>
                </a:uFill>
                <a:latin typeface="Calibri"/>
              </a:rPr>
              <a:t> PART 2 </a:t>
            </a:r>
            <a:r>
              <a:rPr lang="en-GB" sz="6000" b="1" i="1" spc="-1" noProof="0" dirty="0">
                <a:solidFill>
                  <a:srgbClr val="215968"/>
                </a:solidFill>
                <a:uFill>
                  <a:solidFill>
                    <a:srgbClr val="FFFFFF"/>
                  </a:solidFill>
                </a:uFill>
                <a:latin typeface="Calibri"/>
              </a:rPr>
              <a:t> </a:t>
            </a:r>
            <a:endParaRPr lang="en-GB" sz="6000" noProof="0" dirty="0">
              <a:solidFill>
                <a:prstClr val="black"/>
              </a:solidFill>
            </a:endParaRPr>
          </a:p>
        </p:txBody>
      </p:sp>
    </p:spTree>
    <p:extLst>
      <p:ext uri="{BB962C8B-B14F-4D97-AF65-F5344CB8AC3E}">
        <p14:creationId xmlns:p14="http://schemas.microsoft.com/office/powerpoint/2010/main" val="29511884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13886"/>
            <a:ext cx="12192000" cy="968776"/>
          </a:xfrm>
          <a:solidFill>
            <a:schemeClr val="accent5">
              <a:lumMod val="20000"/>
              <a:lumOff val="80000"/>
            </a:schemeClr>
          </a:solidFill>
        </p:spPr>
        <p:txBody>
          <a:bodyPr>
            <a:normAutofit/>
          </a:bodyPr>
          <a:lstStyle/>
          <a:p>
            <a:pPr algn="ctr"/>
            <a:r>
              <a:rPr lang="en-GB" sz="3200" b="1" noProof="0" dirty="0">
                <a:solidFill>
                  <a:schemeClr val="accent5">
                    <a:lumMod val="50000"/>
                  </a:schemeClr>
                </a:solidFill>
              </a:rPr>
              <a:t>Math Test</a:t>
            </a:r>
            <a:r>
              <a:rPr lang="pl-PL" sz="3200" b="1" noProof="0" dirty="0">
                <a:solidFill>
                  <a:schemeClr val="accent5">
                    <a:lumMod val="50000"/>
                  </a:schemeClr>
                </a:solidFill>
              </a:rPr>
              <a:t> part 1 </a:t>
            </a:r>
            <a:r>
              <a:rPr lang="en-GB" sz="3200" b="1" noProof="0" dirty="0">
                <a:solidFill>
                  <a:schemeClr val="accent5">
                    <a:lumMod val="50000"/>
                  </a:schemeClr>
                </a:solidFill>
              </a:rPr>
              <a:t> </a:t>
            </a:r>
          </a:p>
        </p:txBody>
      </p:sp>
      <p:sp>
        <p:nvSpPr>
          <p:cNvPr id="3" name="AutoShape 2" descr="Image result for varian microeconomic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5" name="AutoShape 5" descr="Image result for nicholson microeconomics"/>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6" name="AutoShape 8" descr="Image result for is not equal to"/>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mc:AlternateContent xmlns:mc="http://schemas.openxmlformats.org/markup-compatibility/2006" xmlns:a14="http://schemas.microsoft.com/office/drawing/2010/main">
        <mc:Choice Requires="a14">
          <p:sp>
            <p:nvSpPr>
              <p:cNvPr id="4" name="Prostokąt 3"/>
              <p:cNvSpPr/>
              <p:nvPr/>
            </p:nvSpPr>
            <p:spPr>
              <a:xfrm>
                <a:off x="194553" y="946742"/>
                <a:ext cx="11819107" cy="5551520"/>
              </a:xfrm>
              <a:prstGeom prst="rect">
                <a:avLst/>
              </a:prstGeom>
            </p:spPr>
            <p:txBody>
              <a:bodyPr wrap="square">
                <a:spAutoFit/>
              </a:bodyPr>
              <a:lstStyle/>
              <a:p>
                <a:pPr marL="90170" marR="0" lvl="0" indent="0" algn="just" defTabSz="914400" rtl="0" eaLnBrk="1" fontAlgn="auto" latinLnBrk="0" hangingPunct="1">
                  <a:lnSpc>
                    <a:spcPct val="115000"/>
                  </a:lnSpc>
                  <a:spcBef>
                    <a:spcPts val="0"/>
                  </a:spcBef>
                  <a:spcAft>
                    <a:spcPts val="1000"/>
                  </a:spcAft>
                  <a:buClrTx/>
                  <a:buSzTx/>
                  <a:buFontTx/>
                  <a:buNone/>
                  <a:tabLst>
                    <a:tab pos="450215" algn="l"/>
                  </a:tabLst>
                  <a:defRPr/>
                </a:pPr>
                <a:r>
                  <a:rPr kumimoji="0" lang="pl-PL"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P</a:t>
                </a:r>
                <a:r>
                  <a:rPr kumimoji="0" lang="en-GB"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lease use only a pen, paper, and a simple calculator</a:t>
                </a:r>
                <a:r>
                  <a:rPr kumimoji="0" lang="pl-PL"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GB"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Don't cheat — don't look for answers on the web. I want to know your skills. Even if you cannot solve these problems, you will still get points for the attempt (write why the problem is too complicated for you). Please write your answers on paper (not a checkered card), photograph them</a:t>
                </a:r>
                <a:r>
                  <a:rPr kumimoji="0" lang="pl-PL"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p>
                <a:pPr marL="90170" marR="0" lvl="0" indent="0" algn="l" defTabSz="914400" rtl="0" eaLnBrk="1" fontAlgn="auto" latinLnBrk="0" hangingPunct="1">
                  <a:lnSpc>
                    <a:spcPct val="115000"/>
                  </a:lnSpc>
                  <a:spcBef>
                    <a:spcPts val="0"/>
                  </a:spcBef>
                  <a:spcAft>
                    <a:spcPts val="1000"/>
                  </a:spcAft>
                  <a:buClrTx/>
                  <a:buSzTx/>
                  <a:buFontTx/>
                  <a:buNone/>
                  <a:tabLst>
                    <a:tab pos="450215" algn="l"/>
                  </a:tabLst>
                  <a:defRPr/>
                </a:pPr>
                <a:r>
                  <a:rPr kumimoji="0" lang="en-GB" sz="3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Calculate the price elasticity of the demand function for the given price = 8.</a:t>
                </a:r>
                <a:endParaRPr kumimoji="0" lang="en-GB"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90170" marR="0" lvl="0" indent="0" algn="l" defTabSz="914400" rtl="0" eaLnBrk="1" fontAlgn="auto" latinLnBrk="0" hangingPunct="1">
                  <a:lnSpc>
                    <a:spcPct val="115000"/>
                  </a:lnSpc>
                  <a:spcBef>
                    <a:spcPts val="0"/>
                  </a:spcBef>
                  <a:spcAft>
                    <a:spcPts val="1000"/>
                  </a:spcAft>
                  <a:buClrTx/>
                  <a:buSzTx/>
                  <a:buFontTx/>
                  <a:buNone/>
                  <a:tabLst>
                    <a:tab pos="450215" algn="l"/>
                  </a:tabLst>
                  <a:defRPr/>
                </a:pPr>
                <a14:m>
                  <m:oMathPara xmlns:m="http://schemas.openxmlformats.org/officeDocument/2006/math">
                    <m:oMathParaPr>
                      <m:jc m:val="centerGroup"/>
                    </m:oMathParaPr>
                    <m:oMath xmlns:m="http://schemas.openxmlformats.org/officeDocument/2006/math">
                      <m:r>
                        <m:rPr>
                          <m:sty m:val="p"/>
                        </m:rP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q</m:t>
                      </m:r>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 </m:t>
                      </m:r>
                      <m: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m:t>
                      </m:r>
                      <m:f>
                        <m:f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fPr>
                        <m:num>
                          <m:r>
                            <a:rPr kumimoji="0" lang="pl-PL" sz="2800" b="0" i="0"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3</m:t>
                          </m:r>
                          <m: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0000</m:t>
                          </m:r>
                        </m:num>
                        <m:den>
                          <m:d>
                            <m:d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dPr>
                            <m:e>
                              <m:f>
                                <m:f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fPr>
                                <m:num>
                                  <m: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10</m:t>
                                  </m:r>
                                </m:num>
                                <m:den>
                                  <m:sSup>
                                    <m:sSup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ctrlPr>
                                    </m:sSupPr>
                                    <m:e>
                                      <m:r>
                                        <m:rPr>
                                          <m:sty m:val="p"/>
                                        </m:rP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p</m:t>
                                      </m:r>
                                    </m:e>
                                    <m:sup>
                                      <m: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0.5</m:t>
                                      </m:r>
                                    </m:sup>
                                  </m:sSup>
                                </m:den>
                              </m:f>
                              <m: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+1</m:t>
                              </m:r>
                            </m:e>
                          </m:d>
                          <m:r>
                            <m:rPr>
                              <m:sty m:val="p"/>
                            </m:rP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Calibri" panose="020F0502020204030204" pitchFamily="34" charset="0"/>
                            </a:rPr>
                            <m:t>p</m:t>
                          </m:r>
                        </m:den>
                      </m:f>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     [</m:t>
                      </m:r>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𝑓𝑜𝑟</m:t>
                      </m:r>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 </m:t>
                      </m:r>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𝑝</m:t>
                      </m:r>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 = 8]   </m:t>
                      </m:r>
                    </m:oMath>
                  </m:oMathPara>
                </a14:m>
                <a:endParaRPr kumimoji="0" lang="en-GB"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90170" lvl="0">
                  <a:lnSpc>
                    <a:spcPct val="115000"/>
                  </a:lnSpc>
                  <a:spcAft>
                    <a:spcPts val="1000"/>
                  </a:spcAft>
                  <a:tabLst>
                    <a:tab pos="450215" algn="l"/>
                  </a:tabLst>
                </a:pPr>
                <a:r>
                  <a:rPr kumimoji="0" lang="en-GB"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Hint: price elasticity: </a:t>
                </a:r>
                <a14:m>
                  <m:oMath xmlns:m="http://schemas.openxmlformats.org/officeDocument/2006/math">
                    <m:sSub>
                      <m:sSub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sSubPr>
                      <m:e>
                        <m:r>
                          <m:rPr>
                            <m:sty m:val="p"/>
                          </m:rPr>
                          <a:rPr lang="en-GB" sz="2800">
                            <a:solidFill>
                              <a:prstClr val="black"/>
                            </a:solidFill>
                            <a:latin typeface="Cambria Math" panose="02040503050406030204" pitchFamily="18" charset="0"/>
                            <a:ea typeface="Calibri" panose="020F0502020204030204" pitchFamily="34" charset="0"/>
                            <a:cs typeface="Calibri" panose="020F0502020204030204" pitchFamily="34" charset="0"/>
                          </a:rPr>
                          <m:t>E</m:t>
                        </m:r>
                      </m:e>
                      <m:sub>
                        <m:r>
                          <a:rPr kumimoji="0" lang="pl-PL"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𝑝</m:t>
                        </m:r>
                      </m:sub>
                    </m:sSub>
                    <m:r>
                      <a:rPr kumimoji="0" lang="pl-PL"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 </m:t>
                    </m:r>
                    <m:f>
                      <m:f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fPr>
                      <m:num>
                        <m:r>
                          <m:rPr>
                            <m:sty m:val="p"/>
                          </m:rP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dq</m:t>
                        </m:r>
                      </m:num>
                      <m:den>
                        <m:r>
                          <m:rPr>
                            <m:sty m:val="p"/>
                          </m:rP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dp</m:t>
                        </m:r>
                      </m:den>
                    </m:f>
                    <m:f>
                      <m:f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ctrlPr>
                      </m:fPr>
                      <m:num>
                        <m:r>
                          <m:rPr>
                            <m:sty m:val="p"/>
                          </m:rP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p</m:t>
                        </m:r>
                      </m:num>
                      <m:den>
                        <m:r>
                          <m:rPr>
                            <m:sty m:val="p"/>
                          </m:rPr>
                          <a:rPr kumimoji="0" lang="en-GB"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Calibri" panose="020F0502020204030204" pitchFamily="34" charset="0"/>
                          </a:rPr>
                          <m:t>q</m:t>
                        </m:r>
                      </m:den>
                    </m:f>
                  </m:oMath>
                </a14:m>
                <a:endParaRPr kumimoji="0" lang="en-GB"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Prostokąt 3"/>
              <p:cNvSpPr>
                <a:spLocks noRot="1" noChangeAspect="1" noMove="1" noResize="1" noEditPoints="1" noAdjustHandles="1" noChangeArrowheads="1" noChangeShapeType="1" noTextEdit="1"/>
              </p:cNvSpPr>
              <p:nvPr/>
            </p:nvSpPr>
            <p:spPr>
              <a:xfrm>
                <a:off x="194553" y="946742"/>
                <a:ext cx="11819107" cy="5551520"/>
              </a:xfrm>
              <a:prstGeom prst="rect">
                <a:avLst/>
              </a:prstGeom>
              <a:blipFill>
                <a:blip r:embed="rId2"/>
                <a:stretch>
                  <a:fillRect l="-567" t="-329" r="-774"/>
                </a:stretch>
              </a:blipFill>
            </p:spPr>
            <p:txBody>
              <a:bodyPr/>
              <a:lstStyle/>
              <a:p>
                <a:r>
                  <a:rPr lang="pl-PL">
                    <a:noFill/>
                  </a:rPr>
                  <a:t> </a:t>
                </a:r>
              </a:p>
            </p:txBody>
          </p:sp>
        </mc:Fallback>
      </mc:AlternateContent>
    </p:spTree>
    <p:extLst>
      <p:ext uri="{BB962C8B-B14F-4D97-AF65-F5344CB8AC3E}">
        <p14:creationId xmlns:p14="http://schemas.microsoft.com/office/powerpoint/2010/main" val="7334958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118035" y="1163822"/>
            <a:ext cx="11798041" cy="12136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spc="-1" noProof="0" dirty="0">
                <a:solidFill>
                  <a:srgbClr val="215968"/>
                </a:solidFill>
                <a:uFill>
                  <a:solidFill>
                    <a:srgbClr val="FFFFFF"/>
                  </a:solidFill>
                </a:uFill>
                <a:latin typeface="Calibri"/>
              </a:rPr>
              <a:t>Apply the </a:t>
            </a:r>
            <a:r>
              <a:rPr lang="en-GB" sz="2800" b="1" spc="-1" noProof="0" dirty="0">
                <a:solidFill>
                  <a:srgbClr val="C00000"/>
                </a:solidFill>
                <a:uFill>
                  <a:solidFill>
                    <a:srgbClr val="FFFFFF"/>
                  </a:solidFill>
                </a:uFill>
                <a:latin typeface="Calibri"/>
              </a:rPr>
              <a:t>comparative statistic</a:t>
            </a:r>
            <a:r>
              <a:rPr lang="en-GB" sz="2800" spc="-1" noProof="0" dirty="0">
                <a:solidFill>
                  <a:srgbClr val="C00000"/>
                </a:solidFill>
                <a:uFill>
                  <a:solidFill>
                    <a:srgbClr val="FFFFFF"/>
                  </a:solidFill>
                </a:uFill>
                <a:latin typeface="Calibri"/>
              </a:rPr>
              <a:t>: </a:t>
            </a:r>
            <a:r>
              <a:rPr lang="en-GB" sz="2800" spc="-1" noProof="0" dirty="0">
                <a:solidFill>
                  <a:srgbClr val="215968"/>
                </a:solidFill>
                <a:uFill>
                  <a:solidFill>
                    <a:srgbClr val="FFFFFF"/>
                  </a:solidFill>
                </a:uFill>
                <a:latin typeface="Calibri"/>
              </a:rPr>
              <a:t>compute equilibrium before and after the intervention and compare the conditions. It means we have to solve two optimization problems: </a:t>
            </a:r>
            <a:endParaRPr lang="en-GB" sz="2800" spc="-1" noProof="0" dirty="0">
              <a:solidFill>
                <a:srgbClr val="215968"/>
              </a:solidFill>
              <a:uFill>
                <a:solidFill>
                  <a:srgbClr val="FFFFFF"/>
                </a:solidFill>
              </a:uFill>
              <a:latin typeface="Calibri"/>
              <a:ea typeface="DejaVu Sans"/>
              <a:cs typeface="DejaVu Sans"/>
            </a:endParaRPr>
          </a:p>
        </p:txBody>
      </p:sp>
      <p:sp>
        <p:nvSpPr>
          <p:cNvPr id="206" name="CustomShape 3"/>
          <p:cNvSpPr/>
          <p:nvPr/>
        </p:nvSpPr>
        <p:spPr>
          <a:xfrm>
            <a:off x="6814686" y="2492945"/>
            <a:ext cx="3313410" cy="93528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p:sp>
        <p:nvSpPr>
          <p:cNvPr id="207" name="CustomShape 4"/>
          <p:cNvSpPr/>
          <p:nvPr/>
        </p:nvSpPr>
        <p:spPr>
          <a:xfrm>
            <a:off x="185412" y="2466684"/>
            <a:ext cx="3318184" cy="4203624"/>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r>
              <a:rPr lang="en-GB" noProof="0" dirty="0">
                <a:solidFill>
                  <a:schemeClr val="accent5">
                    <a:lumMod val="50000"/>
                  </a:schemeClr>
                </a:solidFill>
              </a:rPr>
              <a:t>kill(all)$</a:t>
            </a:r>
          </a:p>
          <a:p>
            <a:r>
              <a:rPr lang="en-GB" noProof="0" dirty="0">
                <a:solidFill>
                  <a:schemeClr val="accent5">
                    <a:lumMod val="50000"/>
                  </a:schemeClr>
                </a:solidFill>
              </a:rPr>
              <a:t>/* prices */</a:t>
            </a:r>
          </a:p>
          <a:p>
            <a:r>
              <a:rPr lang="en-GB" noProof="0" dirty="0">
                <a:solidFill>
                  <a:schemeClr val="accent5">
                    <a:lumMod val="50000"/>
                  </a:schemeClr>
                </a:solidFill>
              </a:rPr>
              <a:t>p:10; </a:t>
            </a:r>
          </a:p>
          <a:p>
            <a:r>
              <a:rPr lang="en-GB" noProof="0" dirty="0">
                <a:solidFill>
                  <a:schemeClr val="accent5">
                    <a:lumMod val="50000"/>
                  </a:schemeClr>
                </a:solidFill>
              </a:rPr>
              <a:t>w:3150; </a:t>
            </a:r>
          </a:p>
          <a:p>
            <a:r>
              <a:rPr lang="en-GB" noProof="0" dirty="0">
                <a:solidFill>
                  <a:schemeClr val="accent5">
                    <a:lumMod val="50000"/>
                  </a:schemeClr>
                </a:solidFill>
              </a:rPr>
              <a:t>/* enter the production function  */</a:t>
            </a:r>
          </a:p>
          <a:p>
            <a:r>
              <a:rPr lang="en-GB" noProof="0" dirty="0">
                <a:solidFill>
                  <a:schemeClr val="accent5">
                    <a:lumMod val="50000"/>
                  </a:schemeClr>
                </a:solidFill>
              </a:rPr>
              <a:t>y:10000*L^0.5;</a:t>
            </a:r>
          </a:p>
          <a:p>
            <a:r>
              <a:rPr lang="en-GB" noProof="0" dirty="0">
                <a:solidFill>
                  <a:schemeClr val="accent5">
                    <a:lumMod val="50000"/>
                  </a:schemeClr>
                </a:solidFill>
              </a:rPr>
              <a:t>/* enter the profit function  */</a:t>
            </a:r>
          </a:p>
          <a:p>
            <a:r>
              <a:rPr lang="en-GB" noProof="0" dirty="0">
                <a:solidFill>
                  <a:schemeClr val="accent5">
                    <a:lumMod val="50000"/>
                  </a:schemeClr>
                </a:solidFill>
              </a:rPr>
              <a:t>profit: p*y - w*L;</a:t>
            </a:r>
          </a:p>
          <a:p>
            <a:r>
              <a:rPr lang="en-GB" noProof="0" dirty="0">
                <a:solidFill>
                  <a:schemeClr val="accent5">
                    <a:lumMod val="50000"/>
                  </a:schemeClr>
                </a:solidFill>
              </a:rPr>
              <a:t>/* calculate </a:t>
            </a:r>
            <a:r>
              <a:rPr lang="en-GB" noProof="0" dirty="0" err="1">
                <a:solidFill>
                  <a:schemeClr val="accent5">
                    <a:lumMod val="50000"/>
                  </a:schemeClr>
                </a:solidFill>
              </a:rPr>
              <a:t>f.o.c</a:t>
            </a:r>
            <a:r>
              <a:rPr lang="en-GB" noProof="0" dirty="0">
                <a:solidFill>
                  <a:schemeClr val="accent5">
                    <a:lumMod val="50000"/>
                  </a:schemeClr>
                </a:solidFill>
              </a:rPr>
              <a:t>*/</a:t>
            </a:r>
          </a:p>
          <a:p>
            <a:r>
              <a:rPr lang="en-GB" noProof="0" dirty="0">
                <a:solidFill>
                  <a:schemeClr val="accent5">
                    <a:lumMod val="50000"/>
                  </a:schemeClr>
                </a:solidFill>
              </a:rPr>
              <a:t>eq1: diff(profit,L,1) = 0;</a:t>
            </a:r>
          </a:p>
          <a:p>
            <a:r>
              <a:rPr lang="en-GB" noProof="0" dirty="0">
                <a:solidFill>
                  <a:schemeClr val="accent5">
                    <a:lumMod val="50000"/>
                  </a:schemeClr>
                </a:solidFill>
              </a:rPr>
              <a:t>float(solve (eq1,L));</a:t>
            </a:r>
          </a:p>
          <a:p>
            <a:r>
              <a:rPr lang="en-GB" noProof="0" dirty="0">
                <a:solidFill>
                  <a:schemeClr val="accent5">
                    <a:lumMod val="50000"/>
                  </a:schemeClr>
                </a:solidFill>
              </a:rPr>
              <a:t>L : </a:t>
            </a:r>
            <a:r>
              <a:rPr lang="en-GB" noProof="0" dirty="0" err="1">
                <a:solidFill>
                  <a:schemeClr val="accent5">
                    <a:lumMod val="50000"/>
                  </a:schemeClr>
                </a:solidFill>
              </a:rPr>
              <a:t>rhs</a:t>
            </a:r>
            <a:r>
              <a:rPr lang="en-GB" noProof="0" dirty="0">
                <a:solidFill>
                  <a:schemeClr val="accent5">
                    <a:lumMod val="50000"/>
                  </a:schemeClr>
                </a:solidFill>
              </a:rPr>
              <a:t>(%[1]);</a:t>
            </a:r>
          </a:p>
          <a:p>
            <a:r>
              <a:rPr lang="en-GB" noProof="0" dirty="0" err="1">
                <a:solidFill>
                  <a:schemeClr val="accent5">
                    <a:lumMod val="50000"/>
                  </a:schemeClr>
                </a:solidFill>
              </a:rPr>
              <a:t>ev</a:t>
            </a:r>
            <a:r>
              <a:rPr lang="en-GB" noProof="0" dirty="0">
                <a:solidFill>
                  <a:schemeClr val="accent5">
                    <a:lumMod val="50000"/>
                  </a:schemeClr>
                </a:solidFill>
              </a:rPr>
              <a:t>(y);</a:t>
            </a:r>
          </a:p>
          <a:p>
            <a:r>
              <a:rPr lang="en-GB" noProof="0" dirty="0" err="1">
                <a:solidFill>
                  <a:schemeClr val="accent5">
                    <a:lumMod val="50000"/>
                  </a:schemeClr>
                </a:solidFill>
              </a:rPr>
              <a:t>ev</a:t>
            </a:r>
            <a:r>
              <a:rPr lang="en-GB" noProof="0" dirty="0">
                <a:solidFill>
                  <a:schemeClr val="accent5">
                    <a:lumMod val="50000"/>
                  </a:schemeClr>
                </a:solidFill>
              </a:rPr>
              <a:t>(profit);</a:t>
            </a:r>
            <a:endParaRPr lang="en-GB" noProof="0" dirty="0">
              <a:solidFill>
                <a:schemeClr val="accent5">
                  <a:lumMod val="50000"/>
                </a:schemeClr>
              </a:solidFill>
              <a:latin typeface="Arial"/>
              <a:ea typeface="DejaVu Sans"/>
              <a:cs typeface="DejaVu Sans"/>
            </a:endParaRPr>
          </a:p>
        </p:txBody>
      </p:sp>
      <mc:AlternateContent xmlns:mc="http://schemas.openxmlformats.org/markup-compatibility/2006" xmlns:a14="http://schemas.microsoft.com/office/drawing/2010/main">
        <mc:Choice Requires="a14">
          <p:sp>
            <p:nvSpPr>
              <p:cNvPr id="2" name="Prostokąt 1"/>
              <p:cNvSpPr/>
              <p:nvPr/>
            </p:nvSpPr>
            <p:spPr>
              <a:xfrm>
                <a:off x="3809676" y="2291286"/>
                <a:ext cx="4788216" cy="83304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GB" i="1" spc="-1" noProof="0" smtClean="0">
                          <a:solidFill>
                            <a:srgbClr val="215968"/>
                          </a:solidFill>
                          <a:uFill>
                            <a:solidFill>
                              <a:srgbClr val="FFFFFF"/>
                            </a:solidFill>
                          </a:uFill>
                          <a:latin typeface="Cambria Math" panose="02040503050406030204" pitchFamily="18" charset="0"/>
                        </a:rPr>
                        <m:t>1.  </m:t>
                      </m:r>
                      <m:func>
                        <m:funcPr>
                          <m:ctrlPr>
                            <a:rPr lang="en-GB" i="1" spc="-1" noProof="0" smtClean="0">
                              <a:solidFill>
                                <a:srgbClr val="215968"/>
                              </a:solidFill>
                              <a:uFill>
                                <a:solidFill>
                                  <a:srgbClr val="FFFFFF"/>
                                </a:solidFill>
                              </a:uFill>
                              <a:latin typeface="Cambria Math" panose="02040503050406030204" pitchFamily="18" charset="0"/>
                            </a:rPr>
                          </m:ctrlPr>
                        </m:funcPr>
                        <m:fName>
                          <m:limLow>
                            <m:limLowPr>
                              <m:ctrlPr>
                                <a:rPr lang="en-GB" i="1" spc="-1" noProof="0" smtClean="0">
                                  <a:solidFill>
                                    <a:srgbClr val="215968"/>
                                  </a:solidFill>
                                  <a:uFill>
                                    <a:solidFill>
                                      <a:srgbClr val="FFFFFF"/>
                                    </a:solidFill>
                                  </a:uFill>
                                  <a:latin typeface="Cambria Math" panose="02040503050406030204" pitchFamily="18" charset="0"/>
                                </a:rPr>
                              </m:ctrlPr>
                            </m:limLowPr>
                            <m:e>
                              <m:r>
                                <m:rPr>
                                  <m:sty m:val="p"/>
                                </m:rPr>
                                <a:rPr lang="en-GB" spc="-1" noProof="0" smtClean="0">
                                  <a:solidFill>
                                    <a:srgbClr val="215968"/>
                                  </a:solidFill>
                                  <a:uFill>
                                    <a:solidFill>
                                      <a:srgbClr val="FFFFFF"/>
                                    </a:solidFill>
                                  </a:uFill>
                                  <a:latin typeface="Cambria Math" panose="02040503050406030204" pitchFamily="18" charset="0"/>
                                </a:rPr>
                                <m:t>max</m:t>
                              </m:r>
                            </m:e>
                            <m:lim>
                              <m:r>
                                <a:rPr lang="en-GB" i="1" spc="-1" noProof="0" smtClean="0">
                                  <a:solidFill>
                                    <a:srgbClr val="215968"/>
                                  </a:solidFill>
                                  <a:uFill>
                                    <a:solidFill>
                                      <a:srgbClr val="FFFFFF"/>
                                    </a:solidFill>
                                  </a:uFill>
                                  <a:latin typeface="Cambria Math" panose="02040503050406030204" pitchFamily="18" charset="0"/>
                                </a:rPr>
                                <m:t>𝐿</m:t>
                              </m:r>
                            </m:lim>
                          </m:limLow>
                        </m:fName>
                        <m:e>
                          <m:r>
                            <a:rPr lang="en-GB" b="0" i="1" spc="-1" noProof="0" smtClean="0">
                              <a:solidFill>
                                <a:srgbClr val="215968"/>
                              </a:solidFill>
                              <a:uFill>
                                <a:solidFill>
                                  <a:srgbClr val="FFFFFF"/>
                                </a:solidFill>
                              </a:uFill>
                              <a:latin typeface="Cambria Math" panose="02040503050406030204" pitchFamily="18" charset="0"/>
                            </a:rPr>
                            <m:t>(</m:t>
                          </m:r>
                          <m:r>
                            <a:rPr lang="en-GB" i="1" spc="-1" noProof="0" smtClean="0">
                              <a:solidFill>
                                <a:srgbClr val="215968"/>
                              </a:solidFill>
                              <a:uFill>
                                <a:solidFill>
                                  <a:srgbClr val="FFFFFF"/>
                                </a:solidFill>
                              </a:uFill>
                              <a:latin typeface="Cambria Math" panose="02040503050406030204" pitchFamily="18" charset="0"/>
                            </a:rPr>
                            <m:t>10(</m:t>
                          </m:r>
                          <m:r>
                            <a:rPr lang="en-GB" b="0" i="1" spc="-1" noProof="0" smtClean="0">
                              <a:solidFill>
                                <a:srgbClr val="215968"/>
                              </a:solidFill>
                              <a:uFill>
                                <a:solidFill>
                                  <a:srgbClr val="FFFFFF"/>
                                </a:solidFill>
                              </a:uFill>
                              <a:latin typeface="Cambria Math" panose="02040503050406030204" pitchFamily="18" charset="0"/>
                            </a:rPr>
                            <m:t>1</m:t>
                          </m:r>
                          <m:r>
                            <a:rPr lang="en-GB" i="1" spc="-1" noProof="0" smtClean="0">
                              <a:solidFill>
                                <a:srgbClr val="215968"/>
                              </a:solidFill>
                              <a:uFill>
                                <a:solidFill>
                                  <a:srgbClr val="FFFFFF"/>
                                </a:solidFill>
                              </a:uFill>
                              <a:latin typeface="Cambria Math" panose="02040503050406030204" pitchFamily="18" charset="0"/>
                            </a:rPr>
                            <m:t>0000</m:t>
                          </m:r>
                          <m:sSup>
                            <m:sSupPr>
                              <m:ctrlPr>
                                <a:rPr lang="en-GB" i="1" spc="-1" noProof="0" smtClean="0">
                                  <a:solidFill>
                                    <a:srgbClr val="215968"/>
                                  </a:solidFill>
                                  <a:uFill>
                                    <a:solidFill>
                                      <a:srgbClr val="FFFFFF"/>
                                    </a:solidFill>
                                  </a:uFill>
                                  <a:latin typeface="Cambria Math" panose="02040503050406030204" pitchFamily="18" charset="0"/>
                                </a:rPr>
                              </m:ctrlPr>
                            </m:sSupPr>
                            <m:e>
                              <m:r>
                                <a:rPr lang="en-GB" i="1" spc="-1" noProof="0" smtClean="0">
                                  <a:solidFill>
                                    <a:srgbClr val="215968"/>
                                  </a:solidFill>
                                  <a:uFill>
                                    <a:solidFill>
                                      <a:srgbClr val="FFFFFF"/>
                                    </a:solidFill>
                                  </a:uFill>
                                  <a:latin typeface="Cambria Math" panose="02040503050406030204" pitchFamily="18" charset="0"/>
                                </a:rPr>
                                <m:t>𝐿</m:t>
                              </m:r>
                            </m:e>
                            <m:sup>
                              <m:r>
                                <a:rPr lang="en-GB" i="1" spc="-1" noProof="0" smtClean="0">
                                  <a:solidFill>
                                    <a:srgbClr val="215968"/>
                                  </a:solidFill>
                                  <a:uFill>
                                    <a:solidFill>
                                      <a:srgbClr val="FFFFFF"/>
                                    </a:solidFill>
                                  </a:uFill>
                                  <a:latin typeface="Cambria Math" panose="02040503050406030204" pitchFamily="18" charset="0"/>
                                </a:rPr>
                                <m:t>0.5</m:t>
                              </m:r>
                            </m:sup>
                          </m:sSup>
                          <m:r>
                            <a:rPr lang="en-GB" i="1" spc="-1" noProof="0" smtClean="0">
                              <a:solidFill>
                                <a:srgbClr val="215968"/>
                              </a:solidFill>
                              <a:uFill>
                                <a:solidFill>
                                  <a:srgbClr val="FFFFFF"/>
                                </a:solidFill>
                              </a:uFill>
                              <a:latin typeface="Cambria Math" panose="02040503050406030204" pitchFamily="18" charset="0"/>
                            </a:rPr>
                            <m:t>) −3150</m:t>
                          </m:r>
                          <m:r>
                            <a:rPr lang="en-GB" i="1" spc="-1" noProof="0" smtClean="0">
                              <a:solidFill>
                                <a:srgbClr val="215968"/>
                              </a:solidFill>
                              <a:uFill>
                                <a:solidFill>
                                  <a:srgbClr val="FFFFFF"/>
                                </a:solidFill>
                              </a:uFill>
                              <a:latin typeface="Cambria Math" panose="02040503050406030204" pitchFamily="18" charset="0"/>
                            </a:rPr>
                            <m:t>𝐿</m:t>
                          </m:r>
                          <m:r>
                            <a:rPr lang="en-GB" i="1" spc="-1" noProof="0" smtClean="0">
                              <a:solidFill>
                                <a:srgbClr val="215968"/>
                              </a:solidFill>
                              <a:uFill>
                                <a:solidFill>
                                  <a:srgbClr val="FFFFFF"/>
                                </a:solidFill>
                              </a:uFill>
                              <a:latin typeface="Cambria Math" panose="02040503050406030204" pitchFamily="18" charset="0"/>
                            </a:rPr>
                            <m:t>)</m:t>
                          </m:r>
                        </m:e>
                      </m:func>
                    </m:oMath>
                  </m:oMathPara>
                </a14:m>
                <a:endParaRPr lang="en-GB" i="1" spc="-1" noProof="0" dirty="0">
                  <a:solidFill>
                    <a:srgbClr val="215968"/>
                  </a:solidFill>
                  <a:uFill>
                    <a:solidFill>
                      <a:srgbClr val="FFFFFF"/>
                    </a:solidFill>
                  </a:u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func>
                        <m:funcPr>
                          <m:ctrlPr>
                            <a:rPr lang="en-GB" i="1" spc="-1" noProof="0" smtClean="0">
                              <a:solidFill>
                                <a:srgbClr val="215968"/>
                              </a:solidFill>
                              <a:uFill>
                                <a:solidFill>
                                  <a:srgbClr val="FFFFFF"/>
                                </a:solidFill>
                              </a:uFill>
                              <a:latin typeface="Cambria Math" panose="02040503050406030204" pitchFamily="18" charset="0"/>
                            </a:rPr>
                          </m:ctrlPr>
                        </m:funcPr>
                        <m:fName>
                          <m:r>
                            <a:rPr lang="en-GB" i="1" spc="-1" noProof="0" smtClean="0">
                              <a:solidFill>
                                <a:srgbClr val="215968"/>
                              </a:solidFill>
                              <a:uFill>
                                <a:solidFill>
                                  <a:srgbClr val="FFFFFF"/>
                                </a:solidFill>
                              </a:uFill>
                              <a:latin typeface="Cambria Math" panose="02040503050406030204" pitchFamily="18" charset="0"/>
                            </a:rPr>
                            <m:t>2. </m:t>
                          </m:r>
                        </m:fName>
                        <m:e>
                          <m:func>
                            <m:funcPr>
                              <m:ctrlPr>
                                <a:rPr lang="en-GB" i="1" spc="-1" noProof="0" smtClean="0">
                                  <a:solidFill>
                                    <a:srgbClr val="215968"/>
                                  </a:solidFill>
                                  <a:uFill>
                                    <a:solidFill>
                                      <a:srgbClr val="FFFFFF"/>
                                    </a:solidFill>
                                  </a:uFill>
                                  <a:latin typeface="Cambria Math" panose="02040503050406030204" pitchFamily="18" charset="0"/>
                                </a:rPr>
                              </m:ctrlPr>
                            </m:funcPr>
                            <m:fName>
                              <m:limLow>
                                <m:limLowPr>
                                  <m:ctrlPr>
                                    <a:rPr lang="en-GB" i="1" spc="-1" noProof="0" smtClean="0">
                                      <a:solidFill>
                                        <a:srgbClr val="215968"/>
                                      </a:solidFill>
                                      <a:uFill>
                                        <a:solidFill>
                                          <a:srgbClr val="FFFFFF"/>
                                        </a:solidFill>
                                      </a:uFill>
                                      <a:latin typeface="Cambria Math" panose="02040503050406030204" pitchFamily="18" charset="0"/>
                                    </a:rPr>
                                  </m:ctrlPr>
                                </m:limLowPr>
                                <m:e>
                                  <m:r>
                                    <m:rPr>
                                      <m:sty m:val="p"/>
                                    </m:rPr>
                                    <a:rPr lang="en-GB" spc="-1" noProof="0" smtClean="0">
                                      <a:solidFill>
                                        <a:srgbClr val="215968"/>
                                      </a:solidFill>
                                      <a:uFill>
                                        <a:solidFill>
                                          <a:srgbClr val="FFFFFF"/>
                                        </a:solidFill>
                                      </a:uFill>
                                      <a:latin typeface="Cambria Math" panose="02040503050406030204" pitchFamily="18" charset="0"/>
                                    </a:rPr>
                                    <m:t>max</m:t>
                                  </m:r>
                                </m:e>
                                <m:lim>
                                  <m:r>
                                    <a:rPr lang="en-GB" i="1" spc="-1" noProof="0" smtClean="0">
                                      <a:solidFill>
                                        <a:srgbClr val="215968"/>
                                      </a:solidFill>
                                      <a:uFill>
                                        <a:solidFill>
                                          <a:srgbClr val="FFFFFF"/>
                                        </a:solidFill>
                                      </a:uFill>
                                      <a:latin typeface="Cambria Math" panose="02040503050406030204" pitchFamily="18" charset="0"/>
                                    </a:rPr>
                                    <m:t>𝐿</m:t>
                                  </m:r>
                                </m:lim>
                              </m:limLow>
                            </m:fName>
                            <m:e>
                              <m:r>
                                <a:rPr lang="en-GB" i="1" spc="-1" noProof="0" smtClean="0">
                                  <a:solidFill>
                                    <a:srgbClr val="215968"/>
                                  </a:solidFill>
                                  <a:uFill>
                                    <a:solidFill>
                                      <a:srgbClr val="FFFFFF"/>
                                    </a:solidFill>
                                  </a:uFill>
                                  <a:latin typeface="Cambria Math" panose="02040503050406030204" pitchFamily="18" charset="0"/>
                                </a:rPr>
                                <m:t>( 10(1−0.2)(</m:t>
                              </m:r>
                              <m:r>
                                <a:rPr lang="en-GB" b="0" i="1" spc="-1" noProof="0" smtClean="0">
                                  <a:solidFill>
                                    <a:srgbClr val="215968"/>
                                  </a:solidFill>
                                  <a:uFill>
                                    <a:solidFill>
                                      <a:srgbClr val="FFFFFF"/>
                                    </a:solidFill>
                                  </a:uFill>
                                  <a:latin typeface="Cambria Math" panose="02040503050406030204" pitchFamily="18" charset="0"/>
                                </a:rPr>
                                <m:t>1</m:t>
                              </m:r>
                              <m:r>
                                <a:rPr lang="en-GB" i="1" spc="-1" noProof="0" smtClean="0">
                                  <a:solidFill>
                                    <a:srgbClr val="215968"/>
                                  </a:solidFill>
                                  <a:uFill>
                                    <a:solidFill>
                                      <a:srgbClr val="FFFFFF"/>
                                    </a:solidFill>
                                  </a:uFill>
                                  <a:latin typeface="Cambria Math" panose="02040503050406030204" pitchFamily="18" charset="0"/>
                                </a:rPr>
                                <m:t>0000</m:t>
                              </m:r>
                              <m:sSup>
                                <m:sSupPr>
                                  <m:ctrlPr>
                                    <a:rPr lang="en-GB" i="1" spc="-1" noProof="0" smtClean="0">
                                      <a:solidFill>
                                        <a:srgbClr val="215968"/>
                                      </a:solidFill>
                                      <a:uFill>
                                        <a:solidFill>
                                          <a:srgbClr val="FFFFFF"/>
                                        </a:solidFill>
                                      </a:uFill>
                                      <a:latin typeface="Cambria Math" panose="02040503050406030204" pitchFamily="18" charset="0"/>
                                    </a:rPr>
                                  </m:ctrlPr>
                                </m:sSupPr>
                                <m:e>
                                  <m:r>
                                    <a:rPr lang="en-GB" i="1" spc="-1" noProof="0" smtClean="0">
                                      <a:solidFill>
                                        <a:srgbClr val="215968"/>
                                      </a:solidFill>
                                      <a:uFill>
                                        <a:solidFill>
                                          <a:srgbClr val="FFFFFF"/>
                                        </a:solidFill>
                                      </a:uFill>
                                      <a:latin typeface="Cambria Math" panose="02040503050406030204" pitchFamily="18" charset="0"/>
                                    </a:rPr>
                                    <m:t>𝐿</m:t>
                                  </m:r>
                                </m:e>
                                <m:sup>
                                  <m:r>
                                    <a:rPr lang="en-GB" i="1" spc="-1" noProof="0" smtClean="0">
                                      <a:solidFill>
                                        <a:srgbClr val="215968"/>
                                      </a:solidFill>
                                      <a:uFill>
                                        <a:solidFill>
                                          <a:srgbClr val="FFFFFF"/>
                                        </a:solidFill>
                                      </a:uFill>
                                      <a:latin typeface="Cambria Math" panose="02040503050406030204" pitchFamily="18" charset="0"/>
                                    </a:rPr>
                                    <m:t>0.5</m:t>
                                  </m:r>
                                </m:sup>
                              </m:sSup>
                              <m:r>
                                <a:rPr lang="en-GB" i="1" spc="-1" noProof="0" smtClean="0">
                                  <a:solidFill>
                                    <a:srgbClr val="215968"/>
                                  </a:solidFill>
                                  <a:uFill>
                                    <a:solidFill>
                                      <a:srgbClr val="FFFFFF"/>
                                    </a:solidFill>
                                  </a:uFill>
                                  <a:latin typeface="Cambria Math" panose="02040503050406030204" pitchFamily="18" charset="0"/>
                                </a:rPr>
                                <m:t>) −3150</m:t>
                              </m:r>
                              <m:r>
                                <a:rPr lang="en-GB" i="1" spc="-1" noProof="0" smtClean="0">
                                  <a:solidFill>
                                    <a:srgbClr val="215968"/>
                                  </a:solidFill>
                                  <a:uFill>
                                    <a:solidFill>
                                      <a:srgbClr val="FFFFFF"/>
                                    </a:solidFill>
                                  </a:uFill>
                                  <a:latin typeface="Cambria Math" panose="02040503050406030204" pitchFamily="18" charset="0"/>
                                </a:rPr>
                                <m:t>𝐿</m:t>
                              </m:r>
                              <m:r>
                                <a:rPr lang="en-GB" i="1" spc="-1" noProof="0" smtClean="0">
                                  <a:solidFill>
                                    <a:srgbClr val="215968"/>
                                  </a:solidFill>
                                  <a:uFill>
                                    <a:solidFill>
                                      <a:srgbClr val="FFFFFF"/>
                                    </a:solidFill>
                                  </a:uFill>
                                  <a:latin typeface="Cambria Math" panose="02040503050406030204" pitchFamily="18" charset="0"/>
                                </a:rPr>
                                <m:t>)</m:t>
                              </m:r>
                            </m:e>
                          </m:func>
                        </m:e>
                      </m:func>
                    </m:oMath>
                  </m:oMathPara>
                </a14:m>
                <a:endParaRPr lang="en-GB" noProof="0" dirty="0"/>
              </a:p>
            </p:txBody>
          </p:sp>
        </mc:Choice>
        <mc:Fallback xmlns="">
          <p:sp>
            <p:nvSpPr>
              <p:cNvPr id="2" name="Prostokąt 1"/>
              <p:cNvSpPr>
                <a:spLocks noRot="1" noChangeAspect="1" noMove="1" noResize="1" noEditPoints="1" noAdjustHandles="1" noChangeArrowheads="1" noChangeShapeType="1" noTextEdit="1"/>
              </p:cNvSpPr>
              <p:nvPr/>
            </p:nvSpPr>
            <p:spPr>
              <a:xfrm>
                <a:off x="3809676" y="2291286"/>
                <a:ext cx="4788216" cy="833049"/>
              </a:xfrm>
              <a:prstGeom prst="rect">
                <a:avLst/>
              </a:prstGeom>
              <a:blipFill>
                <a:blip r:embed="rId2"/>
                <a:stretch>
                  <a:fillRect/>
                </a:stretch>
              </a:blipFill>
            </p:spPr>
            <p:txBody>
              <a:bodyPr/>
              <a:lstStyle/>
              <a:p>
                <a:r>
                  <a:rPr lang="pl-PL">
                    <a:noFill/>
                  </a:rPr>
                  <a:t> </a:t>
                </a:r>
              </a:p>
            </p:txBody>
          </p:sp>
        </mc:Fallback>
      </mc:AlternateContent>
      <p:sp>
        <p:nvSpPr>
          <p:cNvPr id="12" name="CustomShape 1"/>
          <p:cNvSpPr/>
          <p:nvPr/>
        </p:nvSpPr>
        <p:spPr>
          <a:xfrm>
            <a:off x="0" y="-2308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3600" b="1" spc="-1" noProof="0" dirty="0">
                <a:solidFill>
                  <a:srgbClr val="215968"/>
                </a:solidFill>
                <a:uFill>
                  <a:solidFill>
                    <a:srgbClr val="FFFFFF"/>
                  </a:solidFill>
                </a:uFill>
                <a:latin typeface="Calibri"/>
              </a:rPr>
              <a:t>Cost-benefit analysis of using symbolic computation in intermediate microeconomics </a:t>
            </a:r>
          </a:p>
        </p:txBody>
      </p:sp>
      <p:sp>
        <p:nvSpPr>
          <p:cNvPr id="11" name="CustomShape 4"/>
          <p:cNvSpPr/>
          <p:nvPr/>
        </p:nvSpPr>
        <p:spPr>
          <a:xfrm>
            <a:off x="8676668" y="2253325"/>
            <a:ext cx="3318184" cy="4416983"/>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r>
              <a:rPr lang="en-GB" spc="-1" noProof="0" dirty="0">
                <a:solidFill>
                  <a:srgbClr val="215968"/>
                </a:solidFill>
                <a:uFill>
                  <a:solidFill>
                    <a:srgbClr val="FFFFFF"/>
                  </a:solidFill>
                </a:uFill>
                <a:latin typeface="Calibri"/>
              </a:rPr>
              <a:t>kill(all)$</a:t>
            </a:r>
          </a:p>
          <a:p>
            <a:r>
              <a:rPr lang="en-GB" spc="-1" noProof="0" dirty="0">
                <a:solidFill>
                  <a:srgbClr val="215968"/>
                </a:solidFill>
                <a:uFill>
                  <a:solidFill>
                    <a:srgbClr val="FFFFFF"/>
                  </a:solidFill>
                </a:uFill>
                <a:latin typeface="Calibri"/>
              </a:rPr>
              <a:t>/* prices */</a:t>
            </a:r>
          </a:p>
          <a:p>
            <a:r>
              <a:rPr lang="en-GB" spc="-1" noProof="0" dirty="0">
                <a:solidFill>
                  <a:srgbClr val="215968"/>
                </a:solidFill>
                <a:uFill>
                  <a:solidFill>
                    <a:srgbClr val="FFFFFF"/>
                  </a:solidFill>
                </a:uFill>
                <a:latin typeface="Calibri"/>
              </a:rPr>
              <a:t>p:10;</a:t>
            </a:r>
          </a:p>
          <a:p>
            <a:r>
              <a:rPr lang="en-GB" b="1" spc="-1" noProof="0" dirty="0">
                <a:solidFill>
                  <a:srgbClr val="C00000"/>
                </a:solidFill>
                <a:uFill>
                  <a:solidFill>
                    <a:srgbClr val="FFFFFF"/>
                  </a:solidFill>
                </a:uFill>
                <a:latin typeface="Calibri"/>
              </a:rPr>
              <a:t>t: 0.2;</a:t>
            </a:r>
          </a:p>
          <a:p>
            <a:r>
              <a:rPr lang="en-GB" spc="-1" noProof="0" dirty="0">
                <a:solidFill>
                  <a:srgbClr val="215968"/>
                </a:solidFill>
                <a:uFill>
                  <a:solidFill>
                    <a:srgbClr val="FFFFFF"/>
                  </a:solidFill>
                </a:uFill>
                <a:latin typeface="Calibri"/>
              </a:rPr>
              <a:t>w:3150; </a:t>
            </a:r>
          </a:p>
          <a:p>
            <a:r>
              <a:rPr lang="en-GB" spc="-1" noProof="0" dirty="0">
                <a:solidFill>
                  <a:srgbClr val="215968"/>
                </a:solidFill>
                <a:uFill>
                  <a:solidFill>
                    <a:srgbClr val="FFFFFF"/>
                  </a:solidFill>
                </a:uFill>
                <a:latin typeface="Calibri"/>
              </a:rPr>
              <a:t>/* enter the production function  */</a:t>
            </a:r>
          </a:p>
          <a:p>
            <a:r>
              <a:rPr lang="en-GB" spc="-1" noProof="0" dirty="0">
                <a:solidFill>
                  <a:srgbClr val="215968"/>
                </a:solidFill>
                <a:uFill>
                  <a:solidFill>
                    <a:srgbClr val="FFFFFF"/>
                  </a:solidFill>
                </a:uFill>
                <a:latin typeface="Calibri"/>
              </a:rPr>
              <a:t>y:10000*L^0.5;</a:t>
            </a:r>
          </a:p>
          <a:p>
            <a:r>
              <a:rPr lang="en-GB" spc="-1" noProof="0" dirty="0">
                <a:solidFill>
                  <a:srgbClr val="215968"/>
                </a:solidFill>
                <a:uFill>
                  <a:solidFill>
                    <a:srgbClr val="FFFFFF"/>
                  </a:solidFill>
                </a:uFill>
                <a:latin typeface="Calibri"/>
              </a:rPr>
              <a:t>/* enter the profit function  */</a:t>
            </a:r>
          </a:p>
          <a:p>
            <a:r>
              <a:rPr lang="en-GB" spc="-1" noProof="0" dirty="0">
                <a:solidFill>
                  <a:srgbClr val="215968"/>
                </a:solidFill>
                <a:uFill>
                  <a:solidFill>
                    <a:srgbClr val="FFFFFF"/>
                  </a:solidFill>
                </a:uFill>
                <a:latin typeface="Calibri"/>
              </a:rPr>
              <a:t>profit: p</a:t>
            </a:r>
            <a:r>
              <a:rPr lang="en-GB" b="1" spc="-1" noProof="0" dirty="0">
                <a:solidFill>
                  <a:srgbClr val="C00000"/>
                </a:solidFill>
                <a:uFill>
                  <a:solidFill>
                    <a:srgbClr val="FFFFFF"/>
                  </a:solidFill>
                </a:uFill>
                <a:latin typeface="Calibri"/>
              </a:rPr>
              <a:t>*(1-t)*</a:t>
            </a:r>
            <a:r>
              <a:rPr lang="en-GB" spc="-1" noProof="0" dirty="0">
                <a:solidFill>
                  <a:srgbClr val="215968"/>
                </a:solidFill>
                <a:uFill>
                  <a:solidFill>
                    <a:srgbClr val="FFFFFF"/>
                  </a:solidFill>
                </a:uFill>
                <a:latin typeface="Calibri"/>
              </a:rPr>
              <a:t>y - w*L;</a:t>
            </a:r>
          </a:p>
          <a:p>
            <a:r>
              <a:rPr lang="en-GB" spc="-1" noProof="0" dirty="0">
                <a:solidFill>
                  <a:srgbClr val="215968"/>
                </a:solidFill>
                <a:uFill>
                  <a:solidFill>
                    <a:srgbClr val="FFFFFF"/>
                  </a:solidFill>
                </a:uFill>
                <a:latin typeface="Calibri"/>
              </a:rPr>
              <a:t>/* calculate </a:t>
            </a:r>
            <a:r>
              <a:rPr lang="en-GB" spc="-1" noProof="0" dirty="0" err="1">
                <a:solidFill>
                  <a:srgbClr val="215968"/>
                </a:solidFill>
                <a:uFill>
                  <a:solidFill>
                    <a:srgbClr val="FFFFFF"/>
                  </a:solidFill>
                </a:uFill>
                <a:latin typeface="Calibri"/>
              </a:rPr>
              <a:t>f.o.c</a:t>
            </a:r>
            <a:r>
              <a:rPr lang="en-GB" spc="-1" noProof="0" dirty="0">
                <a:solidFill>
                  <a:srgbClr val="215968"/>
                </a:solidFill>
                <a:uFill>
                  <a:solidFill>
                    <a:srgbClr val="FFFFFF"/>
                  </a:solidFill>
                </a:uFill>
                <a:latin typeface="Calibri"/>
              </a:rPr>
              <a:t>*/</a:t>
            </a:r>
          </a:p>
          <a:p>
            <a:r>
              <a:rPr lang="en-GB" spc="-1" noProof="0" dirty="0">
                <a:solidFill>
                  <a:srgbClr val="215968"/>
                </a:solidFill>
                <a:uFill>
                  <a:solidFill>
                    <a:srgbClr val="FFFFFF"/>
                  </a:solidFill>
                </a:uFill>
                <a:latin typeface="Calibri"/>
              </a:rPr>
              <a:t>eq1: diff(profit,L,1) = 0;</a:t>
            </a:r>
          </a:p>
          <a:p>
            <a:r>
              <a:rPr lang="en-GB" spc="-1" noProof="0" dirty="0">
                <a:solidFill>
                  <a:srgbClr val="215968"/>
                </a:solidFill>
                <a:uFill>
                  <a:solidFill>
                    <a:srgbClr val="FFFFFF"/>
                  </a:solidFill>
                </a:uFill>
                <a:latin typeface="Calibri"/>
              </a:rPr>
              <a:t>float(solve (eq1,L));</a:t>
            </a:r>
          </a:p>
          <a:p>
            <a:r>
              <a:rPr lang="en-GB" spc="-1" noProof="0" dirty="0">
                <a:solidFill>
                  <a:srgbClr val="215968"/>
                </a:solidFill>
                <a:uFill>
                  <a:solidFill>
                    <a:srgbClr val="FFFFFF"/>
                  </a:solidFill>
                </a:uFill>
                <a:latin typeface="Calibri"/>
              </a:rPr>
              <a:t>L : </a:t>
            </a:r>
            <a:r>
              <a:rPr lang="en-GB" spc="-1" noProof="0" dirty="0" err="1">
                <a:solidFill>
                  <a:srgbClr val="215968"/>
                </a:solidFill>
                <a:uFill>
                  <a:solidFill>
                    <a:srgbClr val="FFFFFF"/>
                  </a:solidFill>
                </a:uFill>
                <a:latin typeface="Calibri"/>
              </a:rPr>
              <a:t>rhs</a:t>
            </a:r>
            <a:r>
              <a:rPr lang="en-GB" spc="-1" noProof="0" dirty="0">
                <a:solidFill>
                  <a:srgbClr val="215968"/>
                </a:solidFill>
                <a:uFill>
                  <a:solidFill>
                    <a:srgbClr val="FFFFFF"/>
                  </a:solidFill>
                </a:uFill>
                <a:latin typeface="Calibri"/>
              </a:rPr>
              <a:t>(%[1]);</a:t>
            </a:r>
          </a:p>
          <a:p>
            <a:r>
              <a:rPr lang="en-GB" spc="-1" noProof="0" dirty="0" err="1">
                <a:solidFill>
                  <a:srgbClr val="215968"/>
                </a:solidFill>
                <a:uFill>
                  <a:solidFill>
                    <a:srgbClr val="FFFFFF"/>
                  </a:solidFill>
                </a:uFill>
                <a:latin typeface="Calibri"/>
              </a:rPr>
              <a:t>ev</a:t>
            </a:r>
            <a:r>
              <a:rPr lang="en-GB" spc="-1" noProof="0" dirty="0">
                <a:solidFill>
                  <a:srgbClr val="215968"/>
                </a:solidFill>
                <a:uFill>
                  <a:solidFill>
                    <a:srgbClr val="FFFFFF"/>
                  </a:solidFill>
                </a:uFill>
                <a:latin typeface="Calibri"/>
              </a:rPr>
              <a:t>(y);</a:t>
            </a:r>
          </a:p>
          <a:p>
            <a:r>
              <a:rPr lang="en-GB" spc="-1" noProof="0" dirty="0" err="1">
                <a:solidFill>
                  <a:srgbClr val="215968"/>
                </a:solidFill>
                <a:uFill>
                  <a:solidFill>
                    <a:srgbClr val="FFFFFF"/>
                  </a:solidFill>
                </a:uFill>
                <a:latin typeface="Calibri"/>
              </a:rPr>
              <a:t>ev</a:t>
            </a:r>
            <a:r>
              <a:rPr lang="en-GB" spc="-1" noProof="0" dirty="0">
                <a:solidFill>
                  <a:srgbClr val="215968"/>
                </a:solidFill>
                <a:uFill>
                  <a:solidFill>
                    <a:srgbClr val="FFFFFF"/>
                  </a:solidFill>
                </a:uFill>
                <a:latin typeface="Calibri"/>
              </a:rPr>
              <a:t>(profit);</a:t>
            </a:r>
            <a:endParaRPr lang="en-GB" sz="2800" noProof="0" dirty="0">
              <a:solidFill>
                <a:prstClr val="black"/>
              </a:solidFill>
              <a:latin typeface="Arial"/>
              <a:ea typeface="DejaVu Sans"/>
              <a:cs typeface="DejaVu Sans"/>
            </a:endParaRPr>
          </a:p>
        </p:txBody>
      </p:sp>
      <p:pic>
        <p:nvPicPr>
          <p:cNvPr id="9" name="Obraz 8"/>
          <p:cNvPicPr>
            <a:picLocks noChangeAspect="1"/>
          </p:cNvPicPr>
          <p:nvPr/>
        </p:nvPicPr>
        <p:blipFill>
          <a:blip r:embed="rId3"/>
          <a:stretch>
            <a:fillRect/>
          </a:stretch>
        </p:blipFill>
        <p:spPr>
          <a:xfrm>
            <a:off x="1820668" y="5794408"/>
            <a:ext cx="2784758" cy="875900"/>
          </a:xfrm>
          <a:prstGeom prst="rect">
            <a:avLst/>
          </a:prstGeom>
        </p:spPr>
      </p:pic>
      <p:pic>
        <p:nvPicPr>
          <p:cNvPr id="13" name="Obraz 12"/>
          <p:cNvPicPr>
            <a:picLocks noChangeAspect="1"/>
          </p:cNvPicPr>
          <p:nvPr/>
        </p:nvPicPr>
        <p:blipFill>
          <a:blip r:embed="rId4"/>
          <a:stretch>
            <a:fillRect/>
          </a:stretch>
        </p:blipFill>
        <p:spPr>
          <a:xfrm>
            <a:off x="5707256" y="5794408"/>
            <a:ext cx="2890636" cy="914873"/>
          </a:xfrm>
          <a:prstGeom prst="rect">
            <a:avLst/>
          </a:prstGeom>
        </p:spPr>
      </p:pic>
      <p:sp>
        <p:nvSpPr>
          <p:cNvPr id="14" name="Strzałka w lewo i prawo 13"/>
          <p:cNvSpPr/>
          <p:nvPr/>
        </p:nvSpPr>
        <p:spPr>
          <a:xfrm>
            <a:off x="4762977" y="5919536"/>
            <a:ext cx="837398" cy="625643"/>
          </a:xfrm>
          <a:prstGeom prst="leftRightArrow">
            <a:avLst/>
          </a:prstGeom>
          <a:solidFill>
            <a:srgbClr val="C00000">
              <a:alpha val="52000"/>
            </a:srgbClr>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 name="Prostokąt 2"/>
          <p:cNvSpPr/>
          <p:nvPr/>
        </p:nvSpPr>
        <p:spPr>
          <a:xfrm>
            <a:off x="3704237" y="3233648"/>
            <a:ext cx="4640866" cy="2677656"/>
          </a:xfrm>
          <a:prstGeom prst="rect">
            <a:avLst/>
          </a:prstGeom>
        </p:spPr>
        <p:txBody>
          <a:bodyPr wrap="square">
            <a:spAutoFit/>
          </a:bodyPr>
          <a:lstStyle/>
          <a:p>
            <a:pPr algn="just"/>
            <a:r>
              <a:rPr lang="en-GB" sz="2400" noProof="0" dirty="0">
                <a:solidFill>
                  <a:schemeClr val="accent5">
                    <a:lumMod val="50000"/>
                  </a:schemeClr>
                </a:solidFill>
                <a:latin typeface="Calibri" panose="020F0502020204030204" pitchFamily="34" charset="0"/>
                <a:cs typeface="Calibri" panose="020F0502020204030204" pitchFamily="34" charset="0"/>
              </a:rPr>
              <a:t>The profitability of using CAS is not so obvious. For the standard tasks, of course, it is profitable, but for non-standard, you have to code, which is costly (the high sunk cost of learning a new language, time to programming)</a:t>
            </a:r>
          </a:p>
        </p:txBody>
      </p:sp>
    </p:spTree>
    <p:extLst>
      <p:ext uri="{BB962C8B-B14F-4D97-AF65-F5344CB8AC3E}">
        <p14:creationId xmlns:p14="http://schemas.microsoft.com/office/powerpoint/2010/main" val="3455647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2"/>
          <p:cNvSpPr/>
          <p:nvPr/>
        </p:nvSpPr>
        <p:spPr>
          <a:xfrm>
            <a:off x="202131" y="1296284"/>
            <a:ext cx="11405936" cy="533552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spc="-1" noProof="0" dirty="0">
                <a:solidFill>
                  <a:srgbClr val="215968"/>
                </a:solidFill>
                <a:uFill>
                  <a:solidFill>
                    <a:srgbClr val="FFFFFF"/>
                  </a:solidFill>
                </a:uFill>
                <a:latin typeface="Calibri"/>
              </a:rPr>
              <a:t>Does using CAS as a scientific calculator give us some value-added in this type of task, but not a significant one. So what, that we get point results quickly, it is still the duplication of textbook examples. And the more fundamental question arises: </a:t>
            </a:r>
            <a:r>
              <a:rPr lang="en-GB" sz="2800" b="1" spc="-1" noProof="0" dirty="0">
                <a:solidFill>
                  <a:srgbClr val="215968"/>
                </a:solidFill>
                <a:uFill>
                  <a:solidFill>
                    <a:srgbClr val="FFFFFF"/>
                  </a:solidFill>
                </a:uFill>
                <a:latin typeface="Calibri"/>
              </a:rPr>
              <a:t>why did you calculate a lot of the equilibria conditions on the intermediate level?</a:t>
            </a:r>
          </a:p>
          <a:p>
            <a:pPr algn="just"/>
            <a:endParaRPr lang="en-GB" sz="2800" b="1" spc="-1" noProof="0" dirty="0">
              <a:solidFill>
                <a:srgbClr val="215968"/>
              </a:solidFill>
              <a:uFill>
                <a:solidFill>
                  <a:srgbClr val="FFFFFF"/>
                </a:solidFill>
              </a:uFill>
              <a:latin typeface="Calibri"/>
            </a:endParaRPr>
          </a:p>
          <a:p>
            <a:pPr algn="just"/>
            <a:r>
              <a:rPr lang="en-GB" sz="2800" spc="-1" noProof="0" dirty="0">
                <a:solidFill>
                  <a:srgbClr val="215968"/>
                </a:solidFill>
                <a:uFill>
                  <a:solidFill>
                    <a:srgbClr val="FFFFFF"/>
                  </a:solidFill>
                </a:uFill>
                <a:latin typeface="Calibri"/>
              </a:rPr>
              <a:t>…. to remember the conditions of equilibria and the approximation of the behaviour of the model. You should remember that some variable goes up, down, stays at the same level after the intervention. Can we argue about the actual behaviour of the market based on these results? Or can we conclude about the behaviour of the model more deeply? Not really. But maybe at the advanced level, you will start (?)</a:t>
            </a:r>
            <a:endParaRPr lang="en-GB" sz="2800" b="1" noProof="0" dirty="0"/>
          </a:p>
        </p:txBody>
      </p:sp>
      <p:sp>
        <p:nvSpPr>
          <p:cNvPr id="12" name="CustomShape 1"/>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3600" b="1" spc="-1" noProof="0" dirty="0">
                <a:solidFill>
                  <a:srgbClr val="215968"/>
                </a:solidFill>
                <a:uFill>
                  <a:solidFill>
                    <a:srgbClr val="FFFFFF"/>
                  </a:solidFill>
                </a:uFill>
                <a:latin typeface="Calibri"/>
              </a:rPr>
              <a:t>Cost-benefit analysis of using symbolic computation in intermediate microeconomics </a:t>
            </a:r>
          </a:p>
        </p:txBody>
      </p:sp>
    </p:spTree>
    <p:extLst>
      <p:ext uri="{BB962C8B-B14F-4D97-AF65-F5344CB8AC3E}">
        <p14:creationId xmlns:p14="http://schemas.microsoft.com/office/powerpoint/2010/main" val="25248113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211755" y="1243530"/>
            <a:ext cx="9606013" cy="5262979"/>
          </a:xfrm>
          <a:prstGeom prst="rect">
            <a:avLst/>
          </a:prstGeom>
        </p:spPr>
        <p:txBody>
          <a:bodyPr wrap="square">
            <a:spAutoFit/>
          </a:bodyPr>
          <a:lstStyle/>
          <a:p>
            <a:pPr algn="just"/>
            <a:r>
              <a:rPr lang="en-GB" sz="2800" spc="-1" noProof="0" dirty="0">
                <a:solidFill>
                  <a:srgbClr val="215968"/>
                </a:solidFill>
                <a:uFill>
                  <a:solidFill>
                    <a:srgbClr val="FFFFFF"/>
                  </a:solidFill>
                </a:uFill>
                <a:latin typeface="Calibri"/>
              </a:rPr>
              <a:t>At the advanced level, you will conclude about the behaviour of the model but not as you expect - you will have to prove some mathematical properties of the obtained results (is the function concave or convex, does it have its maximum or minimum, under what conditions the function behaves well - what properties of the function guarantee obtain the extrema. And you completely forget about the question about the reality of these models. </a:t>
            </a:r>
          </a:p>
          <a:p>
            <a:pPr algn="just"/>
            <a:endParaRPr lang="en-GB" sz="2800" spc="-1" noProof="0" dirty="0">
              <a:solidFill>
                <a:srgbClr val="215968"/>
              </a:solidFill>
              <a:uFill>
                <a:solidFill>
                  <a:srgbClr val="FFFFFF"/>
                </a:solidFill>
              </a:uFill>
              <a:latin typeface="Calibri"/>
            </a:endParaRPr>
          </a:p>
          <a:p>
            <a:pPr algn="just"/>
            <a:r>
              <a:rPr lang="en-GB" sz="2800" spc="-1" noProof="0" dirty="0">
                <a:solidFill>
                  <a:srgbClr val="215968"/>
                </a:solidFill>
                <a:uFill>
                  <a:solidFill>
                    <a:srgbClr val="FFFFFF"/>
                  </a:solidFill>
                </a:uFill>
                <a:latin typeface="Calibri"/>
              </a:rPr>
              <a:t>Microeconomic Theory (Mas-Colell, </a:t>
            </a:r>
            <a:r>
              <a:rPr lang="en-GB" sz="2800" spc="-1" noProof="0" dirty="0" err="1">
                <a:solidFill>
                  <a:srgbClr val="215968"/>
                </a:solidFill>
                <a:uFill>
                  <a:solidFill>
                    <a:srgbClr val="FFFFFF"/>
                  </a:solidFill>
                </a:uFill>
                <a:latin typeface="Calibri"/>
              </a:rPr>
              <a:t>Whinston</a:t>
            </a:r>
            <a:r>
              <a:rPr lang="en-GB" sz="2800" spc="-1" noProof="0" dirty="0">
                <a:solidFill>
                  <a:srgbClr val="215968"/>
                </a:solidFill>
                <a:uFill>
                  <a:solidFill>
                    <a:srgbClr val="FFFFFF"/>
                  </a:solidFill>
                </a:uFill>
                <a:latin typeface="Calibri"/>
              </a:rPr>
              <a:t> and Green)  is the most known textbook of advanced microeconomics. The text mining analysis of the book (Johansson, 2004) shows that there are no words like entrepreneurship or institution in the book. </a:t>
            </a:r>
          </a:p>
        </p:txBody>
      </p:sp>
      <p:sp>
        <p:nvSpPr>
          <p:cNvPr id="4" name="CustomShape 1"/>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3600" b="1" spc="-1" noProof="0" dirty="0">
                <a:solidFill>
                  <a:srgbClr val="215968"/>
                </a:solidFill>
                <a:uFill>
                  <a:solidFill>
                    <a:srgbClr val="FFFFFF"/>
                  </a:solidFill>
                </a:uFill>
                <a:latin typeface="Calibri"/>
              </a:rPr>
              <a:t>Cost-benefit analysis of using symbolic computation in advanced microeconomics </a:t>
            </a:r>
          </a:p>
        </p:txBody>
      </p:sp>
      <p:pic>
        <p:nvPicPr>
          <p:cNvPr id="7" name="Picture 3"/>
          <p:cNvPicPr/>
          <p:nvPr/>
        </p:nvPicPr>
        <p:blipFill>
          <a:blip r:embed="rId2"/>
          <a:stretch/>
        </p:blipFill>
        <p:spPr>
          <a:xfrm>
            <a:off x="9914021" y="1944302"/>
            <a:ext cx="2119487" cy="3007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36254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0" y="-14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600" b="1" spc="-1" noProof="0" dirty="0">
                <a:solidFill>
                  <a:srgbClr val="215968"/>
                </a:solidFill>
                <a:uFill>
                  <a:solidFill>
                    <a:srgbClr val="FFFFFF"/>
                  </a:solidFill>
                </a:uFill>
                <a:latin typeface="Calibri"/>
              </a:rPr>
              <a:t>The </a:t>
            </a:r>
            <a:r>
              <a:rPr lang="pl-PL" sz="3600" b="1" spc="-1" noProof="0" dirty="0" err="1">
                <a:solidFill>
                  <a:srgbClr val="215968"/>
                </a:solidFill>
                <a:uFill>
                  <a:solidFill>
                    <a:srgbClr val="FFFFFF"/>
                  </a:solidFill>
                </a:uFill>
                <a:latin typeface="Calibri"/>
              </a:rPr>
              <a:t>second</a:t>
            </a:r>
            <a:r>
              <a:rPr lang="en-GB" sz="3600" b="1" spc="-1" noProof="0" dirty="0">
                <a:solidFill>
                  <a:srgbClr val="215968"/>
                </a:solidFill>
                <a:uFill>
                  <a:solidFill>
                    <a:srgbClr val="FFFFFF"/>
                  </a:solidFill>
                </a:uFill>
                <a:latin typeface="Calibri"/>
              </a:rPr>
              <a:t> reason (methodical) to introduce symbolic computation to microeconomics?</a:t>
            </a:r>
          </a:p>
        </p:txBody>
      </p:sp>
      <p:sp>
        <p:nvSpPr>
          <p:cNvPr id="112" name="CustomShape 2"/>
          <p:cNvSpPr/>
          <p:nvPr/>
        </p:nvSpPr>
        <p:spPr>
          <a:xfrm>
            <a:off x="314960" y="1276390"/>
            <a:ext cx="5151119" cy="476242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spc="-1" noProof="0" dirty="0">
                <a:solidFill>
                  <a:srgbClr val="215968"/>
                </a:solidFill>
                <a:uFill>
                  <a:solidFill>
                    <a:srgbClr val="FFFFFF"/>
                  </a:solidFill>
                </a:uFill>
                <a:latin typeface="Calibri"/>
              </a:rPr>
              <a:t>The last exercise was based on our demand for labour model, which is from "Mas-Colell". The whole handbook is like that - theorems and proofs. </a:t>
            </a:r>
          </a:p>
          <a:p>
            <a:pPr algn="just"/>
            <a:endParaRPr lang="en-GB" sz="2800" spc="-1" noProof="0" dirty="0">
              <a:solidFill>
                <a:srgbClr val="215968"/>
              </a:solidFill>
              <a:uFill>
                <a:solidFill>
                  <a:srgbClr val="FFFFFF"/>
                </a:solidFill>
              </a:uFill>
              <a:latin typeface="Calibri"/>
            </a:endParaRPr>
          </a:p>
          <a:p>
            <a:pPr algn="just"/>
            <a:r>
              <a:rPr lang="en-GB" sz="2800" spc="-1" noProof="0" dirty="0">
                <a:solidFill>
                  <a:srgbClr val="215968"/>
                </a:solidFill>
                <a:uFill>
                  <a:solidFill>
                    <a:srgbClr val="FFFFFF"/>
                  </a:solidFill>
                </a:uFill>
                <a:latin typeface="Calibri"/>
              </a:rPr>
              <a:t>Distinguishing this book from the handbook of formal (axiomatic) mathematics is very hard. </a:t>
            </a:r>
          </a:p>
          <a:p>
            <a:pPr algn="just"/>
            <a:endParaRPr lang="en-GB" sz="2800" spc="-1" noProof="0" dirty="0">
              <a:solidFill>
                <a:srgbClr val="215968"/>
              </a:solidFill>
              <a:uFill>
                <a:solidFill>
                  <a:srgbClr val="FFFFFF"/>
                </a:solidFill>
              </a:uFill>
              <a:latin typeface="Calibri"/>
            </a:endParaRPr>
          </a:p>
          <a:p>
            <a:pPr algn="just"/>
            <a:endParaRPr lang="en-GB" sz="2800" spc="-1" noProof="0" dirty="0">
              <a:solidFill>
                <a:srgbClr val="215968"/>
              </a:solidFill>
              <a:uFill>
                <a:solidFill>
                  <a:srgbClr val="FFFFFF"/>
                </a:solidFill>
              </a:uFill>
              <a:latin typeface="Calibri"/>
            </a:endParaRPr>
          </a:p>
        </p:txBody>
      </p:sp>
      <p:pic>
        <p:nvPicPr>
          <p:cNvPr id="3" name="Obraz 2"/>
          <p:cNvPicPr>
            <a:picLocks noChangeAspect="1"/>
          </p:cNvPicPr>
          <p:nvPr/>
        </p:nvPicPr>
        <p:blipFill>
          <a:blip r:embed="rId2"/>
          <a:stretch>
            <a:fillRect/>
          </a:stretch>
        </p:blipFill>
        <p:spPr>
          <a:xfrm>
            <a:off x="3338423" y="80919"/>
            <a:ext cx="10046952" cy="7601345"/>
          </a:xfrm>
          <a:prstGeom prst="rect">
            <a:avLst/>
          </a:prstGeom>
          <a:ln>
            <a:noFill/>
          </a:ln>
          <a:effectLst>
            <a:outerShdw blurRad="292100" dist="139700" dir="2700000" algn="tl" rotWithShape="0">
              <a:srgbClr val="333333">
                <a:alpha val="65000"/>
              </a:srgbClr>
            </a:outerShdw>
          </a:effectLst>
        </p:spPr>
      </p:pic>
      <p:sp>
        <p:nvSpPr>
          <p:cNvPr id="4" name="Prostokąt 3"/>
          <p:cNvSpPr/>
          <p:nvPr/>
        </p:nvSpPr>
        <p:spPr>
          <a:xfrm>
            <a:off x="85022" y="5822974"/>
            <a:ext cx="11916075" cy="954107"/>
          </a:xfrm>
          <a:prstGeom prst="rect">
            <a:avLst/>
          </a:prstGeom>
        </p:spPr>
        <p:txBody>
          <a:bodyPr wrap="square">
            <a:spAutoFit/>
          </a:bodyPr>
          <a:lstStyle/>
          <a:p>
            <a:pPr algn="just"/>
            <a:r>
              <a:rPr lang="en-GB" sz="2800" b="1" spc="-1" noProof="0" dirty="0">
                <a:solidFill>
                  <a:srgbClr val="C00000"/>
                </a:solidFill>
                <a:uFill>
                  <a:solidFill>
                    <a:srgbClr val="FFFFFF"/>
                  </a:solidFill>
                </a:uFill>
                <a:latin typeface="Calibri"/>
              </a:rPr>
              <a:t>How to escape from the dichotomy: meaningless calculations or „Mas-Colell” formal (axiomatic) Microeconomics?</a:t>
            </a:r>
          </a:p>
        </p:txBody>
      </p:sp>
    </p:spTree>
    <p:extLst>
      <p:ext uri="{BB962C8B-B14F-4D97-AF65-F5344CB8AC3E}">
        <p14:creationId xmlns:p14="http://schemas.microsoft.com/office/powerpoint/2010/main" val="22013556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Picture 3"/>
          <p:cNvPicPr/>
          <p:nvPr/>
        </p:nvPicPr>
        <p:blipFill>
          <a:blip r:embed="rId2"/>
          <a:stretch/>
        </p:blipFill>
        <p:spPr>
          <a:xfrm>
            <a:off x="10308456" y="4695120"/>
            <a:ext cx="1449526" cy="1837029"/>
          </a:xfrm>
          <a:prstGeom prst="rect">
            <a:avLst/>
          </a:prstGeom>
          <a:ln>
            <a:noFill/>
          </a:ln>
          <a:effectLst>
            <a:outerShdw blurRad="292100" dist="139700" dir="2700000" algn="tl" rotWithShape="0">
              <a:srgbClr val="333333">
                <a:alpha val="65000"/>
              </a:srgbClr>
            </a:outerShdw>
          </a:effectLst>
        </p:spPr>
      </p:pic>
      <p:pic>
        <p:nvPicPr>
          <p:cNvPr id="224" name="Picture 2"/>
          <p:cNvPicPr/>
          <p:nvPr/>
        </p:nvPicPr>
        <p:blipFill>
          <a:blip r:embed="rId3"/>
          <a:stretch/>
        </p:blipFill>
        <p:spPr>
          <a:xfrm>
            <a:off x="10169323" y="1393595"/>
            <a:ext cx="1472665" cy="1508400"/>
          </a:xfrm>
          <a:prstGeom prst="rect">
            <a:avLst/>
          </a:prstGeom>
          <a:ln>
            <a:noFill/>
          </a:ln>
          <a:effectLst>
            <a:outerShdw blurRad="292100" dist="139700" dir="2700000" algn="tl" rotWithShape="0">
              <a:srgbClr val="333333">
                <a:alpha val="65000"/>
              </a:srgbClr>
            </a:outerShdw>
          </a:effectLst>
        </p:spPr>
      </p:pic>
      <p:sp>
        <p:nvSpPr>
          <p:cNvPr id="225" name="CustomShape 3"/>
          <p:cNvSpPr/>
          <p:nvPr/>
        </p:nvSpPr>
        <p:spPr>
          <a:xfrm>
            <a:off x="273343" y="1285670"/>
            <a:ext cx="9727305" cy="54231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3200" spc="-1" noProof="0" dirty="0">
                <a:solidFill>
                  <a:srgbClr val="215968"/>
                </a:solidFill>
                <a:uFill>
                  <a:solidFill>
                    <a:srgbClr val="FFFFFF"/>
                  </a:solidFill>
                </a:uFill>
                <a:latin typeface="Calibri"/>
              </a:rPr>
              <a:t>I found the way how to use symbolic computation and Computer Algebra System (CAS) and create significant value-added in microeconomics itself. </a:t>
            </a:r>
            <a:r>
              <a:rPr lang="en-GB" sz="3200" spc="-1" noProof="0" dirty="0">
                <a:solidFill>
                  <a:srgbClr val="215968"/>
                </a:solidFill>
                <a:uFill>
                  <a:solidFill>
                    <a:srgbClr val="FFFFFF"/>
                  </a:solidFill>
                </a:uFill>
                <a:latin typeface="Calibri"/>
                <a:ea typeface="DejaVu Sans"/>
                <a:cs typeface="DejaVu Sans"/>
              </a:rPr>
              <a:t>...... When we start using the CAS </a:t>
            </a:r>
            <a:r>
              <a:rPr lang="en-GB" sz="3200" spc="-1" noProof="0" dirty="0">
                <a:solidFill>
                  <a:srgbClr val="215968"/>
                </a:solidFill>
                <a:uFill>
                  <a:solidFill>
                    <a:srgbClr val="FFFFFF"/>
                  </a:solidFill>
                </a:uFill>
                <a:latin typeface="Calibri"/>
              </a:rPr>
              <a:t>base on the characteristics of the work environment. And do not replicate pen-and-paper textbook calculations. </a:t>
            </a:r>
          </a:p>
          <a:p>
            <a:pPr algn="just"/>
            <a:r>
              <a:rPr lang="en-GB" sz="3200" spc="-1" noProof="0" dirty="0">
                <a:solidFill>
                  <a:srgbClr val="215968"/>
                </a:solidFill>
                <a:uFill>
                  <a:solidFill>
                    <a:srgbClr val="FFFFFF"/>
                  </a:solidFill>
                </a:uFill>
                <a:latin typeface="Calibri"/>
              </a:rPr>
              <a:t>It can be a </a:t>
            </a:r>
            <a:r>
              <a:rPr lang="en-GB" sz="3200" b="1" spc="-1" noProof="0" dirty="0">
                <a:solidFill>
                  <a:srgbClr val="215968"/>
                </a:solidFill>
                <a:uFill>
                  <a:solidFill>
                    <a:srgbClr val="FFFFFF"/>
                  </a:solidFill>
                </a:uFill>
                <a:latin typeface="Calibri"/>
              </a:rPr>
              <a:t>game-changer</a:t>
            </a:r>
            <a:r>
              <a:rPr lang="en-GB" sz="3200" spc="-1" noProof="0" dirty="0">
                <a:solidFill>
                  <a:srgbClr val="215968"/>
                </a:solidFill>
                <a:uFill>
                  <a:solidFill>
                    <a:srgbClr val="FFFFFF"/>
                  </a:solidFill>
                </a:uFill>
                <a:latin typeface="Calibri"/>
              </a:rPr>
              <a:t> but I know it will not be popular at all. Economists very often confuse the logical - </a:t>
            </a:r>
            <a:r>
              <a:rPr lang="en-GB" sz="3200" b="1" spc="-1" noProof="0" dirty="0">
                <a:solidFill>
                  <a:srgbClr val="215968"/>
                </a:solidFill>
                <a:uFill>
                  <a:solidFill>
                    <a:srgbClr val="FFFFFF"/>
                  </a:solidFill>
                </a:uFill>
                <a:latin typeface="Calibri"/>
              </a:rPr>
              <a:t>internal validity</a:t>
            </a:r>
            <a:r>
              <a:rPr lang="en-GB" sz="3200" spc="-1" noProof="0" dirty="0">
                <a:solidFill>
                  <a:srgbClr val="215968"/>
                </a:solidFill>
                <a:uFill>
                  <a:solidFill>
                    <a:srgbClr val="FFFFFF"/>
                  </a:solidFill>
                </a:uFill>
                <a:latin typeface="Calibri"/>
              </a:rPr>
              <a:t> of the model with </a:t>
            </a:r>
            <a:r>
              <a:rPr lang="en-GB" sz="3200" b="1" spc="-1" noProof="0" dirty="0">
                <a:solidFill>
                  <a:srgbClr val="215968"/>
                </a:solidFill>
                <a:uFill>
                  <a:solidFill>
                    <a:srgbClr val="FFFFFF"/>
                  </a:solidFill>
                </a:uFill>
                <a:latin typeface="Calibri"/>
              </a:rPr>
              <a:t>external validity</a:t>
            </a:r>
            <a:r>
              <a:rPr lang="en-GB" sz="3200" spc="-1" noProof="0" dirty="0">
                <a:solidFill>
                  <a:srgbClr val="215968"/>
                </a:solidFill>
                <a:uFill>
                  <a:solidFill>
                    <a:srgbClr val="FFFFFF"/>
                  </a:solidFill>
                </a:uFill>
                <a:latin typeface="Calibri"/>
              </a:rPr>
              <a:t>* and CAS easily show any non-consistency of internal and external validity. </a:t>
            </a:r>
          </a:p>
          <a:p>
            <a:pPr algn="just"/>
            <a:endParaRPr lang="en-GB" sz="3200" spc="-1" noProof="0" dirty="0">
              <a:solidFill>
                <a:srgbClr val="215968"/>
              </a:solidFill>
              <a:uFill>
                <a:solidFill>
                  <a:srgbClr val="FFFFFF"/>
                </a:solidFill>
              </a:uFill>
              <a:latin typeface="Calibri"/>
            </a:endParaRPr>
          </a:p>
          <a:p>
            <a:pPr algn="just"/>
            <a:endParaRPr lang="en-GB" sz="3200" spc="-1" noProof="0" dirty="0">
              <a:solidFill>
                <a:srgbClr val="215968"/>
              </a:solidFill>
              <a:uFill>
                <a:solidFill>
                  <a:srgbClr val="FFFFFF"/>
                </a:solidFill>
              </a:uFill>
              <a:latin typeface="Calibri"/>
            </a:endParaRPr>
          </a:p>
          <a:p>
            <a:pPr algn="just"/>
            <a:endParaRPr lang="en-GB" sz="3200" spc="-1" noProof="0" dirty="0">
              <a:solidFill>
                <a:srgbClr val="215968"/>
              </a:solidFill>
              <a:uFill>
                <a:solidFill>
                  <a:srgbClr val="FFFFFF"/>
                </a:solidFill>
              </a:uFill>
              <a:latin typeface="Calibri"/>
            </a:endParaRPr>
          </a:p>
          <a:p>
            <a:pPr algn="just"/>
            <a:endParaRPr lang="en-GB" sz="3200" spc="-1" noProof="0" dirty="0">
              <a:solidFill>
                <a:srgbClr val="215968"/>
              </a:solidFill>
              <a:uFill>
                <a:solidFill>
                  <a:srgbClr val="FFFFFF"/>
                </a:solidFill>
              </a:uFill>
              <a:latin typeface="Calibri"/>
            </a:endParaRPr>
          </a:p>
          <a:p>
            <a:pPr algn="just"/>
            <a:endParaRPr lang="en-GB" sz="1400" noProof="0" dirty="0">
              <a:solidFill>
                <a:prstClr val="black"/>
              </a:solidFill>
              <a:latin typeface="Arial"/>
              <a:ea typeface="DejaVu Sans"/>
              <a:cs typeface="DejaVu Sans"/>
            </a:endParaRPr>
          </a:p>
        </p:txBody>
      </p:sp>
      <p:sp>
        <p:nvSpPr>
          <p:cNvPr id="226" name="CustomShape 4"/>
          <p:cNvSpPr/>
          <p:nvPr/>
        </p:nvSpPr>
        <p:spPr>
          <a:xfrm>
            <a:off x="5653560" y="3772440"/>
            <a:ext cx="858960" cy="92268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p:sp>
        <p:nvSpPr>
          <p:cNvPr id="227" name="CustomShape 5"/>
          <p:cNvSpPr/>
          <p:nvPr/>
        </p:nvSpPr>
        <p:spPr>
          <a:xfrm>
            <a:off x="10476175" y="3285270"/>
            <a:ext cx="858960" cy="922680"/>
          </a:xfrm>
          <a:prstGeom prst="rect">
            <a:avLst/>
          </a:prstGeom>
          <a:blipFill>
            <a:blip r:embed="rId4"/>
            <a:stretch>
              <a:fillRect/>
            </a:stretch>
          </a:blipFill>
          <a:ln>
            <a:noFill/>
          </a:ln>
        </p:spPr>
        <p:style>
          <a:lnRef idx="0">
            <a:scrgbClr r="0" g="0" b="0"/>
          </a:lnRef>
          <a:fillRef idx="0">
            <a:scrgbClr r="0" g="0" b="0"/>
          </a:fillRef>
          <a:effectRef idx="0">
            <a:scrgbClr r="0" g="0" b="0"/>
          </a:effectRef>
          <a:fontRef idx="minor"/>
        </p:style>
        <p:txBody>
          <a:bodyPr lIns="90000" tIns="45000" rIns="90000" bIns="45000"/>
          <a:lstStyle/>
          <a:p>
            <a:r>
              <a:rPr lang="en-GB" spc="-1" noProof="0" dirty="0">
                <a:solidFill>
                  <a:srgbClr val="000000"/>
                </a:solidFill>
                <a:uFill>
                  <a:solidFill>
                    <a:srgbClr val="FFFFFF"/>
                  </a:solidFill>
                </a:uFill>
                <a:latin typeface="Calibri"/>
                <a:ea typeface="DejaVu Sans"/>
                <a:cs typeface="DejaVu Sans"/>
              </a:rPr>
              <a:t> </a:t>
            </a:r>
            <a:endParaRPr lang="en-GB" noProof="0" dirty="0">
              <a:solidFill>
                <a:prstClr val="black"/>
              </a:solidFill>
              <a:latin typeface="Arial"/>
              <a:ea typeface="DejaVu Sans"/>
              <a:cs typeface="DejaVu Sans"/>
            </a:endParaRPr>
          </a:p>
        </p:txBody>
      </p:sp>
      <p:sp>
        <p:nvSpPr>
          <p:cNvPr id="9" name="CustomShape 1"/>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4000" b="1" spc="-1" noProof="0" dirty="0">
                <a:solidFill>
                  <a:srgbClr val="215968"/>
                </a:solidFill>
                <a:uFill>
                  <a:solidFill>
                    <a:srgbClr val="FFFFFF"/>
                  </a:solidFill>
                </a:uFill>
                <a:latin typeface="Calibri"/>
              </a:rPr>
              <a:t>The second reason (methodical) to introduce symbolic computation to microeconomics?</a:t>
            </a:r>
          </a:p>
        </p:txBody>
      </p:sp>
    </p:spTree>
    <p:extLst>
      <p:ext uri="{BB962C8B-B14F-4D97-AF65-F5344CB8AC3E}">
        <p14:creationId xmlns:p14="http://schemas.microsoft.com/office/powerpoint/2010/main" val="20812285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0" y="-14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600" b="1" i="1" spc="-1" noProof="0" dirty="0">
                <a:solidFill>
                  <a:srgbClr val="215968"/>
                </a:solidFill>
                <a:uFill>
                  <a:solidFill>
                    <a:srgbClr val="FFFFFF"/>
                  </a:solidFill>
                </a:uFill>
                <a:latin typeface="Calibri"/>
              </a:rPr>
              <a:t>The second</a:t>
            </a:r>
            <a:r>
              <a:rPr lang="pl-PL" sz="3600" b="1" i="1" spc="-1" noProof="0" dirty="0">
                <a:solidFill>
                  <a:srgbClr val="215968"/>
                </a:solidFill>
                <a:uFill>
                  <a:solidFill>
                    <a:srgbClr val="FFFFFF"/>
                  </a:solidFill>
                </a:uFill>
                <a:latin typeface="Calibri"/>
              </a:rPr>
              <a:t> </a:t>
            </a:r>
            <a:r>
              <a:rPr lang="en-GB" sz="3600" b="1" i="1" spc="-1" noProof="0" dirty="0">
                <a:solidFill>
                  <a:srgbClr val="215968"/>
                </a:solidFill>
                <a:uFill>
                  <a:solidFill>
                    <a:srgbClr val="FFFFFF"/>
                  </a:solidFill>
                </a:uFill>
                <a:latin typeface="Calibri"/>
              </a:rPr>
              <a:t>reason (methodical) to introduce symbolic computation to microeconomics?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8053" y="3605938"/>
            <a:ext cx="2556428" cy="345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9" name="CustomShape 2"/>
          <p:cNvSpPr/>
          <p:nvPr/>
        </p:nvSpPr>
        <p:spPr>
          <a:xfrm>
            <a:off x="1654680" y="1175040"/>
            <a:ext cx="2280240" cy="69408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p:pic>
        <p:nvPicPr>
          <p:cNvPr id="230" name="Picture 5"/>
          <p:cNvPicPr/>
          <p:nvPr/>
        </p:nvPicPr>
        <p:blipFill>
          <a:blip r:embed="rId3"/>
          <a:stretch/>
        </p:blipFill>
        <p:spPr>
          <a:xfrm>
            <a:off x="314040" y="1379103"/>
            <a:ext cx="999360" cy="1375560"/>
          </a:xfrm>
          <a:prstGeom prst="rect">
            <a:avLst/>
          </a:prstGeom>
          <a:ln>
            <a:noFill/>
          </a:ln>
          <a:effectLst>
            <a:outerShdw blurRad="292100" dist="139700" dir="2700000" algn="tl" rotWithShape="0">
              <a:srgbClr val="333333">
                <a:alpha val="65000"/>
              </a:srgbClr>
            </a:outerShdw>
          </a:effectLst>
        </p:spPr>
      </p:pic>
      <p:sp>
        <p:nvSpPr>
          <p:cNvPr id="231" name="CustomShape 3"/>
          <p:cNvSpPr/>
          <p:nvPr/>
        </p:nvSpPr>
        <p:spPr>
          <a:xfrm>
            <a:off x="211099" y="2871639"/>
            <a:ext cx="1028160" cy="516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r>
              <a:rPr lang="en-GB" sz="1400" b="1" spc="-1" noProof="0" dirty="0">
                <a:solidFill>
                  <a:srgbClr val="215968"/>
                </a:solidFill>
                <a:uFill>
                  <a:solidFill>
                    <a:srgbClr val="FFFFFF"/>
                  </a:solidFill>
                </a:uFill>
                <a:latin typeface="Calibri" panose="020F0502020204030204" pitchFamily="34" charset="0"/>
                <a:ea typeface="DejaVu Sans"/>
                <a:cs typeface="Calibri" panose="020F0502020204030204" pitchFamily="34" charset="0"/>
              </a:rPr>
              <a:t>Felix Klein </a:t>
            </a:r>
            <a:endParaRPr lang="en-GB" noProof="0" dirty="0">
              <a:solidFill>
                <a:prstClr val="black"/>
              </a:solidFill>
              <a:latin typeface="Calibri" panose="020F0502020204030204" pitchFamily="34" charset="0"/>
              <a:ea typeface="DejaVu Sans"/>
              <a:cs typeface="Calibri" panose="020F0502020204030204" pitchFamily="34" charset="0"/>
            </a:endParaRPr>
          </a:p>
          <a:p>
            <a:pPr algn="ctr"/>
            <a:r>
              <a:rPr lang="en-GB" sz="1400" b="1" spc="-1" noProof="0" dirty="0">
                <a:solidFill>
                  <a:srgbClr val="215968"/>
                </a:solidFill>
                <a:uFill>
                  <a:solidFill>
                    <a:srgbClr val="FFFFFF"/>
                  </a:solidFill>
                </a:uFill>
                <a:latin typeface="Calibri" panose="020F0502020204030204" pitchFamily="34" charset="0"/>
                <a:ea typeface="DejaVu Sans"/>
                <a:cs typeface="Calibri" panose="020F0502020204030204" pitchFamily="34" charset="0"/>
              </a:rPr>
              <a:t>1849 –1925</a:t>
            </a:r>
            <a:endParaRPr lang="en-GB" noProof="0" dirty="0">
              <a:solidFill>
                <a:prstClr val="black"/>
              </a:solidFill>
              <a:latin typeface="Calibri" panose="020F0502020204030204" pitchFamily="34" charset="0"/>
              <a:ea typeface="DejaVu Sans"/>
              <a:cs typeface="Calibri" panose="020F0502020204030204" pitchFamily="34" charset="0"/>
            </a:endParaRPr>
          </a:p>
        </p:txBody>
      </p:sp>
      <p:sp>
        <p:nvSpPr>
          <p:cNvPr id="232" name="CustomShape 4"/>
          <p:cNvSpPr/>
          <p:nvPr/>
        </p:nvSpPr>
        <p:spPr>
          <a:xfrm>
            <a:off x="1587303" y="1263600"/>
            <a:ext cx="10261396" cy="234233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GB" sz="2800" b="1" i="1" spc="-1" noProof="0" dirty="0">
                <a:solidFill>
                  <a:srgbClr val="215968"/>
                </a:solidFill>
                <a:uFill>
                  <a:solidFill>
                    <a:srgbClr val="FFFFFF"/>
                  </a:solidFill>
                </a:uFill>
                <a:latin typeface="Calibri" panose="020F0502020204030204" pitchFamily="34" charset="0"/>
                <a:cs typeface="Calibri" panose="020F0502020204030204" pitchFamily="34" charset="0"/>
              </a:rPr>
              <a:t>My inspiration: </a:t>
            </a:r>
            <a:r>
              <a:rPr lang="en-GB" sz="2800" spc="-1" noProof="0" dirty="0">
                <a:solidFill>
                  <a:srgbClr val="215968"/>
                </a:solidFill>
                <a:uFill>
                  <a:solidFill>
                    <a:srgbClr val="FFFFFF"/>
                  </a:solidFill>
                </a:uFill>
                <a:latin typeface="Calibri" panose="020F0502020204030204" pitchFamily="34" charset="0"/>
                <a:ea typeface="DejaVu Sans"/>
                <a:cs typeface="Calibri" panose="020F0502020204030204" pitchFamily="34" charset="0"/>
              </a:rPr>
              <a:t>Forgotten reform of teaching mathematics proposed by Felix Klein (1905). His postulates of mathematic reform were: </a:t>
            </a:r>
            <a:endParaRPr lang="en-GB" sz="2400" noProof="0" dirty="0">
              <a:solidFill>
                <a:prstClr val="black"/>
              </a:solidFill>
              <a:latin typeface="Calibri" panose="020F0502020204030204" pitchFamily="34" charset="0"/>
              <a:ea typeface="DejaVu Sans"/>
              <a:cs typeface="Calibri" panose="020F0502020204030204" pitchFamily="34" charset="0"/>
            </a:endParaRPr>
          </a:p>
          <a:p>
            <a:pPr marL="514440" indent="-513720">
              <a:buClr>
                <a:srgbClr val="215968"/>
              </a:buClr>
              <a:buFont typeface="StarSymbol"/>
              <a:buAutoNum type="romanLcParenR"/>
            </a:pPr>
            <a:r>
              <a:rPr lang="en-GB" sz="2800" b="1" spc="-1" noProof="0" dirty="0">
                <a:solidFill>
                  <a:srgbClr val="215968"/>
                </a:solidFill>
                <a:uFill>
                  <a:solidFill>
                    <a:srgbClr val="FFFFFF"/>
                  </a:solidFill>
                </a:uFill>
                <a:latin typeface="Calibri" panose="020F0502020204030204" pitchFamily="34" charset="0"/>
                <a:cs typeface="Calibri" panose="020F0502020204030204" pitchFamily="34" charset="0"/>
              </a:rPr>
              <a:t>incorporate model thinking and to get rid of units of measure</a:t>
            </a:r>
            <a:endParaRPr lang="en-GB" sz="2400" noProof="0" dirty="0">
              <a:solidFill>
                <a:prstClr val="black"/>
              </a:solidFill>
              <a:latin typeface="Calibri" panose="020F0502020204030204" pitchFamily="34" charset="0"/>
              <a:ea typeface="DejaVu Sans"/>
              <a:cs typeface="Calibri" panose="020F0502020204030204" pitchFamily="34" charset="0"/>
            </a:endParaRPr>
          </a:p>
          <a:p>
            <a:pPr marL="514440" indent="-513720">
              <a:buClr>
                <a:srgbClr val="215968"/>
              </a:buClr>
              <a:buFont typeface="StarSymbol"/>
              <a:buAutoNum type="romanLcParenR"/>
            </a:pPr>
            <a:r>
              <a:rPr lang="en-GB" sz="2800" b="1" spc="-1" noProof="0" dirty="0">
                <a:solidFill>
                  <a:srgbClr val="215968"/>
                </a:solidFill>
                <a:uFill>
                  <a:solidFill>
                    <a:srgbClr val="FFFFFF"/>
                  </a:solidFill>
                </a:uFill>
                <a:latin typeface="Calibri" panose="020F0502020204030204" pitchFamily="34" charset="0"/>
                <a:ea typeface="DejaVu Sans"/>
                <a:cs typeface="Calibri" panose="020F0502020204030204" pitchFamily="34" charset="0"/>
              </a:rPr>
              <a:t>the solution of the problem should be presented as a function </a:t>
            </a:r>
            <a:endParaRPr lang="en-GB" sz="2400" noProof="0" dirty="0">
              <a:solidFill>
                <a:prstClr val="black"/>
              </a:solidFill>
              <a:latin typeface="Calibri" panose="020F0502020204030204" pitchFamily="34" charset="0"/>
              <a:ea typeface="DejaVu Sans"/>
              <a:cs typeface="Calibri" panose="020F0502020204030204" pitchFamily="34" charset="0"/>
            </a:endParaRPr>
          </a:p>
          <a:p>
            <a:pPr marL="514440" indent="-513720">
              <a:buClr>
                <a:srgbClr val="215968"/>
              </a:buClr>
              <a:buFont typeface="StarSymbol"/>
              <a:buAutoNum type="romanLcParenR"/>
            </a:pPr>
            <a:r>
              <a:rPr lang="en-GB" sz="2800" b="1" spc="-1" noProof="0" dirty="0">
                <a:solidFill>
                  <a:srgbClr val="215968"/>
                </a:solidFill>
                <a:uFill>
                  <a:solidFill>
                    <a:srgbClr val="FFFFFF"/>
                  </a:solidFill>
                </a:uFill>
                <a:latin typeface="Calibri" panose="020F0502020204030204" pitchFamily="34" charset="0"/>
                <a:ea typeface="DejaVu Sans"/>
                <a:cs typeface="Calibri" panose="020F0502020204030204" pitchFamily="34" charset="0"/>
              </a:rPr>
              <a:t>visualization of the results </a:t>
            </a:r>
            <a:endParaRPr lang="en-GB" sz="2400" noProof="0" dirty="0">
              <a:solidFill>
                <a:prstClr val="black"/>
              </a:solidFill>
              <a:latin typeface="Calibri" panose="020F0502020204030204" pitchFamily="34" charset="0"/>
              <a:ea typeface="DejaVu Sans"/>
              <a:cs typeface="Calibri" panose="020F0502020204030204" pitchFamily="34" charset="0"/>
            </a:endParaRPr>
          </a:p>
        </p:txBody>
      </p:sp>
      <p:sp>
        <p:nvSpPr>
          <p:cNvPr id="233" name="CustomShape 5"/>
          <p:cNvSpPr/>
          <p:nvPr/>
        </p:nvSpPr>
        <p:spPr>
          <a:xfrm>
            <a:off x="119297" y="3605939"/>
            <a:ext cx="11953406" cy="30192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400" spc="-1" noProof="0" dirty="0">
                <a:solidFill>
                  <a:srgbClr val="215968"/>
                </a:solidFill>
                <a:uFill>
                  <a:solidFill>
                    <a:srgbClr val="FFFFFF"/>
                  </a:solidFill>
                </a:uFill>
                <a:latin typeface="Calibri" panose="020F0502020204030204" pitchFamily="34" charset="0"/>
                <a:ea typeface="DejaVu Sans"/>
                <a:cs typeface="Calibri" panose="020F0502020204030204" pitchFamily="34" charset="0"/>
              </a:rPr>
              <a:t>There is a lot of similarities between microeconomic education problems nowadays and problems with the mathematical education of engineers at the beginning of the XX century. </a:t>
            </a:r>
          </a:p>
          <a:p>
            <a:pPr marL="800100" lvl="1" indent="-342900" algn="just">
              <a:buFont typeface="Arial" panose="020B0604020202020204" pitchFamily="34" charset="0"/>
              <a:buChar char="•"/>
            </a:pPr>
            <a:r>
              <a:rPr lang="en-GB" sz="2400" spc="-1" noProof="0" dirty="0">
                <a:solidFill>
                  <a:srgbClr val="215968"/>
                </a:solidFill>
                <a:uFill>
                  <a:solidFill>
                    <a:srgbClr val="FFFFFF"/>
                  </a:solidFill>
                </a:uFill>
                <a:latin typeface="Calibri" panose="020F0502020204030204" pitchFamily="34" charset="0"/>
                <a:ea typeface="DejaVu Sans"/>
                <a:cs typeface="Calibri" panose="020F0502020204030204" pitchFamily="34" charset="0"/>
              </a:rPr>
              <a:t>the teaching of mathematics at a primary level was based on the mechanical repetition of calculations.</a:t>
            </a:r>
            <a:endParaRPr lang="en-GB" sz="2400" noProof="0" dirty="0">
              <a:solidFill>
                <a:prstClr val="black"/>
              </a:solidFill>
              <a:latin typeface="Calibri" panose="020F0502020204030204" pitchFamily="34" charset="0"/>
              <a:ea typeface="DejaVu Sans"/>
              <a:cs typeface="Calibri" panose="020F0502020204030204" pitchFamily="34" charset="0"/>
            </a:endParaRPr>
          </a:p>
          <a:p>
            <a:pPr marL="743040" lvl="1" indent="-285120" algn="just">
              <a:buClr>
                <a:srgbClr val="215968"/>
              </a:buClr>
              <a:buFont typeface="Arial"/>
              <a:buChar char="•"/>
            </a:pPr>
            <a:r>
              <a:rPr lang="en-GB" sz="2400" spc="-1" noProof="0" dirty="0">
                <a:solidFill>
                  <a:srgbClr val="215968"/>
                </a:solidFill>
                <a:uFill>
                  <a:solidFill>
                    <a:srgbClr val="FFFFFF"/>
                  </a:solidFill>
                </a:uFill>
                <a:latin typeface="Calibri" panose="020F0502020204030204" pitchFamily="34" charset="0"/>
                <a:ea typeface="DejaVu Sans"/>
                <a:cs typeface="Calibri" panose="020F0502020204030204" pitchFamily="34" charset="0"/>
              </a:rPr>
              <a:t>there was domination of formalism in academic mathematics (Russel and the </a:t>
            </a:r>
            <a:r>
              <a:rPr lang="en-GB" sz="2400" spc="-1" noProof="0" dirty="0" err="1">
                <a:solidFill>
                  <a:srgbClr val="215968"/>
                </a:solidFill>
                <a:uFill>
                  <a:solidFill>
                    <a:srgbClr val="FFFFFF"/>
                  </a:solidFill>
                </a:uFill>
                <a:latin typeface="Calibri" panose="020F0502020204030204" pitchFamily="34" charset="0"/>
                <a:ea typeface="DejaVu Sans"/>
                <a:cs typeface="Calibri" panose="020F0502020204030204" pitchFamily="34" charset="0"/>
              </a:rPr>
              <a:t>Burbaki</a:t>
            </a:r>
            <a:r>
              <a:rPr lang="en-GB" sz="2400" spc="-1" noProof="0" dirty="0">
                <a:solidFill>
                  <a:srgbClr val="215968"/>
                </a:solidFill>
                <a:uFill>
                  <a:solidFill>
                    <a:srgbClr val="FFFFFF"/>
                  </a:solidFill>
                </a:uFill>
                <a:latin typeface="Calibri" panose="020F0502020204030204" pitchFamily="34" charset="0"/>
                <a:ea typeface="DejaVu Sans"/>
                <a:cs typeface="Calibri" panose="020F0502020204030204" pitchFamily="34" charset="0"/>
              </a:rPr>
              <a:t> group) </a:t>
            </a:r>
            <a:endParaRPr lang="en-GB" sz="2400" noProof="0" dirty="0">
              <a:solidFill>
                <a:prstClr val="black"/>
              </a:solidFill>
              <a:latin typeface="Calibri" panose="020F0502020204030204" pitchFamily="34" charset="0"/>
              <a:ea typeface="DejaVu Sans"/>
              <a:cs typeface="Calibri" panose="020F0502020204030204" pitchFamily="34" charset="0"/>
            </a:endParaRPr>
          </a:p>
          <a:p>
            <a:pPr algn="just"/>
            <a:r>
              <a:rPr lang="en-GB" sz="2400" spc="-1" noProof="0" dirty="0">
                <a:solidFill>
                  <a:srgbClr val="215968"/>
                </a:solidFill>
                <a:uFill>
                  <a:solidFill>
                    <a:srgbClr val="FFFFFF"/>
                  </a:solidFill>
                </a:uFill>
                <a:latin typeface="Calibri" panose="020F0502020204030204" pitchFamily="34" charset="0"/>
                <a:ea typeface="DejaVu Sans"/>
                <a:cs typeface="Calibri" panose="020F0502020204030204" pitchFamily="34" charset="0"/>
              </a:rPr>
              <a:t>The aim of mathematics education reformers was to create a coherent learning pathway from primary school to university which is adapted to the needs of engineers. </a:t>
            </a:r>
            <a:endParaRPr lang="en-GB" sz="2400" noProof="0" dirty="0">
              <a:solidFill>
                <a:prstClr val="black"/>
              </a:solidFill>
              <a:latin typeface="Calibri" panose="020F0502020204030204" pitchFamily="34" charset="0"/>
              <a:ea typeface="DejaVu Sans"/>
              <a:cs typeface="Calibri" panose="020F0502020204030204" pitchFamily="34" charset="0"/>
            </a:endParaRPr>
          </a:p>
        </p:txBody>
      </p:sp>
    </p:spTree>
    <p:extLst>
      <p:ext uri="{BB962C8B-B14F-4D97-AF65-F5344CB8AC3E}">
        <p14:creationId xmlns:p14="http://schemas.microsoft.com/office/powerpoint/2010/main" val="42050879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2"/>
          <p:cNvSpPr/>
          <p:nvPr/>
        </p:nvSpPr>
        <p:spPr>
          <a:xfrm>
            <a:off x="70585" y="1128240"/>
            <a:ext cx="12037996" cy="5648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noProof="0" dirty="0">
                <a:solidFill>
                  <a:srgbClr val="4BACC6">
                    <a:lumMod val="50000"/>
                  </a:srgbClr>
                </a:solidFill>
                <a:latin typeface="Calibri" panose="020F0502020204030204" pitchFamily="34" charset="0"/>
                <a:cs typeface="Calibri" panose="020F0502020204030204" pitchFamily="34" charset="0"/>
              </a:rPr>
              <a:t>Klein himself described an ideal tool to implement his postulates - calculating machine. The CAS software made it possible to implement his postulates fully. And for us, it can be the first step to implement postulates on how to change doing mathematics in economics and start thinking like engineers or physicists*. </a:t>
            </a:r>
            <a:r>
              <a:rPr lang="en-GB" sz="2800" b="1" noProof="0" dirty="0">
                <a:solidFill>
                  <a:srgbClr val="4BACC6">
                    <a:lumMod val="50000"/>
                  </a:srgbClr>
                </a:solidFill>
                <a:latin typeface="Calibri" panose="020F0502020204030204" pitchFamily="34" charset="0"/>
                <a:cs typeface="Calibri" panose="020F0502020204030204" pitchFamily="34" charset="0"/>
              </a:rPr>
              <a:t>We can experiment with the theoretical model, just as in laboratories</a:t>
            </a:r>
            <a:r>
              <a:rPr lang="en-GB" sz="2800" noProof="0" dirty="0">
                <a:solidFill>
                  <a:srgbClr val="4BACC6">
                    <a:lumMod val="50000"/>
                  </a:srgbClr>
                </a:solidFill>
                <a:latin typeface="Calibri" panose="020F0502020204030204" pitchFamily="34" charset="0"/>
                <a:cs typeface="Calibri" panose="020F0502020204030204" pitchFamily="34" charset="0"/>
              </a:rPr>
              <a:t>. We can adopt a rather naive but cognitively interesting approach: let us treat literally models presented in textbooks, just as the engineer treats the mathematical model of the designed structures. By experimenting with these models, let us learn the mechanics of it and determine the realism (external validity) of their behaviour. </a:t>
            </a:r>
          </a:p>
          <a:p>
            <a:pPr algn="just"/>
            <a:endParaRPr lang="en-GB" sz="2800" noProof="0" dirty="0">
              <a:solidFill>
                <a:srgbClr val="4BACC6">
                  <a:lumMod val="50000"/>
                </a:srgbClr>
              </a:solidFill>
              <a:latin typeface="Calibri" panose="020F0502020204030204" pitchFamily="34" charset="0"/>
              <a:cs typeface="Calibri" panose="020F0502020204030204" pitchFamily="34" charset="0"/>
            </a:endParaRPr>
          </a:p>
          <a:p>
            <a:pPr algn="just"/>
            <a:r>
              <a:rPr lang="en-GB" sz="2800" i="1" noProof="0" dirty="0">
                <a:solidFill>
                  <a:srgbClr val="4BACC6">
                    <a:lumMod val="50000"/>
                  </a:srgbClr>
                </a:solidFill>
                <a:latin typeface="Calibri" panose="020F0502020204030204" pitchFamily="34" charset="0"/>
                <a:cs typeface="Calibri" panose="020F0502020204030204" pitchFamily="34" charset="0"/>
              </a:rPr>
              <a:t>Please read and discuss McCloskey article on the forum: https://www.deirdremccloskey.com/articles/stats/stats.php</a:t>
            </a:r>
          </a:p>
          <a:p>
            <a:pPr algn="just"/>
            <a:endParaRPr lang="en-GB" sz="2800" i="1" noProof="0" dirty="0">
              <a:solidFill>
                <a:srgbClr val="4BACC6">
                  <a:lumMod val="50000"/>
                </a:srgbClr>
              </a:solidFill>
              <a:latin typeface="Calibri" panose="020F0502020204030204" pitchFamily="34" charset="0"/>
              <a:cs typeface="Calibri" panose="020F0502020204030204" pitchFamily="34" charset="0"/>
            </a:endParaRPr>
          </a:p>
          <a:p>
            <a:pPr algn="just"/>
            <a:endParaRPr lang="en-GB" sz="2800" i="1" noProof="0" dirty="0">
              <a:solidFill>
                <a:srgbClr val="4BACC6">
                  <a:lumMod val="50000"/>
                </a:srgbClr>
              </a:solidFill>
              <a:latin typeface="Calibri" panose="020F0502020204030204" pitchFamily="34" charset="0"/>
              <a:ea typeface="DejaVu Sans"/>
              <a:cs typeface="Calibri" panose="020F0502020204030204" pitchFamily="34" charset="0"/>
            </a:endParaRPr>
          </a:p>
          <a:p>
            <a:pPr algn="just"/>
            <a:endParaRPr lang="en-GB" sz="2800" i="1" noProof="0" dirty="0">
              <a:solidFill>
                <a:srgbClr val="4BACC6">
                  <a:lumMod val="50000"/>
                </a:srgbClr>
              </a:solidFill>
              <a:latin typeface="Calibri" panose="020F0502020204030204" pitchFamily="34" charset="0"/>
              <a:ea typeface="DejaVu Sans"/>
              <a:cs typeface="Calibri" panose="020F0502020204030204" pitchFamily="34" charset="0"/>
            </a:endParaRPr>
          </a:p>
        </p:txBody>
      </p:sp>
      <p:sp>
        <p:nvSpPr>
          <p:cNvPr id="4" name="CustomShape 1"/>
          <p:cNvSpPr/>
          <p:nvPr/>
        </p:nvSpPr>
        <p:spPr>
          <a:xfrm>
            <a:off x="-6417"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600" b="1" i="1" spc="-1" noProof="0" dirty="0">
                <a:solidFill>
                  <a:srgbClr val="215968"/>
                </a:solidFill>
                <a:uFill>
                  <a:solidFill>
                    <a:srgbClr val="FFFFFF"/>
                  </a:solidFill>
                </a:uFill>
                <a:latin typeface="Calibri"/>
              </a:rPr>
              <a:t>The </a:t>
            </a:r>
            <a:r>
              <a:rPr lang="pl-PL" sz="3600" b="1" spc="-1" dirty="0" err="1">
                <a:solidFill>
                  <a:srgbClr val="215968"/>
                </a:solidFill>
                <a:uFill>
                  <a:solidFill>
                    <a:srgbClr val="FFFFFF"/>
                  </a:solidFill>
                </a:uFill>
                <a:latin typeface="Calibri"/>
              </a:rPr>
              <a:t>second</a:t>
            </a:r>
            <a:r>
              <a:rPr lang="en-GB" sz="3600" b="1" i="1" spc="-1" noProof="0" dirty="0">
                <a:solidFill>
                  <a:srgbClr val="215968"/>
                </a:solidFill>
                <a:uFill>
                  <a:solidFill>
                    <a:srgbClr val="FFFFFF"/>
                  </a:solidFill>
                </a:uFill>
                <a:latin typeface="Calibri"/>
              </a:rPr>
              <a:t> reason (methodical) to introduce symbolic computation to microeconomics?</a:t>
            </a:r>
          </a:p>
        </p:txBody>
      </p:sp>
    </p:spTree>
    <p:extLst>
      <p:ext uri="{BB962C8B-B14F-4D97-AF65-F5344CB8AC3E}">
        <p14:creationId xmlns:p14="http://schemas.microsoft.com/office/powerpoint/2010/main" val="41730628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2"/>
          <p:cNvSpPr/>
          <p:nvPr/>
        </p:nvSpPr>
        <p:spPr>
          <a:xfrm>
            <a:off x="70585" y="1128240"/>
            <a:ext cx="12037996" cy="5648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noProof="0" dirty="0">
                <a:solidFill>
                  <a:srgbClr val="4BACC6">
                    <a:lumMod val="50000"/>
                  </a:srgbClr>
                </a:solidFill>
                <a:latin typeface="Calibri" panose="020F0502020204030204" pitchFamily="34" charset="0"/>
                <a:cs typeface="Calibri" panose="020F0502020204030204" pitchFamily="34" charset="0"/>
              </a:rPr>
              <a:t>We have to answer the question ourselves: is the model a surrogate of reality or its substitute (Mäki, 2005). </a:t>
            </a:r>
          </a:p>
          <a:p>
            <a:pPr algn="just"/>
            <a:endParaRPr lang="en-GB" sz="2800" i="1" noProof="0" dirty="0">
              <a:solidFill>
                <a:srgbClr val="4BACC6">
                  <a:lumMod val="50000"/>
                </a:srgbClr>
              </a:solidFill>
              <a:latin typeface="Calibri" panose="020F0502020204030204" pitchFamily="34" charset="0"/>
              <a:cs typeface="Calibri" panose="020F0502020204030204" pitchFamily="34" charset="0"/>
            </a:endParaRPr>
          </a:p>
          <a:p>
            <a:pPr algn="just"/>
            <a:r>
              <a:rPr lang="en-GB" sz="2800" b="1" i="1" noProof="0" dirty="0">
                <a:solidFill>
                  <a:srgbClr val="4BACC6">
                    <a:lumMod val="50000"/>
                  </a:srgbClr>
                </a:solidFill>
                <a:latin typeface="Calibri" panose="020F0502020204030204" pitchFamily="34" charset="0"/>
                <a:cs typeface="Calibri" panose="020F0502020204030204" pitchFamily="34" charset="0"/>
              </a:rPr>
              <a:t>External validity </a:t>
            </a:r>
            <a:r>
              <a:rPr lang="en-GB" sz="2800" i="1" noProof="0" dirty="0">
                <a:solidFill>
                  <a:srgbClr val="4BACC6">
                    <a:lumMod val="50000"/>
                  </a:srgbClr>
                </a:solidFill>
                <a:latin typeface="Calibri" panose="020F0502020204030204" pitchFamily="34" charset="0"/>
                <a:cs typeface="Calibri" panose="020F0502020204030204" pitchFamily="34" charset="0"/>
              </a:rPr>
              <a:t>is not a question that can be answered scientifically, although, as</a:t>
            </a:r>
          </a:p>
          <a:p>
            <a:pPr algn="just"/>
            <a:r>
              <a:rPr lang="en-GB" sz="2800" i="1" noProof="0" dirty="0">
                <a:solidFill>
                  <a:srgbClr val="4BACC6">
                    <a:lumMod val="50000"/>
                  </a:srgbClr>
                </a:solidFill>
                <a:latin typeface="Calibri" panose="020F0502020204030204" pitchFamily="34" charset="0"/>
                <a:cs typeface="Calibri" panose="020F0502020204030204" pitchFamily="34" charset="0"/>
              </a:rPr>
              <a:t>we  have  seen,  imaginative  empirical  methods  do  help.  A  lot  hangs  on  what  is essentially  analogical  reasoning.  As  Robert  Sugden  puts  it,  “The  gap  between  the model world and the real world has to be crossed by inductive inference . . . [and this] depends </a:t>
            </a:r>
            <a:r>
              <a:rPr lang="en-GB" sz="2800" b="1" i="1" noProof="0" dirty="0">
                <a:solidFill>
                  <a:srgbClr val="4BACC6">
                    <a:lumMod val="50000"/>
                  </a:srgbClr>
                </a:solidFill>
                <a:latin typeface="Calibri" panose="020F0502020204030204" pitchFamily="34" charset="0"/>
                <a:cs typeface="Calibri" panose="020F0502020204030204" pitchFamily="34" charset="0"/>
              </a:rPr>
              <a:t>on subjective judgments </a:t>
            </a:r>
            <a:r>
              <a:rPr lang="en-GB" sz="2800" i="1" noProof="0" dirty="0">
                <a:solidFill>
                  <a:srgbClr val="4BACC6">
                    <a:lumMod val="50000"/>
                  </a:srgbClr>
                </a:solidFill>
                <a:latin typeface="Calibri" panose="020F0502020204030204" pitchFamily="34" charset="0"/>
                <a:cs typeface="Calibri" panose="020F0502020204030204" pitchFamily="34" charset="0"/>
              </a:rPr>
              <a:t>of ‘similarity,’ ‘salience,’ and ‘credibility.’ ” While we  can  imagine  expressing  concepts  such  as  “similarity”  in  formal  or  quantitative terms, this formalization won’t be helpful in most contexts. There is an unavoidable craft element involved in rendering models useful.  </a:t>
            </a:r>
          </a:p>
          <a:p>
            <a:pPr algn="just"/>
            <a:r>
              <a:rPr lang="en-GB" sz="2800" i="1" noProof="0" dirty="0">
                <a:solidFill>
                  <a:srgbClr val="4BACC6">
                    <a:lumMod val="50000"/>
                  </a:srgbClr>
                </a:solidFill>
                <a:latin typeface="Calibri" panose="020F0502020204030204" pitchFamily="34" charset="0"/>
                <a:cs typeface="Calibri" panose="020F0502020204030204" pitchFamily="34" charset="0"/>
              </a:rPr>
              <a:t>[</a:t>
            </a:r>
            <a:r>
              <a:rPr lang="en-GB" sz="2800" b="1" i="1" noProof="0" dirty="0">
                <a:solidFill>
                  <a:srgbClr val="4BACC6">
                    <a:lumMod val="50000"/>
                  </a:srgbClr>
                </a:solidFill>
                <a:latin typeface="Calibri" panose="020F0502020204030204" pitchFamily="34" charset="0"/>
                <a:cs typeface="Calibri" panose="020F0502020204030204" pitchFamily="34" charset="0"/>
              </a:rPr>
              <a:t>Economics Rules by Dani Rodrik - I </a:t>
            </a:r>
            <a:r>
              <a:rPr lang="en-GB" sz="2800" b="1" i="1" noProof="0" dirty="0" err="1">
                <a:solidFill>
                  <a:srgbClr val="4BACC6">
                    <a:lumMod val="50000"/>
                  </a:srgbClr>
                </a:solidFill>
                <a:latin typeface="Calibri" panose="020F0502020204030204" pitchFamily="34" charset="0"/>
                <a:cs typeface="Calibri" panose="020F0502020204030204" pitchFamily="34" charset="0"/>
              </a:rPr>
              <a:t>recomend</a:t>
            </a:r>
            <a:r>
              <a:rPr lang="en-GB" sz="2800" b="1" i="1" noProof="0" dirty="0">
                <a:solidFill>
                  <a:srgbClr val="4BACC6">
                    <a:lumMod val="50000"/>
                  </a:srgbClr>
                </a:solidFill>
                <a:latin typeface="Calibri" panose="020F0502020204030204" pitchFamily="34" charset="0"/>
                <a:cs typeface="Calibri" panose="020F0502020204030204" pitchFamily="34" charset="0"/>
              </a:rPr>
              <a:t> the book</a:t>
            </a:r>
            <a:r>
              <a:rPr lang="en-GB" sz="2800" i="1" noProof="0" dirty="0">
                <a:solidFill>
                  <a:srgbClr val="4BACC6">
                    <a:lumMod val="50000"/>
                  </a:srgbClr>
                </a:solidFill>
                <a:latin typeface="Calibri" panose="020F0502020204030204" pitchFamily="34" charset="0"/>
                <a:cs typeface="Calibri" panose="020F0502020204030204" pitchFamily="34" charset="0"/>
              </a:rPr>
              <a:t>] </a:t>
            </a:r>
            <a:endParaRPr lang="en-GB" sz="2800" i="1" noProof="0" dirty="0">
              <a:solidFill>
                <a:srgbClr val="4BACC6">
                  <a:lumMod val="50000"/>
                </a:srgbClr>
              </a:solidFill>
              <a:latin typeface="Calibri" panose="020F0502020204030204" pitchFamily="34" charset="0"/>
              <a:ea typeface="DejaVu Sans"/>
              <a:cs typeface="Calibri" panose="020F0502020204030204" pitchFamily="34" charset="0"/>
            </a:endParaRPr>
          </a:p>
          <a:p>
            <a:pPr algn="just"/>
            <a:endParaRPr lang="en-GB" sz="2800" i="1" noProof="0" dirty="0">
              <a:solidFill>
                <a:srgbClr val="4BACC6">
                  <a:lumMod val="50000"/>
                </a:srgbClr>
              </a:solidFill>
              <a:latin typeface="Calibri" panose="020F0502020204030204" pitchFamily="34" charset="0"/>
              <a:ea typeface="DejaVu Sans"/>
              <a:cs typeface="Calibri" panose="020F0502020204030204" pitchFamily="34" charset="0"/>
            </a:endParaRPr>
          </a:p>
        </p:txBody>
      </p:sp>
      <p:sp>
        <p:nvSpPr>
          <p:cNvPr id="4" name="CustomShape 1"/>
          <p:cNvSpPr/>
          <p:nvPr/>
        </p:nvSpPr>
        <p:spPr>
          <a:xfrm>
            <a:off x="-6417"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600" b="1" i="1" spc="-1" noProof="0" dirty="0">
                <a:solidFill>
                  <a:srgbClr val="215968"/>
                </a:solidFill>
                <a:uFill>
                  <a:solidFill>
                    <a:srgbClr val="FFFFFF"/>
                  </a:solidFill>
                </a:uFill>
                <a:latin typeface="Calibri"/>
              </a:rPr>
              <a:t>The second reason (methodical) to introduce symbolic computation to microeconomics?</a:t>
            </a:r>
          </a:p>
        </p:txBody>
      </p:sp>
    </p:spTree>
    <p:extLst>
      <p:ext uri="{BB962C8B-B14F-4D97-AF65-F5344CB8AC3E}">
        <p14:creationId xmlns:p14="http://schemas.microsoft.com/office/powerpoint/2010/main" val="17892737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2"/>
          <p:cNvSpPr/>
          <p:nvPr/>
        </p:nvSpPr>
        <p:spPr>
          <a:xfrm>
            <a:off x="70585" y="1128238"/>
            <a:ext cx="11877575" cy="558057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noProof="0" dirty="0">
                <a:solidFill>
                  <a:srgbClr val="4BACC6">
                    <a:lumMod val="50000"/>
                  </a:srgbClr>
                </a:solidFill>
                <a:latin typeface="Calibri" panose="020F0502020204030204" pitchFamily="34" charset="0"/>
                <a:cs typeface="Calibri" panose="020F0502020204030204" pitchFamily="34" charset="0"/>
              </a:rPr>
              <a:t>Let implement the postulates to our simple labour demand model:</a:t>
            </a:r>
          </a:p>
          <a:p>
            <a:pPr marL="457200" indent="-457200" algn="just">
              <a:buFont typeface="Arial" panose="020B0604020202020204" pitchFamily="34" charset="0"/>
              <a:buChar char="•"/>
            </a:pPr>
            <a:r>
              <a:rPr lang="en-GB" sz="2800" noProof="0" dirty="0">
                <a:solidFill>
                  <a:srgbClr val="4BACC6">
                    <a:lumMod val="50000"/>
                  </a:srgbClr>
                </a:solidFill>
                <a:latin typeface="Calibri" panose="020F0502020204030204" pitchFamily="34" charset="0"/>
                <a:cs typeface="Calibri" panose="020F0502020204030204" pitchFamily="34" charset="0"/>
              </a:rPr>
              <a:t>We can present the L, Y, profit as a function on w and t of and visualize obtained functions. We treat t and w as a variables and do not enter its specific values. It is a simple modification of previous codes and adding drawing  </a:t>
            </a:r>
          </a:p>
          <a:p>
            <a:pPr marL="457200" indent="-457200" algn="just">
              <a:buFont typeface="Arial" panose="020B0604020202020204" pitchFamily="34" charset="0"/>
              <a:buChar char="•"/>
            </a:pPr>
            <a:r>
              <a:rPr lang="en-GB" sz="2800" noProof="0" dirty="0">
                <a:solidFill>
                  <a:srgbClr val="4BACC6">
                    <a:lumMod val="50000"/>
                  </a:srgbClr>
                </a:solidFill>
                <a:latin typeface="Calibri" panose="020F0502020204030204" pitchFamily="34" charset="0"/>
                <a:cs typeface="Calibri" panose="020F0502020204030204" pitchFamily="34" charset="0"/>
              </a:rPr>
              <a:t>We can simply extend the analysis and find the behaviour of tax revenue T = t*p*Y as a function of t. we can create something lake Laffer Curve and we can find the optimum rate of tax that maximize tax revenues T.</a:t>
            </a:r>
          </a:p>
          <a:p>
            <a:pPr marL="457200" indent="-457200" algn="just">
              <a:buFont typeface="Arial" panose="020B0604020202020204" pitchFamily="34" charset="0"/>
              <a:buChar char="•"/>
            </a:pPr>
            <a:r>
              <a:rPr lang="en-GB" sz="2800" noProof="0" dirty="0">
                <a:solidFill>
                  <a:srgbClr val="4BACC6">
                    <a:lumMod val="50000"/>
                  </a:srgbClr>
                </a:solidFill>
                <a:latin typeface="Calibri" panose="020F0502020204030204" pitchFamily="34" charset="0"/>
                <a:cs typeface="Calibri" panose="020F0502020204030204" pitchFamily="34" charset="0"/>
              </a:rPr>
              <a:t>Using the graphical interface we can analyse the behaviour of all these functions</a:t>
            </a:r>
          </a:p>
          <a:p>
            <a:pPr marL="457200" indent="-457200" algn="just">
              <a:buFont typeface="Arial" panose="020B0604020202020204" pitchFamily="34" charset="0"/>
              <a:buChar char="•"/>
            </a:pPr>
            <a:r>
              <a:rPr lang="en-GB" sz="2800" noProof="0" dirty="0">
                <a:solidFill>
                  <a:srgbClr val="4BACC6">
                    <a:lumMod val="50000"/>
                  </a:srgbClr>
                </a:solidFill>
                <a:latin typeface="Calibri" panose="020F0502020204030204" pitchFamily="34" charset="0"/>
                <a:cs typeface="Calibri" panose="020F0502020204030204" pitchFamily="34" charset="0"/>
              </a:rPr>
              <a:t>We can try to judge - are behaviours of these functions realistic or not. </a:t>
            </a:r>
          </a:p>
          <a:p>
            <a:pPr algn="just"/>
            <a:endParaRPr lang="en-GB" sz="2800" b="1" noProof="0" dirty="0">
              <a:solidFill>
                <a:srgbClr val="4BACC6">
                  <a:lumMod val="50000"/>
                </a:srgbClr>
              </a:solidFill>
              <a:latin typeface="Calibri" panose="020F0502020204030204" pitchFamily="34" charset="0"/>
              <a:ea typeface="DejaVu Sans"/>
              <a:cs typeface="Calibri" panose="020F0502020204030204" pitchFamily="34" charset="0"/>
            </a:endParaRPr>
          </a:p>
          <a:p>
            <a:pPr algn="just"/>
            <a:r>
              <a:rPr lang="en-GB" sz="2800" b="1" noProof="0" dirty="0">
                <a:solidFill>
                  <a:srgbClr val="C00000"/>
                </a:solidFill>
                <a:latin typeface="Calibri" panose="020F0502020204030204" pitchFamily="34" charset="0"/>
                <a:ea typeface="DejaVu Sans"/>
                <a:cs typeface="Calibri" panose="020F0502020204030204" pitchFamily="34" charset="0"/>
              </a:rPr>
              <a:t>It will be you todays lecture report. </a:t>
            </a:r>
          </a:p>
          <a:p>
            <a:pPr algn="just"/>
            <a:endParaRPr lang="en-GB" sz="2800" i="1" noProof="0" dirty="0">
              <a:solidFill>
                <a:srgbClr val="4BACC6">
                  <a:lumMod val="50000"/>
                </a:srgbClr>
              </a:solidFill>
              <a:latin typeface="Calibri" panose="020F0502020204030204" pitchFamily="34" charset="0"/>
              <a:ea typeface="DejaVu Sans"/>
              <a:cs typeface="Calibri" panose="020F0502020204030204" pitchFamily="34" charset="0"/>
            </a:endParaRPr>
          </a:p>
        </p:txBody>
      </p:sp>
      <p:sp>
        <p:nvSpPr>
          <p:cNvPr id="6" name="CustomShape 1"/>
          <p:cNvSpPr/>
          <p:nvPr/>
        </p:nvSpPr>
        <p:spPr>
          <a:xfrm>
            <a:off x="0" y="-14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600" b="1" i="1" spc="-1" noProof="0" dirty="0">
                <a:solidFill>
                  <a:srgbClr val="215968"/>
                </a:solidFill>
                <a:uFill>
                  <a:solidFill>
                    <a:srgbClr val="FFFFFF"/>
                  </a:solidFill>
                </a:uFill>
                <a:latin typeface="Calibri"/>
              </a:rPr>
              <a:t>The second reason (methodical) to introduce symbolic computation to microeconomics?</a:t>
            </a:r>
          </a:p>
        </p:txBody>
      </p:sp>
    </p:spTree>
    <p:extLst>
      <p:ext uri="{BB962C8B-B14F-4D97-AF65-F5344CB8AC3E}">
        <p14:creationId xmlns:p14="http://schemas.microsoft.com/office/powerpoint/2010/main" val="20587067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4"/>
          <p:cNvSpPr/>
          <p:nvPr/>
        </p:nvSpPr>
        <p:spPr>
          <a:xfrm>
            <a:off x="189461" y="2544785"/>
            <a:ext cx="3135306" cy="3784927"/>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r>
              <a:rPr lang="en-GB" sz="1400" spc="-1" noProof="0" dirty="0">
                <a:solidFill>
                  <a:srgbClr val="215968"/>
                </a:solidFill>
                <a:uFill>
                  <a:solidFill>
                    <a:srgbClr val="FFFFFF"/>
                  </a:solidFill>
                </a:uFill>
                <a:latin typeface="Calibri"/>
              </a:rPr>
              <a:t>kill(all)$</a:t>
            </a:r>
          </a:p>
          <a:p>
            <a:r>
              <a:rPr lang="en-GB" sz="1400" spc="-1" noProof="0" dirty="0">
                <a:solidFill>
                  <a:srgbClr val="215968"/>
                </a:solidFill>
                <a:uFill>
                  <a:solidFill>
                    <a:srgbClr val="FFFFFF"/>
                  </a:solidFill>
                </a:uFill>
                <a:latin typeface="Calibri"/>
              </a:rPr>
              <a:t>assume(1- t &gt;0);</a:t>
            </a:r>
          </a:p>
          <a:p>
            <a:r>
              <a:rPr lang="en-GB" sz="1400" spc="-1" noProof="0" dirty="0">
                <a:solidFill>
                  <a:srgbClr val="215968"/>
                </a:solidFill>
                <a:uFill>
                  <a:solidFill>
                    <a:srgbClr val="FFFFFF"/>
                  </a:solidFill>
                </a:uFill>
                <a:latin typeface="Calibri"/>
              </a:rPr>
              <a:t>/* prices tax*/</a:t>
            </a:r>
          </a:p>
          <a:p>
            <a:r>
              <a:rPr lang="en-GB" sz="1400" spc="-1" noProof="0" dirty="0">
                <a:solidFill>
                  <a:srgbClr val="215968"/>
                </a:solidFill>
                <a:uFill>
                  <a:solidFill>
                    <a:srgbClr val="FFFFFF"/>
                  </a:solidFill>
                </a:uFill>
                <a:latin typeface="Calibri"/>
              </a:rPr>
              <a:t>p: 10*(1-t); </a:t>
            </a:r>
          </a:p>
          <a:p>
            <a:r>
              <a:rPr lang="en-GB" sz="1400" spc="-1" noProof="0" dirty="0">
                <a:solidFill>
                  <a:srgbClr val="215968"/>
                </a:solidFill>
                <a:uFill>
                  <a:solidFill>
                    <a:srgbClr val="FFFFFF"/>
                  </a:solidFill>
                </a:uFill>
                <a:latin typeface="Calibri"/>
              </a:rPr>
              <a:t>w: 3100; </a:t>
            </a:r>
          </a:p>
          <a:p>
            <a:r>
              <a:rPr lang="en-GB" sz="1400" spc="-1" noProof="0" dirty="0">
                <a:solidFill>
                  <a:srgbClr val="215968"/>
                </a:solidFill>
                <a:uFill>
                  <a:solidFill>
                    <a:srgbClr val="FFFFFF"/>
                  </a:solidFill>
                </a:uFill>
                <a:latin typeface="Calibri"/>
              </a:rPr>
              <a:t>/* enter the production function  */</a:t>
            </a:r>
          </a:p>
          <a:p>
            <a:r>
              <a:rPr lang="en-GB" sz="1400" spc="-1" noProof="0" dirty="0">
                <a:solidFill>
                  <a:srgbClr val="215968"/>
                </a:solidFill>
                <a:uFill>
                  <a:solidFill>
                    <a:srgbClr val="FFFFFF"/>
                  </a:solidFill>
                </a:uFill>
                <a:latin typeface="Calibri"/>
              </a:rPr>
              <a:t>y: 10000*L^0.5;</a:t>
            </a:r>
          </a:p>
          <a:p>
            <a:r>
              <a:rPr lang="en-GB" sz="1400" spc="-1" noProof="0" dirty="0">
                <a:solidFill>
                  <a:srgbClr val="215968"/>
                </a:solidFill>
                <a:uFill>
                  <a:solidFill>
                    <a:srgbClr val="FFFFFF"/>
                  </a:solidFill>
                </a:uFill>
                <a:latin typeface="Calibri"/>
              </a:rPr>
              <a:t>/* enter the profit function  */</a:t>
            </a:r>
          </a:p>
          <a:p>
            <a:r>
              <a:rPr lang="en-GB" sz="1400" spc="-1" noProof="0" dirty="0">
                <a:solidFill>
                  <a:srgbClr val="215968"/>
                </a:solidFill>
                <a:uFill>
                  <a:solidFill>
                    <a:srgbClr val="FFFFFF"/>
                  </a:solidFill>
                </a:uFill>
                <a:latin typeface="Calibri"/>
              </a:rPr>
              <a:t>profit: p*y - w*L;</a:t>
            </a:r>
          </a:p>
          <a:p>
            <a:r>
              <a:rPr lang="en-GB" sz="1400" spc="-1" noProof="0" dirty="0">
                <a:solidFill>
                  <a:srgbClr val="215968"/>
                </a:solidFill>
                <a:uFill>
                  <a:solidFill>
                    <a:srgbClr val="FFFFFF"/>
                  </a:solidFill>
                </a:uFill>
                <a:latin typeface="Calibri"/>
              </a:rPr>
              <a:t>/* calculate </a:t>
            </a:r>
            <a:r>
              <a:rPr lang="en-GB" sz="1400" spc="-1" noProof="0" dirty="0" err="1">
                <a:solidFill>
                  <a:srgbClr val="215968"/>
                </a:solidFill>
                <a:uFill>
                  <a:solidFill>
                    <a:srgbClr val="FFFFFF"/>
                  </a:solidFill>
                </a:uFill>
                <a:latin typeface="Calibri"/>
              </a:rPr>
              <a:t>f.o.c</a:t>
            </a:r>
            <a:r>
              <a:rPr lang="en-GB" sz="1400" spc="-1" noProof="0" dirty="0">
                <a:solidFill>
                  <a:srgbClr val="215968"/>
                </a:solidFill>
                <a:uFill>
                  <a:solidFill>
                    <a:srgbClr val="FFFFFF"/>
                  </a:solidFill>
                </a:uFill>
                <a:latin typeface="Calibri"/>
              </a:rPr>
              <a:t>*/</a:t>
            </a:r>
          </a:p>
          <a:p>
            <a:r>
              <a:rPr lang="en-GB" sz="1400" spc="-1" noProof="0" dirty="0">
                <a:solidFill>
                  <a:srgbClr val="215968"/>
                </a:solidFill>
                <a:uFill>
                  <a:solidFill>
                    <a:srgbClr val="FFFFFF"/>
                  </a:solidFill>
                </a:uFill>
                <a:latin typeface="Calibri"/>
              </a:rPr>
              <a:t>eq1: diff(profit,L,1) = 0;</a:t>
            </a:r>
          </a:p>
          <a:p>
            <a:r>
              <a:rPr lang="en-GB" sz="1400" spc="-1" noProof="0" dirty="0">
                <a:solidFill>
                  <a:srgbClr val="215968"/>
                </a:solidFill>
                <a:uFill>
                  <a:solidFill>
                    <a:srgbClr val="FFFFFF"/>
                  </a:solidFill>
                </a:uFill>
                <a:latin typeface="Calibri"/>
              </a:rPr>
              <a:t>float(solve (eq1,L));</a:t>
            </a:r>
          </a:p>
          <a:p>
            <a:r>
              <a:rPr lang="en-GB" sz="1400" spc="-1" noProof="0" dirty="0">
                <a:solidFill>
                  <a:srgbClr val="215968"/>
                </a:solidFill>
                <a:uFill>
                  <a:solidFill>
                    <a:srgbClr val="FFFFFF"/>
                  </a:solidFill>
                </a:uFill>
                <a:latin typeface="Calibri"/>
              </a:rPr>
              <a:t>L : </a:t>
            </a:r>
            <a:r>
              <a:rPr lang="en-GB" sz="1400" spc="-1" noProof="0" dirty="0" err="1">
                <a:solidFill>
                  <a:srgbClr val="215968"/>
                </a:solidFill>
                <a:uFill>
                  <a:solidFill>
                    <a:srgbClr val="FFFFFF"/>
                  </a:solidFill>
                </a:uFill>
                <a:latin typeface="Calibri"/>
              </a:rPr>
              <a:t>rhs</a:t>
            </a:r>
            <a:r>
              <a:rPr lang="en-GB" sz="1400" spc="-1" noProof="0" dirty="0">
                <a:solidFill>
                  <a:srgbClr val="215968"/>
                </a:solidFill>
                <a:uFill>
                  <a:solidFill>
                    <a:srgbClr val="FFFFFF"/>
                  </a:solidFill>
                </a:uFill>
                <a:latin typeface="Calibri"/>
              </a:rPr>
              <a:t>(%[1]);</a:t>
            </a:r>
          </a:p>
          <a:p>
            <a:r>
              <a:rPr lang="en-GB" sz="1400" spc="-1" noProof="0" dirty="0">
                <a:solidFill>
                  <a:srgbClr val="215968"/>
                </a:solidFill>
                <a:uFill>
                  <a:solidFill>
                    <a:srgbClr val="FFFFFF"/>
                  </a:solidFill>
                </a:uFill>
                <a:latin typeface="Calibri"/>
              </a:rPr>
              <a:t>draw2d(</a:t>
            </a:r>
          </a:p>
          <a:p>
            <a:r>
              <a:rPr lang="en-GB" sz="1400" spc="-1" noProof="0" dirty="0" err="1">
                <a:solidFill>
                  <a:srgbClr val="215968"/>
                </a:solidFill>
                <a:uFill>
                  <a:solidFill>
                    <a:srgbClr val="FFFFFF"/>
                  </a:solidFill>
                </a:uFill>
                <a:latin typeface="Calibri"/>
              </a:rPr>
              <a:t>xlabel</a:t>
            </a:r>
            <a:r>
              <a:rPr lang="en-GB" sz="1400" spc="-1" noProof="0" dirty="0">
                <a:solidFill>
                  <a:srgbClr val="215968"/>
                </a:solidFill>
                <a:uFill>
                  <a:solidFill>
                    <a:srgbClr val="FFFFFF"/>
                  </a:solidFill>
                </a:uFill>
                <a:latin typeface="Calibri"/>
              </a:rPr>
              <a:t> = "t",</a:t>
            </a:r>
          </a:p>
          <a:p>
            <a:r>
              <a:rPr lang="en-GB" sz="1400" spc="-1" noProof="0" dirty="0" err="1">
                <a:solidFill>
                  <a:srgbClr val="215968"/>
                </a:solidFill>
                <a:uFill>
                  <a:solidFill>
                    <a:srgbClr val="FFFFFF"/>
                  </a:solidFill>
                </a:uFill>
                <a:latin typeface="Calibri"/>
              </a:rPr>
              <a:t>ylabel</a:t>
            </a:r>
            <a:r>
              <a:rPr lang="en-GB" sz="1400" spc="-1" noProof="0" dirty="0">
                <a:solidFill>
                  <a:srgbClr val="215968"/>
                </a:solidFill>
                <a:uFill>
                  <a:solidFill>
                    <a:srgbClr val="FFFFFF"/>
                  </a:solidFill>
                </a:uFill>
                <a:latin typeface="Calibri"/>
              </a:rPr>
              <a:t> = "</a:t>
            </a:r>
            <a:r>
              <a:rPr lang="en-GB" sz="1400" b="1" spc="-1" noProof="0" dirty="0">
                <a:solidFill>
                  <a:srgbClr val="FF0000"/>
                </a:solidFill>
                <a:uFill>
                  <a:solidFill>
                    <a:srgbClr val="FFFFFF"/>
                  </a:solidFill>
                </a:uFill>
                <a:latin typeface="Calibri"/>
              </a:rPr>
              <a:t>L</a:t>
            </a:r>
            <a:r>
              <a:rPr lang="en-GB" sz="1400" spc="-1" noProof="0" dirty="0">
                <a:solidFill>
                  <a:srgbClr val="215968"/>
                </a:solidFill>
                <a:uFill>
                  <a:solidFill>
                    <a:srgbClr val="FFFFFF"/>
                  </a:solidFill>
                </a:uFill>
                <a:latin typeface="Calibri"/>
              </a:rPr>
              <a:t>",</a:t>
            </a:r>
          </a:p>
          <a:p>
            <a:r>
              <a:rPr lang="en-GB" sz="1400" spc="-1" noProof="0" dirty="0">
                <a:solidFill>
                  <a:srgbClr val="215968"/>
                </a:solidFill>
                <a:uFill>
                  <a:solidFill>
                    <a:srgbClr val="FFFFFF"/>
                  </a:solidFill>
                </a:uFill>
                <a:latin typeface="Calibri"/>
              </a:rPr>
              <a:t>explicit(</a:t>
            </a:r>
            <a:r>
              <a:rPr lang="en-GB" sz="1400" spc="-1" noProof="0" dirty="0" err="1">
                <a:solidFill>
                  <a:srgbClr val="215968"/>
                </a:solidFill>
                <a:uFill>
                  <a:solidFill>
                    <a:srgbClr val="FFFFFF"/>
                  </a:solidFill>
                </a:uFill>
                <a:latin typeface="Calibri"/>
              </a:rPr>
              <a:t>ev</a:t>
            </a:r>
            <a:r>
              <a:rPr lang="en-GB" sz="1400" spc="-1" noProof="0" dirty="0">
                <a:solidFill>
                  <a:srgbClr val="215968"/>
                </a:solidFill>
                <a:uFill>
                  <a:solidFill>
                    <a:srgbClr val="FFFFFF"/>
                  </a:solidFill>
                </a:uFill>
                <a:latin typeface="Calibri"/>
              </a:rPr>
              <a:t>(</a:t>
            </a:r>
            <a:r>
              <a:rPr lang="en-GB" sz="1400" b="1" spc="-1" noProof="0" dirty="0">
                <a:solidFill>
                  <a:srgbClr val="FF0000"/>
                </a:solidFill>
                <a:uFill>
                  <a:solidFill>
                    <a:srgbClr val="FFFFFF"/>
                  </a:solidFill>
                </a:uFill>
                <a:latin typeface="Calibri"/>
              </a:rPr>
              <a:t>L</a:t>
            </a:r>
            <a:r>
              <a:rPr lang="en-GB" sz="1400" spc="-1" noProof="0" dirty="0">
                <a:solidFill>
                  <a:srgbClr val="215968"/>
                </a:solidFill>
                <a:uFill>
                  <a:solidFill>
                    <a:srgbClr val="FFFFFF"/>
                  </a:solidFill>
                </a:uFill>
                <a:latin typeface="Calibri"/>
              </a:rPr>
              <a:t>), t,0,0.99));</a:t>
            </a:r>
            <a:endParaRPr lang="en-GB" sz="2000" noProof="0" dirty="0">
              <a:solidFill>
                <a:prstClr val="black"/>
              </a:solidFill>
              <a:latin typeface="Arial"/>
              <a:ea typeface="DejaVu Sans"/>
              <a:cs typeface="DejaVu Sans"/>
            </a:endParaRPr>
          </a:p>
        </p:txBody>
      </p:sp>
      <p:pic>
        <p:nvPicPr>
          <p:cNvPr id="9" name="Obraz 8"/>
          <p:cNvPicPr>
            <a:picLocks noChangeAspect="1"/>
          </p:cNvPicPr>
          <p:nvPr/>
        </p:nvPicPr>
        <p:blipFill>
          <a:blip r:embed="rId2"/>
          <a:stretch>
            <a:fillRect/>
          </a:stretch>
        </p:blipFill>
        <p:spPr>
          <a:xfrm>
            <a:off x="3599635" y="2727279"/>
            <a:ext cx="3143793" cy="3598948"/>
          </a:xfrm>
          <a:prstGeom prst="rect">
            <a:avLst/>
          </a:prstGeom>
        </p:spPr>
      </p:pic>
      <p:cxnSp>
        <p:nvCxnSpPr>
          <p:cNvPr id="5" name="Łącznik prosty ze strzałką 4"/>
          <p:cNvCxnSpPr/>
          <p:nvPr/>
        </p:nvCxnSpPr>
        <p:spPr>
          <a:xfrm flipV="1">
            <a:off x="866274" y="2858704"/>
            <a:ext cx="2800951" cy="258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Prostokąt 16"/>
          <p:cNvSpPr/>
          <p:nvPr/>
        </p:nvSpPr>
        <p:spPr>
          <a:xfrm>
            <a:off x="7018296" y="1128240"/>
            <a:ext cx="5022908" cy="5262979"/>
          </a:xfrm>
          <a:prstGeom prst="rect">
            <a:avLst/>
          </a:prstGeom>
        </p:spPr>
        <p:txBody>
          <a:bodyPr wrap="square">
            <a:spAutoFit/>
          </a:bodyPr>
          <a:lstStyle/>
          <a:p>
            <a:pPr algn="just"/>
            <a:r>
              <a:rPr lang="en-GB" sz="2800" noProof="0" dirty="0">
                <a:solidFill>
                  <a:srgbClr val="215968"/>
                </a:solidFill>
                <a:latin typeface="Calibri" panose="020F0502020204030204" pitchFamily="34" charset="0"/>
                <a:cs typeface="Calibri" panose="020F0502020204030204" pitchFamily="34" charset="0"/>
              </a:rPr>
              <a:t>The behaviour of the function seems OK, but ….</a:t>
            </a:r>
          </a:p>
          <a:p>
            <a:pPr algn="just"/>
            <a:endParaRPr lang="en-GB" sz="2800" noProof="0" dirty="0">
              <a:solidFill>
                <a:srgbClr val="215968"/>
              </a:solidFill>
              <a:latin typeface="Calibri" panose="020F0502020204030204" pitchFamily="34" charset="0"/>
              <a:cs typeface="Calibri" panose="020F0502020204030204" pitchFamily="34" charset="0"/>
            </a:endParaRPr>
          </a:p>
          <a:p>
            <a:pPr algn="just"/>
            <a:r>
              <a:rPr lang="en-GB" sz="2800" noProof="0" dirty="0">
                <a:solidFill>
                  <a:srgbClr val="215968"/>
                </a:solidFill>
                <a:latin typeface="Calibri" panose="020F0502020204030204" pitchFamily="34" charset="0"/>
                <a:cs typeface="Calibri" panose="020F0502020204030204" pitchFamily="34" charset="0"/>
              </a:rPr>
              <a:t>I am not going to discuss the behaviour of the function - it will be your goal of today's lecture report. </a:t>
            </a:r>
            <a:r>
              <a:rPr lang="en-GB" sz="2800" b="1" noProof="0" dirty="0">
                <a:solidFill>
                  <a:srgbClr val="215968"/>
                </a:solidFill>
                <a:latin typeface="Calibri" panose="020F0502020204030204" pitchFamily="34" charset="0"/>
                <a:cs typeface="Calibri" panose="020F0502020204030204" pitchFamily="34" charset="0"/>
              </a:rPr>
              <a:t>It should be your subjective judgment</a:t>
            </a:r>
            <a:r>
              <a:rPr lang="en-GB" sz="2800" noProof="0" dirty="0">
                <a:solidFill>
                  <a:srgbClr val="215968"/>
                </a:solidFill>
                <a:latin typeface="Calibri" panose="020F0502020204030204" pitchFamily="34" charset="0"/>
                <a:cs typeface="Calibri" panose="020F0502020204030204" pitchFamily="34" charset="0"/>
              </a:rPr>
              <a:t>.  Today, I give you easy to use computational tools. I present my interpretation as comments to your reports. </a:t>
            </a:r>
          </a:p>
        </p:txBody>
      </p:sp>
      <p:sp>
        <p:nvSpPr>
          <p:cNvPr id="21" name="CustomShape 1"/>
          <p:cNvSpPr/>
          <p:nvPr/>
        </p:nvSpPr>
        <p:spPr>
          <a:xfrm>
            <a:off x="0" y="-14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600" b="1" i="1" spc="-1" noProof="0" dirty="0">
                <a:solidFill>
                  <a:srgbClr val="215968"/>
                </a:solidFill>
                <a:uFill>
                  <a:solidFill>
                    <a:srgbClr val="FFFFFF"/>
                  </a:solidFill>
                </a:uFill>
                <a:latin typeface="Calibri"/>
              </a:rPr>
              <a:t>The second reason (methodical) to introduce symbolic computation to microeconomics?</a:t>
            </a:r>
          </a:p>
        </p:txBody>
      </p:sp>
      <p:sp>
        <p:nvSpPr>
          <p:cNvPr id="6" name="Prostokąt 5"/>
          <p:cNvSpPr/>
          <p:nvPr/>
        </p:nvSpPr>
        <p:spPr>
          <a:xfrm>
            <a:off x="1360996" y="1348790"/>
            <a:ext cx="4065472" cy="954107"/>
          </a:xfrm>
          <a:prstGeom prst="rect">
            <a:avLst/>
          </a:prstGeom>
        </p:spPr>
        <p:txBody>
          <a:bodyPr wrap="none">
            <a:spAutoFit/>
          </a:bodyPr>
          <a:lstStyle/>
          <a:p>
            <a:pPr algn="just"/>
            <a:r>
              <a:rPr lang="en-GB" sz="2800" noProof="0" dirty="0">
                <a:solidFill>
                  <a:srgbClr val="215968"/>
                </a:solidFill>
                <a:latin typeface="Calibri" panose="020F0502020204030204" pitchFamily="34" charset="0"/>
                <a:cs typeface="Calibri" panose="020F0502020204030204" pitchFamily="34" charset="0"/>
              </a:rPr>
              <a:t>It is a labour function with </a:t>
            </a:r>
          </a:p>
          <a:p>
            <a:pPr algn="just"/>
            <a:r>
              <a:rPr lang="en-GB" sz="2800" noProof="0" dirty="0">
                <a:solidFill>
                  <a:srgbClr val="215968"/>
                </a:solidFill>
                <a:latin typeface="Calibri" panose="020F0502020204030204" pitchFamily="34" charset="0"/>
                <a:cs typeface="Calibri" panose="020F0502020204030204" pitchFamily="34" charset="0"/>
              </a:rPr>
              <a:t>respect to the tax rate L(t).</a:t>
            </a:r>
          </a:p>
        </p:txBody>
      </p:sp>
    </p:spTree>
    <p:extLst>
      <p:ext uri="{BB962C8B-B14F-4D97-AF65-F5344CB8AC3E}">
        <p14:creationId xmlns:p14="http://schemas.microsoft.com/office/powerpoint/2010/main" val="40202322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4A185-52DB-50B6-9CB9-23DDB59ABC7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DB600CA7-D6DF-62A9-30AF-DA7F82809FDE}"/>
              </a:ext>
            </a:extLst>
          </p:cNvPr>
          <p:cNvSpPr>
            <a:spLocks noGrp="1"/>
          </p:cNvSpPr>
          <p:nvPr>
            <p:ph type="title"/>
          </p:nvPr>
        </p:nvSpPr>
        <p:spPr>
          <a:xfrm>
            <a:off x="0" y="-13886"/>
            <a:ext cx="12192000" cy="626729"/>
          </a:xfrm>
          <a:solidFill>
            <a:schemeClr val="accent5">
              <a:lumMod val="20000"/>
              <a:lumOff val="80000"/>
            </a:schemeClr>
          </a:solidFill>
        </p:spPr>
        <p:txBody>
          <a:bodyPr>
            <a:normAutofit/>
          </a:bodyPr>
          <a:lstStyle/>
          <a:p>
            <a:pPr algn="ctr"/>
            <a:r>
              <a:rPr lang="en-GB" sz="3200" b="1" noProof="0" dirty="0">
                <a:solidFill>
                  <a:schemeClr val="accent5">
                    <a:lumMod val="50000"/>
                  </a:schemeClr>
                </a:solidFill>
              </a:rPr>
              <a:t>Math Test</a:t>
            </a:r>
            <a:r>
              <a:rPr lang="pl-PL" sz="3200" b="1" noProof="0" dirty="0">
                <a:solidFill>
                  <a:schemeClr val="accent5">
                    <a:lumMod val="50000"/>
                  </a:schemeClr>
                </a:solidFill>
              </a:rPr>
              <a:t> part 2 </a:t>
            </a:r>
            <a:r>
              <a:rPr lang="en-GB" sz="3200" b="1" noProof="0" dirty="0">
                <a:solidFill>
                  <a:schemeClr val="accent5">
                    <a:lumMod val="50000"/>
                  </a:schemeClr>
                </a:solidFill>
              </a:rPr>
              <a:t> </a:t>
            </a:r>
          </a:p>
        </p:txBody>
      </p:sp>
      <p:sp>
        <p:nvSpPr>
          <p:cNvPr id="3" name="AutoShape 2" descr="Image result for varian microeconomics">
            <a:extLst>
              <a:ext uri="{FF2B5EF4-FFF2-40B4-BE49-F238E27FC236}">
                <a16:creationId xmlns:a16="http://schemas.microsoft.com/office/drawing/2014/main" id="{7ED04D36-FFD3-6365-2A1A-5E3AA5337170}"/>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5" name="AutoShape 5" descr="Image result for nicholson microeconomics">
            <a:extLst>
              <a:ext uri="{FF2B5EF4-FFF2-40B4-BE49-F238E27FC236}">
                <a16:creationId xmlns:a16="http://schemas.microsoft.com/office/drawing/2014/main" id="{E3D75425-3A6F-6C90-744A-8B43DA791466}"/>
              </a:ext>
            </a:extLst>
          </p:cNvPr>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6" name="AutoShape 8" descr="Image result for is not equal to">
            <a:extLst>
              <a:ext uri="{FF2B5EF4-FFF2-40B4-BE49-F238E27FC236}">
                <a16:creationId xmlns:a16="http://schemas.microsoft.com/office/drawing/2014/main" id="{8778A51C-A918-9213-3019-C3E220625384}"/>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BB3408-201A-4A0D-B0D7-6385AC21080C}"/>
                  </a:ext>
                </a:extLst>
              </p:cNvPr>
              <p:cNvSpPr txBox="1"/>
              <p:nvPr/>
            </p:nvSpPr>
            <p:spPr>
              <a:xfrm>
                <a:off x="372082" y="901435"/>
                <a:ext cx="5590973" cy="5464316"/>
              </a:xfrm>
              <a:prstGeom prst="rect">
                <a:avLst/>
              </a:prstGeom>
              <a:noFill/>
            </p:spPr>
            <p:txBody>
              <a:bodyPr wrap="square">
                <a:spAutoFit/>
              </a:bodyPr>
              <a:lstStyle/>
              <a:p>
                <a:pPr>
                  <a:spcBef>
                    <a:spcPts val="900"/>
                  </a:spcBef>
                  <a:spcAft>
                    <a:spcPts val="900"/>
                  </a:spcAft>
                  <a:buNone/>
                </a:pPr>
                <a:r>
                  <a:rPr lang="en-US" sz="2000" dirty="0">
                    <a:effectLst/>
                    <a:latin typeface="Times New Roman" panose="02020603050405020304" pitchFamily="18" charset="0"/>
                    <a:ea typeface="Aptos" panose="020B0004020202020204" pitchFamily="34" charset="0"/>
                    <a:cs typeface="Times New Roman" panose="02020603050405020304" pitchFamily="18" charset="0"/>
                  </a:rPr>
                  <a:t>Consider a perfectly competitive firm with the production function (labor is the only input):</a:t>
                </a:r>
                <a:endParaRPr lang="pl-PL" sz="2000" dirty="0">
                  <a:effectLst/>
                  <a:latin typeface="Times New Roman" panose="02020603050405020304" pitchFamily="18" charset="0"/>
                  <a:ea typeface="Aptos" panose="020B0004020202020204" pitchFamily="34" charset="0"/>
                  <a:cs typeface="Times New Roman" panose="02020603050405020304" pitchFamily="18" charset="0"/>
                </a:endParaRPr>
              </a:p>
              <a:p>
                <a:pPr>
                  <a:spcBef>
                    <a:spcPts val="900"/>
                  </a:spcBef>
                  <a:spcAft>
                    <a:spcPts val="900"/>
                  </a:spcAft>
                  <a:buNone/>
                </a:pPr>
                <a14:m>
                  <m:oMathPara xmlns:m="http://schemas.openxmlformats.org/officeDocument/2006/math">
                    <m:oMathParaPr>
                      <m:jc m:val="centerGroup"/>
                    </m:oMathParaPr>
                    <m:oMath xmlns:m="http://schemas.openxmlformats.org/officeDocument/2006/math">
                      <m:r>
                        <a:rPr lang="en-US" sz="2000" b="1" i="1">
                          <a:effectLst/>
                          <a:latin typeface="Cambria Math" panose="02040503050406030204" pitchFamily="18" charset="0"/>
                          <a:ea typeface="Aptos" panose="020B0004020202020204" pitchFamily="34" charset="0"/>
                          <a:cs typeface="Times New Roman" panose="02020603050405020304" pitchFamily="18" charset="0"/>
                        </a:rPr>
                        <m:t>𝒚</m:t>
                      </m:r>
                      <m:r>
                        <a:rPr lang="en-US" sz="2000" b="1">
                          <a:effectLst/>
                          <a:latin typeface="Cambria Math" panose="02040503050406030204" pitchFamily="18" charset="0"/>
                          <a:ea typeface="Aptos" panose="020B0004020202020204" pitchFamily="34" charset="0"/>
                          <a:cs typeface="Times New Roman" panose="02020603050405020304" pitchFamily="18" charset="0"/>
                        </a:rPr>
                        <m:t>(</m:t>
                      </m:r>
                      <m:r>
                        <a:rPr lang="en-US" sz="2000" b="1" i="1">
                          <a:effectLst/>
                          <a:latin typeface="Cambria Math" panose="02040503050406030204" pitchFamily="18" charset="0"/>
                          <a:ea typeface="Aptos" panose="020B0004020202020204" pitchFamily="34" charset="0"/>
                          <a:cs typeface="Times New Roman" panose="02020603050405020304" pitchFamily="18" charset="0"/>
                        </a:rPr>
                        <m:t>𝑳</m:t>
                      </m:r>
                      <m:r>
                        <a:rPr lang="en-US" sz="2000" b="1">
                          <a:effectLst/>
                          <a:latin typeface="Cambria Math" panose="02040503050406030204" pitchFamily="18" charset="0"/>
                          <a:ea typeface="Aptos" panose="020B0004020202020204" pitchFamily="34" charset="0"/>
                          <a:cs typeface="Times New Roman" panose="02020603050405020304" pitchFamily="18" charset="0"/>
                        </a:rPr>
                        <m:t>)=</m:t>
                      </m:r>
                      <m:r>
                        <a:rPr lang="en-US" sz="2000" b="1" i="1">
                          <a:effectLst/>
                          <a:latin typeface="Cambria Math" panose="02040503050406030204" pitchFamily="18" charset="0"/>
                          <a:ea typeface="Aptos" panose="020B0004020202020204" pitchFamily="34" charset="0"/>
                          <a:cs typeface="Times New Roman" panose="02020603050405020304" pitchFamily="18" charset="0"/>
                        </a:rPr>
                        <m:t>𝟏𝟎𝟎𝟎𝟎</m:t>
                      </m:r>
                      <m:r>
                        <a:rPr lang="en-US" sz="2000" b="1" i="1">
                          <a:effectLst/>
                          <a:latin typeface="Cambria Math" panose="02040503050406030204" pitchFamily="18" charset="0"/>
                          <a:ea typeface="Aptos" panose="020B0004020202020204" pitchFamily="34" charset="0"/>
                          <a:cs typeface="Times New Roman" panose="02020603050405020304" pitchFamily="18" charset="0"/>
                        </a:rPr>
                        <m:t> </m:t>
                      </m:r>
                      <m:sSup>
                        <m:sSupPr>
                          <m:ctrlPr>
                            <a:rPr lang="pl-PL" sz="2000" b="1"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000" b="1" i="1">
                              <a:effectLst/>
                              <a:latin typeface="Cambria Math" panose="02040503050406030204" pitchFamily="18" charset="0"/>
                              <a:ea typeface="Aptos" panose="020B0004020202020204" pitchFamily="34" charset="0"/>
                              <a:cs typeface="Times New Roman" panose="02020603050405020304" pitchFamily="18" charset="0"/>
                            </a:rPr>
                            <m:t>𝑳</m:t>
                          </m:r>
                        </m:e>
                        <m:sup>
                          <m:r>
                            <a:rPr lang="en-US" sz="2000" b="1" i="1">
                              <a:effectLst/>
                              <a:latin typeface="Cambria Math" panose="02040503050406030204" pitchFamily="18" charset="0"/>
                              <a:ea typeface="Aptos" panose="020B0004020202020204" pitchFamily="34" charset="0"/>
                              <a:cs typeface="Times New Roman" panose="02020603050405020304" pitchFamily="18" charset="0"/>
                            </a:rPr>
                            <m:t>𝟎</m:t>
                          </m:r>
                          <m:r>
                            <a:rPr lang="en-US" sz="2000" b="1" i="1">
                              <a:effectLst/>
                              <a:latin typeface="Cambria Math" panose="02040503050406030204" pitchFamily="18" charset="0"/>
                              <a:ea typeface="Aptos" panose="020B0004020202020204" pitchFamily="34" charset="0"/>
                              <a:cs typeface="Times New Roman" panose="02020603050405020304" pitchFamily="18" charset="0"/>
                            </a:rPr>
                            <m:t>.</m:t>
                          </m:r>
                          <m:r>
                            <a:rPr lang="en-US" sz="2000" b="1" i="1">
                              <a:effectLst/>
                              <a:latin typeface="Cambria Math" panose="02040503050406030204" pitchFamily="18" charset="0"/>
                              <a:ea typeface="Aptos" panose="020B0004020202020204" pitchFamily="34" charset="0"/>
                              <a:cs typeface="Times New Roman" panose="02020603050405020304" pitchFamily="18" charset="0"/>
                            </a:rPr>
                            <m:t>𝟓</m:t>
                          </m:r>
                        </m:sup>
                      </m:sSup>
                      <m:r>
                        <a:rPr lang="en-US" sz="2000" b="1">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pl-PL" sz="2000" b="1" dirty="0">
                  <a:effectLst/>
                  <a:latin typeface="Times New Roman" panose="02020603050405020304" pitchFamily="18" charset="0"/>
                  <a:ea typeface="Aptos" panose="020B0004020202020204" pitchFamily="34" charset="0"/>
                  <a:cs typeface="Times New Roman" panose="02020603050405020304" pitchFamily="18" charset="0"/>
                </a:endParaRPr>
              </a:p>
              <a:p>
                <a:pPr>
                  <a:spcBef>
                    <a:spcPts val="900"/>
                  </a:spcBef>
                  <a:spcAft>
                    <a:spcPts val="900"/>
                  </a:spcAft>
                  <a:buNone/>
                </a:pPr>
                <a:r>
                  <a:rPr lang="en-US" sz="2000" dirty="0">
                    <a:effectLst/>
                    <a:latin typeface="Times New Roman" panose="02020603050405020304" pitchFamily="18" charset="0"/>
                    <a:ea typeface="Aptos" panose="020B0004020202020204" pitchFamily="34" charset="0"/>
                    <a:cs typeface="Times New Roman" panose="02020603050405020304" pitchFamily="18" charset="0"/>
                  </a:rPr>
                  <a:t>The output price is </a:t>
                </a:r>
                <a14:m>
                  <m:oMath xmlns:m="http://schemas.openxmlformats.org/officeDocument/2006/math">
                    <m:r>
                      <a:rPr lang="en-US" sz="2000" i="1">
                        <a:effectLst/>
                        <a:latin typeface="Cambria Math" panose="02040503050406030204" pitchFamily="18" charset="0"/>
                        <a:ea typeface="Aptos" panose="020B0004020202020204" pitchFamily="34" charset="0"/>
                        <a:cs typeface="Times New Roman" panose="02020603050405020304" pitchFamily="18" charset="0"/>
                      </a:rPr>
                      <m:t>𝑝</m:t>
                    </m:r>
                    <m:r>
                      <a:rPr lang="en-US"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i="1">
                        <a:effectLst/>
                        <a:latin typeface="Cambria Math" panose="02040503050406030204" pitchFamily="18" charset="0"/>
                        <a:ea typeface="Aptos" panose="020B0004020202020204" pitchFamily="34" charset="0"/>
                        <a:cs typeface="Times New Roman" panose="02020603050405020304" pitchFamily="18" charset="0"/>
                      </a:rPr>
                      <m:t>10</m:t>
                    </m:r>
                  </m:oMath>
                </a14:m>
                <a:r>
                  <a:rPr lang="en-US" sz="2000" dirty="0">
                    <a:effectLst/>
                    <a:latin typeface="Times New Roman" panose="02020603050405020304" pitchFamily="18" charset="0"/>
                    <a:ea typeface="Aptos" panose="020B0004020202020204" pitchFamily="34" charset="0"/>
                    <a:cs typeface="Times New Roman" panose="02020603050405020304" pitchFamily="18" charset="0"/>
                  </a:rPr>
                  <a:t> and the market wage is </a:t>
                </a:r>
                <a14:m>
                  <m:oMath xmlns:m="http://schemas.openxmlformats.org/officeDocument/2006/math">
                    <m:r>
                      <a:rPr lang="en-US" sz="2000" i="1">
                        <a:effectLst/>
                        <a:latin typeface="Cambria Math" panose="02040503050406030204" pitchFamily="18" charset="0"/>
                        <a:ea typeface="Aptos" panose="020B0004020202020204" pitchFamily="34" charset="0"/>
                        <a:cs typeface="Times New Roman" panose="02020603050405020304" pitchFamily="18" charset="0"/>
                      </a:rPr>
                      <m:t>𝑤</m:t>
                    </m:r>
                    <m:r>
                      <a:rPr lang="en-US"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i="1">
                        <a:effectLst/>
                        <a:latin typeface="Cambria Math" panose="02040503050406030204" pitchFamily="18" charset="0"/>
                        <a:ea typeface="Aptos" panose="020B0004020202020204" pitchFamily="34" charset="0"/>
                        <a:cs typeface="Times New Roman" panose="02020603050405020304" pitchFamily="18" charset="0"/>
                      </a:rPr>
                      <m:t>3150</m:t>
                    </m:r>
                  </m:oMath>
                </a14:m>
                <a:r>
                  <a:rPr lang="en-US" sz="2000" dirty="0">
                    <a:effectLst/>
                    <a:latin typeface="Times New Roman" panose="02020603050405020304" pitchFamily="18" charset="0"/>
                    <a:ea typeface="Aptos" panose="020B0004020202020204" pitchFamily="34" charset="0"/>
                    <a:cs typeface="Times New Roman" panose="02020603050405020304" pitchFamily="18" charset="0"/>
                  </a:rPr>
                  <a:t>.</a:t>
                </a:r>
                <a:endParaRPr lang="pl-PL" sz="2000" dirty="0">
                  <a:effectLst/>
                  <a:latin typeface="Times New Roman" panose="02020603050405020304" pitchFamily="18" charset="0"/>
                  <a:ea typeface="Aptos" panose="020B0004020202020204" pitchFamily="34" charset="0"/>
                  <a:cs typeface="Times New Roman" panose="02020603050405020304" pitchFamily="18" charset="0"/>
                </a:endParaRPr>
              </a:p>
              <a:p>
                <a:pPr>
                  <a:spcBef>
                    <a:spcPts val="900"/>
                  </a:spcBef>
                  <a:spcAft>
                    <a:spcPts val="900"/>
                  </a:spcAft>
                  <a:buNone/>
                </a:pPr>
                <a:r>
                  <a:rPr lang="en-US" sz="2000" dirty="0">
                    <a:effectLst/>
                    <a:latin typeface="Times New Roman" panose="02020603050405020304" pitchFamily="18" charset="0"/>
                    <a:ea typeface="Aptos" panose="020B0004020202020204" pitchFamily="34" charset="0"/>
                    <a:cs typeface="Times New Roman" panose="02020603050405020304" pitchFamily="18" charset="0"/>
                  </a:rPr>
                  <a:t>A 20% ad valorem tax on sales is introduced, paid by the seller. The firm’s effective price becomes </a:t>
                </a:r>
                <a14:m>
                  <m:oMath xmlns:m="http://schemas.openxmlformats.org/officeDocument/2006/math">
                    <m:r>
                      <a:rPr lang="en-US" sz="2000" i="1">
                        <a:effectLst/>
                        <a:latin typeface="Cambria Math" panose="02040503050406030204" pitchFamily="18" charset="0"/>
                        <a:ea typeface="Aptos" panose="020B0004020202020204" pitchFamily="34" charset="0"/>
                        <a:cs typeface="Times New Roman" panose="02020603050405020304" pitchFamily="18" charset="0"/>
                      </a:rPr>
                      <m:t>𝑝</m:t>
                    </m:r>
                    <m:r>
                      <a:rPr lang="en-US"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i="1">
                        <a:effectLst/>
                        <a:latin typeface="Cambria Math" panose="02040503050406030204" pitchFamily="18" charset="0"/>
                        <a:ea typeface="Aptos" panose="020B0004020202020204" pitchFamily="34" charset="0"/>
                        <a:cs typeface="Times New Roman" panose="02020603050405020304" pitchFamily="18" charset="0"/>
                      </a:rPr>
                      <m:t>1−</m:t>
                    </m:r>
                    <m:r>
                      <a:rPr lang="en-US" sz="2000" i="1">
                        <a:effectLst/>
                        <a:latin typeface="Cambria Math" panose="02040503050406030204" pitchFamily="18" charset="0"/>
                        <a:ea typeface="Aptos" panose="020B0004020202020204" pitchFamily="34" charset="0"/>
                        <a:cs typeface="Times New Roman" panose="02020603050405020304" pitchFamily="18" charset="0"/>
                      </a:rPr>
                      <m:t>𝑡</m:t>
                    </m:r>
                    <m:r>
                      <a:rPr lang="en-US" sz="20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000" dirty="0">
                    <a:effectLst/>
                    <a:latin typeface="Times New Roman" panose="02020603050405020304" pitchFamily="18" charset="0"/>
                    <a:ea typeface="Aptos" panose="020B0004020202020204" pitchFamily="34" charset="0"/>
                    <a:cs typeface="Times New Roman" panose="02020603050405020304" pitchFamily="18" charset="0"/>
                  </a:rPr>
                  <a:t> with </a:t>
                </a:r>
                <a14:m>
                  <m:oMath xmlns:m="http://schemas.openxmlformats.org/officeDocument/2006/math">
                    <m:r>
                      <a:rPr lang="en-US" sz="2000" i="1">
                        <a:effectLst/>
                        <a:latin typeface="Cambria Math" panose="02040503050406030204" pitchFamily="18" charset="0"/>
                        <a:ea typeface="Aptos" panose="020B0004020202020204" pitchFamily="34" charset="0"/>
                        <a:cs typeface="Times New Roman" panose="02020603050405020304" pitchFamily="18" charset="0"/>
                      </a:rPr>
                      <m:t>𝑡</m:t>
                    </m:r>
                    <m:r>
                      <a:rPr lang="en-US"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i="1">
                        <a:effectLst/>
                        <a:latin typeface="Cambria Math" panose="02040503050406030204" pitchFamily="18" charset="0"/>
                        <a:ea typeface="Aptos" panose="020B0004020202020204" pitchFamily="34" charset="0"/>
                        <a:cs typeface="Times New Roman" panose="02020603050405020304" pitchFamily="18" charset="0"/>
                      </a:rPr>
                      <m:t>0</m:t>
                    </m:r>
                    <m:r>
                      <a:rPr lang="en-US"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i="1">
                        <a:effectLst/>
                        <a:latin typeface="Cambria Math" panose="02040503050406030204" pitchFamily="18" charset="0"/>
                        <a:ea typeface="Aptos" panose="020B0004020202020204" pitchFamily="34" charset="0"/>
                        <a:cs typeface="Times New Roman" panose="02020603050405020304" pitchFamily="18" charset="0"/>
                      </a:rPr>
                      <m:t>1</m:t>
                    </m:r>
                    <m:r>
                      <a:rPr lang="en-US" sz="20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000" dirty="0">
                    <a:effectLst/>
                    <a:latin typeface="Times New Roman" panose="02020603050405020304" pitchFamily="18" charset="0"/>
                    <a:ea typeface="Aptos" panose="020B0004020202020204" pitchFamily="34" charset="0"/>
                    <a:cs typeface="Times New Roman" panose="02020603050405020304" pitchFamily="18" charset="0"/>
                  </a:rPr>
                  <a:t> (use </a:t>
                </a:r>
                <a14:m>
                  <m:oMath xmlns:m="http://schemas.openxmlformats.org/officeDocument/2006/math">
                    <m:r>
                      <a:rPr lang="en-US" sz="2000" i="1">
                        <a:effectLst/>
                        <a:latin typeface="Cambria Math" panose="02040503050406030204" pitchFamily="18" charset="0"/>
                        <a:ea typeface="Aptos" panose="020B0004020202020204" pitchFamily="34" charset="0"/>
                        <a:cs typeface="Times New Roman" panose="02020603050405020304" pitchFamily="18" charset="0"/>
                      </a:rPr>
                      <m:t>𝑡</m:t>
                    </m:r>
                    <m:r>
                      <a:rPr lang="en-US"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i="1">
                        <a:effectLst/>
                        <a:latin typeface="Cambria Math" panose="02040503050406030204" pitchFamily="18" charset="0"/>
                        <a:ea typeface="Aptos" panose="020B0004020202020204" pitchFamily="34" charset="0"/>
                        <a:cs typeface="Times New Roman" panose="02020603050405020304" pitchFamily="18" charset="0"/>
                      </a:rPr>
                      <m:t>0</m:t>
                    </m:r>
                  </m:oMath>
                </a14:m>
                <a:r>
                  <a:rPr lang="en-US" sz="2000" dirty="0">
                    <a:effectLst/>
                    <a:latin typeface="Times New Roman" panose="02020603050405020304" pitchFamily="18" charset="0"/>
                    <a:ea typeface="Aptos" panose="020B0004020202020204" pitchFamily="34" charset="0"/>
                    <a:cs typeface="Times New Roman" panose="02020603050405020304" pitchFamily="18" charset="0"/>
                  </a:rPr>
                  <a:t> and </a:t>
                </a:r>
                <a14:m>
                  <m:oMath xmlns:m="http://schemas.openxmlformats.org/officeDocument/2006/math">
                    <m:r>
                      <a:rPr lang="en-US" sz="2000" i="1">
                        <a:effectLst/>
                        <a:latin typeface="Cambria Math" panose="02040503050406030204" pitchFamily="18" charset="0"/>
                        <a:ea typeface="Aptos" panose="020B0004020202020204" pitchFamily="34" charset="0"/>
                        <a:cs typeface="Times New Roman" panose="02020603050405020304" pitchFamily="18" charset="0"/>
                      </a:rPr>
                      <m:t>𝑡</m:t>
                    </m:r>
                    <m:r>
                      <a:rPr lang="en-US"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i="1">
                        <a:effectLst/>
                        <a:latin typeface="Cambria Math" panose="02040503050406030204" pitchFamily="18" charset="0"/>
                        <a:ea typeface="Aptos" panose="020B0004020202020204" pitchFamily="34" charset="0"/>
                        <a:cs typeface="Times New Roman" panose="02020603050405020304" pitchFamily="18" charset="0"/>
                      </a:rPr>
                      <m:t>0.2</m:t>
                    </m:r>
                  </m:oMath>
                </a14:m>
                <a:r>
                  <a:rPr lang="en-US" sz="2000" dirty="0">
                    <a:effectLst/>
                    <a:latin typeface="Times New Roman" panose="02020603050405020304" pitchFamily="18" charset="0"/>
                    <a:ea typeface="Aptos" panose="020B0004020202020204" pitchFamily="34" charset="0"/>
                    <a:cs typeface="Times New Roman" panose="02020603050405020304" pitchFamily="18" charset="0"/>
                  </a:rPr>
                  <a:t>).</a:t>
                </a:r>
                <a:endParaRPr lang="pl-PL" sz="2000" dirty="0">
                  <a:effectLst/>
                  <a:latin typeface="Times New Roman" panose="02020603050405020304" pitchFamily="18" charset="0"/>
                  <a:ea typeface="Aptos" panose="020B0004020202020204" pitchFamily="34" charset="0"/>
                  <a:cs typeface="Times New Roman" panose="02020603050405020304" pitchFamily="18" charset="0"/>
                </a:endParaRPr>
              </a:p>
              <a:p>
                <a:pPr>
                  <a:spcBef>
                    <a:spcPts val="900"/>
                  </a:spcBef>
                  <a:spcAft>
                    <a:spcPts val="900"/>
                  </a:spcAft>
                  <a:buNone/>
                </a:pPr>
                <a:r>
                  <a:rPr lang="en-US" sz="2000" b="1" dirty="0">
                    <a:effectLst/>
                    <a:latin typeface="Times New Roman" panose="02020603050405020304" pitchFamily="18" charset="0"/>
                    <a:ea typeface="Aptos" panose="020B0004020202020204" pitchFamily="34" charset="0"/>
                    <a:cs typeface="Times New Roman" panose="02020603050405020304" pitchFamily="18" charset="0"/>
                  </a:rPr>
                  <a:t>Tasks</a:t>
                </a:r>
                <a:endParaRPr lang="pl-PL" sz="20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spcBef>
                    <a:spcPts val="180"/>
                  </a:spcBef>
                  <a:spcAft>
                    <a:spcPts val="180"/>
                  </a:spcAft>
                  <a:buFont typeface="+mj-lt"/>
                  <a:buAutoNum type="arabicPeriod"/>
                </a:pPr>
                <a:r>
                  <a:rPr lang="en-US" sz="2000" dirty="0">
                    <a:effectLst/>
                    <a:latin typeface="Times New Roman" panose="02020603050405020304" pitchFamily="18" charset="0"/>
                    <a:ea typeface="Aptos" panose="020B0004020202020204" pitchFamily="34" charset="0"/>
                    <a:cs typeface="Times New Roman" panose="02020603050405020304" pitchFamily="18" charset="0"/>
                  </a:rPr>
                  <a:t>Determine the firm’s labor demand </a:t>
                </a:r>
                <a14:m>
                  <m:oMath xmlns:m="http://schemas.openxmlformats.org/officeDocument/2006/math">
                    <m:sSup>
                      <m:sSupPr>
                        <m:ctrlPr>
                          <a:rPr lang="pl-PL" sz="2000"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000" i="1">
                            <a:effectLst/>
                            <a:latin typeface="Cambria Math" panose="02040503050406030204" pitchFamily="18" charset="0"/>
                            <a:ea typeface="Aptos" panose="020B0004020202020204" pitchFamily="34" charset="0"/>
                            <a:cs typeface="Times New Roman" panose="02020603050405020304" pitchFamily="18" charset="0"/>
                          </a:rPr>
                          <m:t>𝐿</m:t>
                        </m:r>
                      </m:e>
                      <m:sup>
                        <m:r>
                          <a:rPr lang="en-US" sz="2000" i="1">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en-US" sz="20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b="1" dirty="0">
                    <a:effectLst/>
                    <a:latin typeface="Times New Roman" panose="02020603050405020304" pitchFamily="18" charset="0"/>
                    <a:ea typeface="Aptos" panose="020B0004020202020204" pitchFamily="34" charset="0"/>
                    <a:cs typeface="Times New Roman" panose="02020603050405020304" pitchFamily="18" charset="0"/>
                  </a:rPr>
                  <a:t>before</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the tax </a:t>
                </a:r>
                <a14:m>
                  <m:oMath xmlns:m="http://schemas.openxmlformats.org/officeDocument/2006/math">
                    <m:r>
                      <a:rPr lang="en-US"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i="1">
                        <a:effectLst/>
                        <a:latin typeface="Cambria Math" panose="02040503050406030204" pitchFamily="18" charset="0"/>
                        <a:ea typeface="Aptos" panose="020B0004020202020204" pitchFamily="34" charset="0"/>
                        <a:cs typeface="Times New Roman" panose="02020603050405020304" pitchFamily="18" charset="0"/>
                      </a:rPr>
                      <m:t>𝑡</m:t>
                    </m:r>
                    <m:r>
                      <a:rPr lang="en-US"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i="1">
                        <a:effectLst/>
                        <a:latin typeface="Cambria Math" panose="02040503050406030204" pitchFamily="18" charset="0"/>
                        <a:ea typeface="Aptos" panose="020B0004020202020204" pitchFamily="34" charset="0"/>
                        <a:cs typeface="Times New Roman" panose="02020603050405020304" pitchFamily="18" charset="0"/>
                      </a:rPr>
                      <m:t>0</m:t>
                    </m:r>
                    <m:r>
                      <a:rPr lang="en-US" sz="20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000" dirty="0">
                    <a:effectLst/>
                    <a:latin typeface="Times New Roman" panose="02020603050405020304" pitchFamily="18" charset="0"/>
                    <a:ea typeface="Aptos" panose="020B0004020202020204" pitchFamily="34" charset="0"/>
                    <a:cs typeface="Times New Roman" panose="02020603050405020304" pitchFamily="18" charset="0"/>
                  </a:rPr>
                  <a:t> and </a:t>
                </a:r>
                <a:r>
                  <a:rPr lang="en-US" sz="2000" b="1" dirty="0">
                    <a:effectLst/>
                    <a:latin typeface="Times New Roman" panose="02020603050405020304" pitchFamily="18" charset="0"/>
                    <a:ea typeface="Aptos" panose="020B0004020202020204" pitchFamily="34" charset="0"/>
                    <a:cs typeface="Times New Roman" panose="02020603050405020304" pitchFamily="18" charset="0"/>
                  </a:rPr>
                  <a:t>after</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 the tax </a:t>
                </a:r>
                <a14:m>
                  <m:oMath xmlns:m="http://schemas.openxmlformats.org/officeDocument/2006/math">
                    <m:r>
                      <a:rPr lang="en-US"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i="1">
                        <a:effectLst/>
                        <a:latin typeface="Cambria Math" panose="02040503050406030204" pitchFamily="18" charset="0"/>
                        <a:ea typeface="Aptos" panose="020B0004020202020204" pitchFamily="34" charset="0"/>
                        <a:cs typeface="Times New Roman" panose="02020603050405020304" pitchFamily="18" charset="0"/>
                      </a:rPr>
                      <m:t>𝑡</m:t>
                    </m:r>
                    <m:r>
                      <a:rPr lang="en-US" sz="2000">
                        <a:effectLst/>
                        <a:latin typeface="Cambria Math" panose="02040503050406030204" pitchFamily="18" charset="0"/>
                        <a:ea typeface="Aptos" panose="020B0004020202020204" pitchFamily="34" charset="0"/>
                        <a:cs typeface="Times New Roman" panose="02020603050405020304" pitchFamily="18" charset="0"/>
                      </a:rPr>
                      <m:t>=</m:t>
                    </m:r>
                    <m:r>
                      <a:rPr lang="en-US" sz="2000" i="1">
                        <a:effectLst/>
                        <a:latin typeface="Cambria Math" panose="02040503050406030204" pitchFamily="18" charset="0"/>
                        <a:ea typeface="Aptos" panose="020B0004020202020204" pitchFamily="34" charset="0"/>
                        <a:cs typeface="Times New Roman" panose="02020603050405020304" pitchFamily="18" charset="0"/>
                      </a:rPr>
                      <m:t>0.2</m:t>
                    </m:r>
                    <m:r>
                      <a:rPr lang="en-US" sz="2000">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000" dirty="0">
                    <a:effectLst/>
                    <a:latin typeface="Times New Roman" panose="02020603050405020304" pitchFamily="18" charset="0"/>
                    <a:ea typeface="Aptos" panose="020B0004020202020204" pitchFamily="34" charset="0"/>
                    <a:cs typeface="Times New Roman" panose="02020603050405020304" pitchFamily="18" charset="0"/>
                  </a:rPr>
                  <a:t>.</a:t>
                </a:r>
                <a:endParaRPr lang="pl-PL" sz="20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spcBef>
                    <a:spcPts val="180"/>
                  </a:spcBef>
                  <a:spcAft>
                    <a:spcPts val="180"/>
                  </a:spcAft>
                  <a:buFont typeface="+mj-lt"/>
                  <a:buAutoNum type="arabicPeriod"/>
                </a:pPr>
                <a:r>
                  <a:rPr lang="en-US" sz="2000" dirty="0">
                    <a:effectLst/>
                    <a:latin typeface="Times New Roman" panose="02020603050405020304" pitchFamily="18" charset="0"/>
                    <a:ea typeface="Aptos" panose="020B0004020202020204" pitchFamily="34" charset="0"/>
                    <a:cs typeface="Times New Roman" panose="02020603050405020304" pitchFamily="18" charset="0"/>
                  </a:rPr>
                  <a:t>Find the corresponding output </a:t>
                </a:r>
                <a14:m>
                  <m:oMath xmlns:m="http://schemas.openxmlformats.org/officeDocument/2006/math">
                    <m:sSup>
                      <m:sSupPr>
                        <m:ctrlPr>
                          <a:rPr lang="pl-PL" sz="2000"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000" i="1">
                            <a:effectLst/>
                            <a:latin typeface="Cambria Math" panose="02040503050406030204" pitchFamily="18" charset="0"/>
                            <a:ea typeface="Aptos" panose="020B0004020202020204" pitchFamily="34" charset="0"/>
                            <a:cs typeface="Times New Roman" panose="02020603050405020304" pitchFamily="18" charset="0"/>
                          </a:rPr>
                          <m:t>𝑦</m:t>
                        </m:r>
                      </m:e>
                      <m:sup>
                        <m:r>
                          <a:rPr lang="en-US" sz="2000" i="1">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en-US" sz="2000" dirty="0">
                    <a:effectLst/>
                    <a:latin typeface="Times New Roman" panose="02020603050405020304" pitchFamily="18" charset="0"/>
                    <a:ea typeface="Aptos" panose="020B0004020202020204" pitchFamily="34" charset="0"/>
                    <a:cs typeface="Times New Roman" panose="02020603050405020304" pitchFamily="18" charset="0"/>
                  </a:rPr>
                  <a:t> and profit </a:t>
                </a:r>
                <a14:m>
                  <m:oMath xmlns:m="http://schemas.openxmlformats.org/officeDocument/2006/math">
                    <m:sSup>
                      <m:sSupPr>
                        <m:ctrlPr>
                          <a:rPr lang="pl-PL" sz="2000"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sz="2000" i="1">
                            <a:effectLst/>
                            <a:latin typeface="Cambria Math" panose="02040503050406030204" pitchFamily="18" charset="0"/>
                            <a:ea typeface="Aptos" panose="020B0004020202020204" pitchFamily="34" charset="0"/>
                            <a:cs typeface="Times New Roman" panose="02020603050405020304" pitchFamily="18" charset="0"/>
                          </a:rPr>
                          <m:t>𝜋</m:t>
                        </m:r>
                      </m:e>
                      <m:sup>
                        <m:r>
                          <a:rPr lang="en-US" sz="2000" i="1">
                            <a:effectLst/>
                            <a:latin typeface="Cambria Math" panose="02040503050406030204" pitchFamily="18" charset="0"/>
                            <a:ea typeface="Aptos" panose="020B0004020202020204" pitchFamily="34" charset="0"/>
                            <a:cs typeface="Times New Roman" panose="02020603050405020304" pitchFamily="18" charset="0"/>
                          </a:rPr>
                          <m:t>∗</m:t>
                        </m:r>
                      </m:sup>
                    </m:sSup>
                  </m:oMath>
                </a14:m>
                <a:r>
                  <a:rPr lang="en-US" sz="2000" dirty="0">
                    <a:effectLst/>
                    <a:latin typeface="Times New Roman" panose="02020603050405020304" pitchFamily="18" charset="0"/>
                    <a:ea typeface="Aptos" panose="020B0004020202020204" pitchFamily="34" charset="0"/>
                    <a:cs typeface="Times New Roman" panose="02020603050405020304" pitchFamily="18" charset="0"/>
                  </a:rPr>
                  <a:t> in both cases.</a:t>
                </a:r>
                <a:endParaRPr lang="pl-PL" sz="20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spcBef>
                    <a:spcPts val="180"/>
                  </a:spcBef>
                  <a:spcAft>
                    <a:spcPts val="180"/>
                  </a:spcAft>
                  <a:buFont typeface="+mj-lt"/>
                  <a:buAutoNum type="arabicPeriod"/>
                </a:pPr>
                <a:r>
                  <a:rPr lang="en-US" sz="2000" dirty="0">
                    <a:effectLst/>
                    <a:latin typeface="Times New Roman" panose="02020603050405020304" pitchFamily="18" charset="0"/>
                    <a:ea typeface="Aptos" panose="020B0004020202020204" pitchFamily="34" charset="0"/>
                    <a:cs typeface="Times New Roman" panose="02020603050405020304" pitchFamily="18" charset="0"/>
                  </a:rPr>
                  <a:t>Compare the results</a:t>
                </a:r>
                <a:r>
                  <a:rPr lang="pl-PL" sz="2000" dirty="0">
                    <a:effectLst/>
                    <a:latin typeface="Times New Roman" panose="02020603050405020304" pitchFamily="18" charset="0"/>
                    <a:ea typeface="Aptos" panose="020B0004020202020204" pitchFamily="34" charset="0"/>
                    <a:cs typeface="Times New Roman" panose="02020603050405020304" pitchFamily="18" charset="0"/>
                  </a:rPr>
                  <a:t> in </a:t>
                </a:r>
                <a:r>
                  <a:rPr lang="pl-PL" sz="2000" dirty="0" err="1">
                    <a:effectLst/>
                    <a:latin typeface="Times New Roman" panose="02020603050405020304" pitchFamily="18" charset="0"/>
                    <a:ea typeface="Aptos" panose="020B0004020202020204" pitchFamily="34" charset="0"/>
                    <a:cs typeface="Times New Roman" panose="02020603050405020304" pitchFamily="18" charset="0"/>
                  </a:rPr>
                  <a:t>general</a:t>
                </a:r>
                <a:r>
                  <a:rPr lang="pl-PL" sz="2000" dirty="0">
                    <a:effectLst/>
                    <a:latin typeface="Times New Roman" panose="02020603050405020304" pitchFamily="18" charset="0"/>
                    <a:ea typeface="Aptos" panose="020B0004020202020204" pitchFamily="34" charset="0"/>
                    <a:cs typeface="Times New Roman" panose="02020603050405020304" pitchFamily="18" charset="0"/>
                  </a:rPr>
                  <a:t> </a:t>
                </a:r>
                <a:r>
                  <a:rPr lang="pl-PL" sz="2000" dirty="0" err="1">
                    <a:effectLst/>
                    <a:latin typeface="Times New Roman" panose="02020603050405020304" pitchFamily="18" charset="0"/>
                    <a:ea typeface="Aptos" panose="020B0004020202020204" pitchFamily="34" charset="0"/>
                    <a:cs typeface="Times New Roman" panose="02020603050405020304" pitchFamily="18" charset="0"/>
                  </a:rPr>
                  <a:t>case</a:t>
                </a:r>
                <a:r>
                  <a:rPr lang="en-US" sz="2000" dirty="0">
                    <a:effectLst/>
                    <a:latin typeface="Times New Roman" panose="02020603050405020304" pitchFamily="18" charset="0"/>
                    <a:ea typeface="Aptos" panose="020B0004020202020204" pitchFamily="34" charset="0"/>
                    <a:cs typeface="Times New Roman" panose="02020603050405020304" pitchFamily="18" charset="0"/>
                  </a:rPr>
                  <a:t>.</a:t>
                </a:r>
                <a:endParaRPr lang="pl-PL" sz="2000"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72BB3408-201A-4A0D-B0D7-6385AC21080C}"/>
                  </a:ext>
                </a:extLst>
              </p:cNvPr>
              <p:cNvSpPr txBox="1">
                <a:spLocks noRot="1" noChangeAspect="1" noMove="1" noResize="1" noEditPoints="1" noAdjustHandles="1" noChangeArrowheads="1" noChangeShapeType="1" noTextEdit="1"/>
              </p:cNvSpPr>
              <p:nvPr/>
            </p:nvSpPr>
            <p:spPr>
              <a:xfrm>
                <a:off x="372082" y="901435"/>
                <a:ext cx="5590973" cy="5464316"/>
              </a:xfrm>
              <a:prstGeom prst="rect">
                <a:avLst/>
              </a:prstGeom>
              <a:blipFill>
                <a:blip r:embed="rId2"/>
                <a:stretch>
                  <a:fillRect l="-1091" t="-670" r="-2290" b="-1116"/>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25550C-FEAE-A216-FEB9-4B504DCC0020}"/>
                  </a:ext>
                </a:extLst>
              </p:cNvPr>
              <p:cNvSpPr txBox="1"/>
              <p:nvPr/>
            </p:nvSpPr>
            <p:spPr>
              <a:xfrm>
                <a:off x="6702358" y="901435"/>
                <a:ext cx="5273202" cy="55869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spcAft>
                    <a:spcPts val="1000"/>
                  </a:spcAft>
                </a:pPr>
                <a:r>
                  <a:rPr lang="pl-PL" b="1" dirty="0" err="1">
                    <a:effectLst/>
                    <a:latin typeface="Aptos" panose="020B0004020202020204" pitchFamily="34" charset="0"/>
                    <a:ea typeface="Aptos" panose="020B0004020202020204" pitchFamily="34" charset="0"/>
                    <a:cs typeface="Symbol" panose="05050102010706020507" pitchFamily="18" charset="2"/>
                  </a:rPr>
                  <a:t>Hint</a:t>
                </a:r>
                <a:r>
                  <a:rPr lang="pl-PL" b="1" dirty="0">
                    <a:effectLst/>
                    <a:latin typeface="Aptos" panose="020B0004020202020204" pitchFamily="34" charset="0"/>
                    <a:ea typeface="Aptos" panose="020B0004020202020204" pitchFamily="34" charset="0"/>
                    <a:cs typeface="Symbol" panose="05050102010706020507" pitchFamily="18" charset="2"/>
                  </a:rPr>
                  <a:t>: </a:t>
                </a:r>
              </a:p>
              <a:p>
                <a:pPr marL="342900" lvl="0" indent="-342900">
                  <a:spcAft>
                    <a:spcPts val="1000"/>
                  </a:spcAft>
                  <a:buFont typeface="Symbol" panose="05050102010706020507" pitchFamily="18" charset="2"/>
                  <a:buChar char=""/>
                </a:pPr>
                <a:r>
                  <a:rPr lang="en-US" dirty="0">
                    <a:effectLst/>
                    <a:latin typeface="Aptos" panose="020B0004020202020204" pitchFamily="34" charset="0"/>
                    <a:ea typeface="Aptos" panose="020B0004020202020204" pitchFamily="34" charset="0"/>
                    <a:cs typeface="Symbol" panose="05050102010706020507" pitchFamily="18" charset="2"/>
                  </a:rPr>
                  <a:t>Profit as a function of </a:t>
                </a:r>
                <a14:m>
                  <m:oMath xmlns:m="http://schemas.openxmlformats.org/officeDocument/2006/math">
                    <m:r>
                      <a:rPr lang="en-US" b="0" i="1">
                        <a:effectLst/>
                        <a:latin typeface="Cambria Math" panose="02040503050406030204" pitchFamily="18" charset="0"/>
                        <a:ea typeface="Aptos" panose="020B0004020202020204" pitchFamily="34" charset="0"/>
                        <a:cs typeface="Symbol" panose="05050102010706020507" pitchFamily="18" charset="2"/>
                      </a:rPr>
                      <m:t>𝐿</m:t>
                    </m:r>
                  </m:oMath>
                </a14:m>
                <a:r>
                  <a:rPr lang="en-US" dirty="0">
                    <a:effectLst/>
                    <a:latin typeface="Aptos" panose="020B0004020202020204" pitchFamily="34" charset="0"/>
                    <a:ea typeface="Aptos" panose="020B0004020202020204" pitchFamily="34" charset="0"/>
                    <a:cs typeface="Symbol" panose="05050102010706020507" pitchFamily="18" charset="2"/>
                  </a:rPr>
                  <a:t> and </a:t>
                </a:r>
                <a14:m>
                  <m:oMath xmlns:m="http://schemas.openxmlformats.org/officeDocument/2006/math">
                    <m:r>
                      <a:rPr lang="en-US" b="0" i="1">
                        <a:effectLst/>
                        <a:latin typeface="Cambria Math" panose="02040503050406030204" pitchFamily="18" charset="0"/>
                        <a:ea typeface="Aptos" panose="020B0004020202020204" pitchFamily="34" charset="0"/>
                        <a:cs typeface="Symbol" panose="05050102010706020507" pitchFamily="18" charset="2"/>
                      </a:rPr>
                      <m:t>𝑡</m:t>
                    </m:r>
                  </m:oMath>
                </a14:m>
                <a:r>
                  <a:rPr lang="en-US" dirty="0">
                    <a:effectLst/>
                    <a:latin typeface="Aptos" panose="020B0004020202020204" pitchFamily="34" charset="0"/>
                    <a:ea typeface="Aptos" panose="020B0004020202020204" pitchFamily="34" charset="0"/>
                    <a:cs typeface="Symbol" panose="05050102010706020507" pitchFamily="18" charset="2"/>
                  </a:rPr>
                  <a:t>:</a:t>
                </a:r>
                <a:endParaRPr lang="pl-PL" dirty="0">
                  <a:effectLst/>
                  <a:latin typeface="Aptos" panose="020B0004020202020204" pitchFamily="34" charset="0"/>
                  <a:ea typeface="Aptos" panose="020B0004020202020204" pitchFamily="34" charset="0"/>
                  <a:cs typeface="Symbol" panose="05050102010706020507" pitchFamily="18" charset="2"/>
                </a:endParaRPr>
              </a:p>
              <a:p>
                <a:pPr>
                  <a:spcBef>
                    <a:spcPts val="900"/>
                  </a:spcBef>
                  <a:spcAft>
                    <a:spcPts val="900"/>
                  </a:spcAft>
                  <a:buNone/>
                </a:pPr>
                <a14:m>
                  <m:oMathPara xmlns:m="http://schemas.openxmlformats.org/officeDocument/2006/math">
                    <m:oMathParaPr>
                      <m:jc m:val="centerGroup"/>
                    </m:oMathParaPr>
                    <m:oMath xmlns:m="http://schemas.openxmlformats.org/officeDocument/2006/math">
                      <m:r>
                        <a:rPr lang="en-US" b="0" i="1">
                          <a:effectLst/>
                          <a:latin typeface="Cambria Math" panose="02040503050406030204" pitchFamily="18" charset="0"/>
                          <a:ea typeface="Aptos" panose="020B0004020202020204" pitchFamily="34" charset="0"/>
                          <a:cs typeface="Times New Roman" panose="02020603050405020304" pitchFamily="18" charset="0"/>
                        </a:rPr>
                        <m:t>𝜋</m:t>
                      </m:r>
                      <m:r>
                        <a:rPr lang="en-US" b="0">
                          <a:effectLst/>
                          <a:latin typeface="Cambria Math" panose="02040503050406030204" pitchFamily="18" charset="0"/>
                          <a:ea typeface="Aptos" panose="020B0004020202020204" pitchFamily="34" charset="0"/>
                          <a:cs typeface="Times New Roman" panose="02020603050405020304" pitchFamily="18" charset="0"/>
                        </a:rPr>
                        <m:t>(</m:t>
                      </m:r>
                      <m:r>
                        <a:rPr lang="en-US" b="0" i="1">
                          <a:effectLst/>
                          <a:latin typeface="Cambria Math" panose="02040503050406030204" pitchFamily="18" charset="0"/>
                          <a:ea typeface="Aptos" panose="020B0004020202020204" pitchFamily="34" charset="0"/>
                          <a:cs typeface="Times New Roman" panose="02020603050405020304" pitchFamily="18" charset="0"/>
                        </a:rPr>
                        <m:t>𝐿</m:t>
                      </m:r>
                      <m:r>
                        <a:rPr lang="en-US" b="0">
                          <a:effectLst/>
                          <a:latin typeface="Cambria Math" panose="02040503050406030204" pitchFamily="18" charset="0"/>
                          <a:ea typeface="Aptos" panose="020B0004020202020204" pitchFamily="34" charset="0"/>
                          <a:cs typeface="Times New Roman" panose="02020603050405020304" pitchFamily="18" charset="0"/>
                        </a:rPr>
                        <m:t>;</m:t>
                      </m:r>
                      <m:r>
                        <a:rPr lang="en-US" b="0" i="1">
                          <a:effectLst/>
                          <a:latin typeface="Cambria Math" panose="02040503050406030204" pitchFamily="18" charset="0"/>
                          <a:ea typeface="Aptos" panose="020B0004020202020204" pitchFamily="34" charset="0"/>
                          <a:cs typeface="Times New Roman" panose="02020603050405020304" pitchFamily="18" charset="0"/>
                        </a:rPr>
                        <m:t>𝑡</m:t>
                      </m:r>
                      <m:r>
                        <a:rPr lang="en-US" b="0">
                          <a:effectLst/>
                          <a:latin typeface="Cambria Math" panose="02040503050406030204" pitchFamily="18" charset="0"/>
                          <a:ea typeface="Aptos" panose="020B0004020202020204" pitchFamily="34" charset="0"/>
                          <a:cs typeface="Times New Roman" panose="02020603050405020304" pitchFamily="18" charset="0"/>
                        </a:rPr>
                        <m:t>)=</m:t>
                      </m:r>
                      <m:r>
                        <a:rPr lang="en-US" b="0" i="1">
                          <a:effectLst/>
                          <a:latin typeface="Cambria Math" panose="02040503050406030204" pitchFamily="18" charset="0"/>
                          <a:ea typeface="Aptos" panose="020B0004020202020204" pitchFamily="34" charset="0"/>
                          <a:cs typeface="Times New Roman" panose="02020603050405020304" pitchFamily="18" charset="0"/>
                        </a:rPr>
                        <m:t>𝑝</m:t>
                      </m:r>
                      <m:r>
                        <a:rPr lang="en-US" b="0">
                          <a:effectLst/>
                          <a:latin typeface="Cambria Math" panose="02040503050406030204" pitchFamily="18" charset="0"/>
                          <a:ea typeface="Aptos" panose="020B0004020202020204" pitchFamily="34" charset="0"/>
                          <a:cs typeface="Times New Roman" panose="02020603050405020304" pitchFamily="18" charset="0"/>
                        </a:rPr>
                        <m:t>(</m:t>
                      </m:r>
                      <m:r>
                        <a:rPr lang="en-US" b="0" i="1">
                          <a:effectLst/>
                          <a:latin typeface="Cambria Math" panose="02040503050406030204" pitchFamily="18" charset="0"/>
                          <a:ea typeface="Aptos" panose="020B0004020202020204" pitchFamily="34" charset="0"/>
                          <a:cs typeface="Times New Roman" panose="02020603050405020304" pitchFamily="18" charset="0"/>
                        </a:rPr>
                        <m:t>1−</m:t>
                      </m:r>
                      <m:r>
                        <a:rPr lang="en-US" b="0" i="1">
                          <a:effectLst/>
                          <a:latin typeface="Cambria Math" panose="02040503050406030204" pitchFamily="18" charset="0"/>
                          <a:ea typeface="Aptos" panose="020B0004020202020204" pitchFamily="34" charset="0"/>
                          <a:cs typeface="Times New Roman" panose="02020603050405020304" pitchFamily="18" charset="0"/>
                        </a:rPr>
                        <m:t>𝑡</m:t>
                      </m:r>
                      <m:r>
                        <a:rPr lang="en-US" b="0">
                          <a:effectLst/>
                          <a:latin typeface="Cambria Math" panose="02040503050406030204" pitchFamily="18" charset="0"/>
                          <a:ea typeface="Aptos" panose="020B0004020202020204" pitchFamily="34" charset="0"/>
                          <a:cs typeface="Times New Roman" panose="02020603050405020304" pitchFamily="18" charset="0"/>
                        </a:rPr>
                        <m:t>)⋅</m:t>
                      </m:r>
                      <m:r>
                        <a:rPr lang="en-US" b="0" i="1">
                          <a:effectLst/>
                          <a:latin typeface="Cambria Math" panose="02040503050406030204" pitchFamily="18" charset="0"/>
                          <a:ea typeface="Aptos" panose="020B0004020202020204" pitchFamily="34" charset="0"/>
                          <a:cs typeface="Times New Roman" panose="02020603050405020304" pitchFamily="18" charset="0"/>
                        </a:rPr>
                        <m:t>10000 </m:t>
                      </m:r>
                      <m:sSup>
                        <m:sSupPr>
                          <m:ctrlPr>
                            <a:rPr lang="pl-PL"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b="0" i="1">
                              <a:effectLst/>
                              <a:latin typeface="Cambria Math" panose="02040503050406030204" pitchFamily="18" charset="0"/>
                              <a:ea typeface="Aptos" panose="020B0004020202020204" pitchFamily="34" charset="0"/>
                              <a:cs typeface="Times New Roman" panose="02020603050405020304" pitchFamily="18" charset="0"/>
                            </a:rPr>
                            <m:t>𝐿</m:t>
                          </m:r>
                        </m:e>
                        <m:sup>
                          <m:r>
                            <a:rPr lang="en-US" b="0" i="1">
                              <a:effectLst/>
                              <a:latin typeface="Cambria Math" panose="02040503050406030204" pitchFamily="18" charset="0"/>
                              <a:ea typeface="Aptos" panose="020B0004020202020204" pitchFamily="34" charset="0"/>
                              <a:cs typeface="Times New Roman" panose="02020603050405020304" pitchFamily="18" charset="0"/>
                            </a:rPr>
                            <m:t>0.5</m:t>
                          </m:r>
                        </m:sup>
                      </m:sSup>
                      <m:r>
                        <a:rPr lang="en-US" b="0" i="1">
                          <a:effectLst/>
                          <a:latin typeface="Cambria Math" panose="02040503050406030204" pitchFamily="18" charset="0"/>
                          <a:ea typeface="Aptos" panose="020B0004020202020204" pitchFamily="34" charset="0"/>
                          <a:cs typeface="Times New Roman" panose="02020603050405020304" pitchFamily="18" charset="0"/>
                        </a:rPr>
                        <m:t>−</m:t>
                      </m:r>
                      <m:r>
                        <a:rPr lang="en-US" b="0" i="1">
                          <a:effectLst/>
                          <a:latin typeface="Cambria Math" panose="02040503050406030204" pitchFamily="18" charset="0"/>
                          <a:ea typeface="Aptos" panose="020B0004020202020204" pitchFamily="34" charset="0"/>
                          <a:cs typeface="Times New Roman" panose="02020603050405020304" pitchFamily="18" charset="0"/>
                        </a:rPr>
                        <m:t>𝑤𝐿</m:t>
                      </m:r>
                      <m:r>
                        <a:rPr lang="en-US" b="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pl-PL"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spcAft>
                    <a:spcPts val="1000"/>
                  </a:spcAft>
                  <a:buFont typeface="Symbol" panose="05050102010706020507" pitchFamily="18" charset="2"/>
                  <a:buChar char=""/>
                </a:pPr>
                <a:r>
                  <a:rPr lang="en-US" dirty="0">
                    <a:effectLst/>
                    <a:latin typeface="Aptos" panose="020B0004020202020204" pitchFamily="34" charset="0"/>
                    <a:ea typeface="Aptos" panose="020B0004020202020204" pitchFamily="34" charset="0"/>
                    <a:cs typeface="Symbol" panose="05050102010706020507" pitchFamily="18" charset="2"/>
                  </a:rPr>
                  <a:t>Maximize w.r.t. </a:t>
                </a:r>
                <a14:m>
                  <m:oMath xmlns:m="http://schemas.openxmlformats.org/officeDocument/2006/math">
                    <m:r>
                      <a:rPr lang="en-US" b="0" i="1">
                        <a:effectLst/>
                        <a:latin typeface="Cambria Math" panose="02040503050406030204" pitchFamily="18" charset="0"/>
                        <a:ea typeface="Aptos" panose="020B0004020202020204" pitchFamily="34" charset="0"/>
                        <a:cs typeface="Symbol" panose="05050102010706020507" pitchFamily="18" charset="2"/>
                      </a:rPr>
                      <m:t>𝐿</m:t>
                    </m:r>
                  </m:oMath>
                </a14:m>
                <a:r>
                  <a:rPr lang="en-US" dirty="0">
                    <a:effectLst/>
                    <a:latin typeface="Aptos" panose="020B0004020202020204" pitchFamily="34" charset="0"/>
                    <a:ea typeface="Aptos" panose="020B0004020202020204" pitchFamily="34" charset="0"/>
                    <a:cs typeface="Symbol" panose="05050102010706020507" pitchFamily="18" charset="2"/>
                  </a:rPr>
                  <a:t> (take the derivative and set it to zero):</a:t>
                </a:r>
                <a:endParaRPr lang="pl-PL" dirty="0">
                  <a:effectLst/>
                  <a:latin typeface="Aptos" panose="020B0004020202020204" pitchFamily="34" charset="0"/>
                  <a:ea typeface="Aptos" panose="020B0004020202020204" pitchFamily="34" charset="0"/>
                  <a:cs typeface="Symbol" panose="05050102010706020507" pitchFamily="18" charset="2"/>
                </a:endParaRPr>
              </a:p>
              <a:p>
                <a:pPr>
                  <a:spcBef>
                    <a:spcPts val="900"/>
                  </a:spcBef>
                  <a:spcAft>
                    <a:spcPts val="900"/>
                  </a:spcAft>
                  <a:buNone/>
                </a:pPr>
                <a14:m>
                  <m:oMathPara xmlns:m="http://schemas.openxmlformats.org/officeDocument/2006/math">
                    <m:oMathParaPr>
                      <m:jc m:val="centerGroup"/>
                    </m:oMathParaPr>
                    <m:oMath xmlns:m="http://schemas.openxmlformats.org/officeDocument/2006/math">
                      <m:f>
                        <m:fPr>
                          <m:ctrlPr>
                            <a:rPr lang="pl-PL" i="1">
                              <a:effectLst/>
                              <a:latin typeface="Cambria Math" panose="02040503050406030204" pitchFamily="18" charset="0"/>
                              <a:ea typeface="Aptos" panose="020B0004020202020204" pitchFamily="34" charset="0"/>
                              <a:cs typeface="Times New Roman" panose="02020603050405020304" pitchFamily="18" charset="0"/>
                            </a:rPr>
                          </m:ctrlPr>
                        </m:fPr>
                        <m:num>
                          <m:r>
                            <a:rPr lang="en-US" b="0" i="1">
                              <a:effectLst/>
                              <a:latin typeface="Cambria Math" panose="02040503050406030204" pitchFamily="18" charset="0"/>
                              <a:ea typeface="Aptos" panose="020B0004020202020204" pitchFamily="34" charset="0"/>
                              <a:cs typeface="Times New Roman" panose="02020603050405020304" pitchFamily="18" charset="0"/>
                            </a:rPr>
                            <m:t>𝑑</m:t>
                          </m:r>
                          <m:r>
                            <a:rPr lang="en-US" b="0" i="1">
                              <a:effectLst/>
                              <a:latin typeface="Cambria Math" panose="02040503050406030204" pitchFamily="18" charset="0"/>
                              <a:ea typeface="Aptos" panose="020B0004020202020204" pitchFamily="34" charset="0"/>
                              <a:cs typeface="Times New Roman" panose="02020603050405020304" pitchFamily="18" charset="0"/>
                            </a:rPr>
                            <m:t>𝜋</m:t>
                          </m:r>
                        </m:num>
                        <m:den>
                          <m:r>
                            <a:rPr lang="en-US" b="0" i="1">
                              <a:effectLst/>
                              <a:latin typeface="Cambria Math" panose="02040503050406030204" pitchFamily="18" charset="0"/>
                              <a:ea typeface="Aptos" panose="020B0004020202020204" pitchFamily="34" charset="0"/>
                              <a:cs typeface="Times New Roman" panose="02020603050405020304" pitchFamily="18" charset="0"/>
                            </a:rPr>
                            <m:t>𝑑𝐿</m:t>
                          </m:r>
                        </m:den>
                      </m:f>
                      <m:r>
                        <a:rPr lang="en-US" b="0">
                          <a:effectLst/>
                          <a:latin typeface="Cambria Math" panose="02040503050406030204" pitchFamily="18" charset="0"/>
                          <a:ea typeface="Aptos" panose="020B0004020202020204" pitchFamily="34" charset="0"/>
                          <a:cs typeface="Times New Roman" panose="02020603050405020304" pitchFamily="18" charset="0"/>
                        </a:rPr>
                        <m:t>=</m:t>
                      </m:r>
                      <m:r>
                        <a:rPr lang="en-US" b="0" i="1">
                          <a:effectLst/>
                          <a:latin typeface="Cambria Math" panose="02040503050406030204" pitchFamily="18" charset="0"/>
                          <a:ea typeface="Aptos" panose="020B0004020202020204" pitchFamily="34" charset="0"/>
                          <a:cs typeface="Times New Roman" panose="02020603050405020304" pitchFamily="18" charset="0"/>
                        </a:rPr>
                        <m:t>0</m:t>
                      </m:r>
                      <m:r>
                        <a:rPr lang="en-US" b="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pl-PL"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spcAft>
                    <a:spcPts val="1000"/>
                  </a:spcAft>
                  <a:buFont typeface="Symbol" panose="05050102010706020507" pitchFamily="18" charset="2"/>
                  <a:buChar char=""/>
                </a:pPr>
                <a:r>
                  <a:rPr lang="en-US" dirty="0">
                    <a:effectLst/>
                    <a:latin typeface="Aptos" panose="020B0004020202020204" pitchFamily="34" charset="0"/>
                    <a:ea typeface="Aptos" panose="020B0004020202020204" pitchFamily="34" charset="0"/>
                    <a:cs typeface="Symbol" panose="05050102010706020507" pitchFamily="18" charset="2"/>
                  </a:rPr>
                  <a:t>Solve for optimal labor demand </a:t>
                </a:r>
                <a14:m>
                  <m:oMath xmlns:m="http://schemas.openxmlformats.org/officeDocument/2006/math">
                    <m:sSup>
                      <m:sSupPr>
                        <m:ctrlPr>
                          <a:rPr lang="pl-PL" i="1">
                            <a:effectLst/>
                            <a:latin typeface="Cambria Math" panose="02040503050406030204" pitchFamily="18" charset="0"/>
                            <a:ea typeface="Aptos" panose="020B0004020202020204" pitchFamily="34" charset="0"/>
                            <a:cs typeface="Symbol" panose="05050102010706020507" pitchFamily="18" charset="2"/>
                          </a:rPr>
                        </m:ctrlPr>
                      </m:sSupPr>
                      <m:e>
                        <m:r>
                          <a:rPr lang="en-US" b="0" i="1">
                            <a:effectLst/>
                            <a:latin typeface="Cambria Math" panose="02040503050406030204" pitchFamily="18" charset="0"/>
                            <a:ea typeface="Aptos" panose="020B0004020202020204" pitchFamily="34" charset="0"/>
                            <a:cs typeface="Symbol" panose="05050102010706020507" pitchFamily="18" charset="2"/>
                          </a:rPr>
                          <m:t>𝐿</m:t>
                        </m:r>
                      </m:e>
                      <m:sup>
                        <m:r>
                          <a:rPr lang="en-US" b="0" i="1">
                            <a:effectLst/>
                            <a:latin typeface="Cambria Math" panose="02040503050406030204" pitchFamily="18" charset="0"/>
                            <a:ea typeface="Aptos" panose="020B0004020202020204" pitchFamily="34" charset="0"/>
                            <a:cs typeface="Symbol" panose="05050102010706020507" pitchFamily="18" charset="2"/>
                          </a:rPr>
                          <m:t>∗</m:t>
                        </m:r>
                      </m:sup>
                    </m:sSup>
                    <m:r>
                      <a:rPr lang="en-US" b="0">
                        <a:effectLst/>
                        <a:latin typeface="Cambria Math" panose="02040503050406030204" pitchFamily="18" charset="0"/>
                        <a:ea typeface="Aptos" panose="020B0004020202020204" pitchFamily="34" charset="0"/>
                        <a:cs typeface="Symbol" panose="05050102010706020507" pitchFamily="18" charset="2"/>
                      </a:rPr>
                      <m:t>(</m:t>
                    </m:r>
                    <m:r>
                      <a:rPr lang="en-US" b="0" i="1">
                        <a:effectLst/>
                        <a:latin typeface="Cambria Math" panose="02040503050406030204" pitchFamily="18" charset="0"/>
                        <a:ea typeface="Aptos" panose="020B0004020202020204" pitchFamily="34" charset="0"/>
                        <a:cs typeface="Symbol" panose="05050102010706020507" pitchFamily="18" charset="2"/>
                      </a:rPr>
                      <m:t>𝑡</m:t>
                    </m:r>
                    <m:r>
                      <a:rPr lang="en-US" b="0">
                        <a:effectLst/>
                        <a:latin typeface="Cambria Math" panose="02040503050406030204" pitchFamily="18" charset="0"/>
                        <a:ea typeface="Aptos" panose="020B0004020202020204" pitchFamily="34" charset="0"/>
                        <a:cs typeface="Symbol" panose="05050102010706020507" pitchFamily="18" charset="2"/>
                      </a:rPr>
                      <m:t>)</m:t>
                    </m:r>
                  </m:oMath>
                </a14:m>
                <a:r>
                  <a:rPr lang="en-US" dirty="0">
                    <a:effectLst/>
                    <a:latin typeface="Aptos" panose="020B0004020202020204" pitchFamily="34" charset="0"/>
                    <a:ea typeface="Aptos" panose="020B0004020202020204" pitchFamily="34" charset="0"/>
                    <a:cs typeface="Symbol" panose="05050102010706020507" pitchFamily="18" charset="2"/>
                  </a:rPr>
                  <a:t> as a function of </a:t>
                </a:r>
                <a14:m>
                  <m:oMath xmlns:m="http://schemas.openxmlformats.org/officeDocument/2006/math">
                    <m:r>
                      <a:rPr lang="en-US" b="0" i="1">
                        <a:effectLst/>
                        <a:latin typeface="Cambria Math" panose="02040503050406030204" pitchFamily="18" charset="0"/>
                        <a:ea typeface="Aptos" panose="020B0004020202020204" pitchFamily="34" charset="0"/>
                        <a:cs typeface="Symbol" panose="05050102010706020507" pitchFamily="18" charset="2"/>
                      </a:rPr>
                      <m:t>𝑝</m:t>
                    </m:r>
                    <m:r>
                      <a:rPr lang="en-US" b="0">
                        <a:effectLst/>
                        <a:latin typeface="Cambria Math" panose="02040503050406030204" pitchFamily="18" charset="0"/>
                        <a:ea typeface="Aptos" panose="020B0004020202020204" pitchFamily="34" charset="0"/>
                        <a:cs typeface="Symbol" panose="05050102010706020507" pitchFamily="18" charset="2"/>
                      </a:rPr>
                      <m:t>,</m:t>
                    </m:r>
                    <m:r>
                      <a:rPr lang="en-US" b="0" i="1">
                        <a:effectLst/>
                        <a:latin typeface="Cambria Math" panose="02040503050406030204" pitchFamily="18" charset="0"/>
                        <a:ea typeface="Aptos" panose="020B0004020202020204" pitchFamily="34" charset="0"/>
                        <a:cs typeface="Symbol" panose="05050102010706020507" pitchFamily="18" charset="2"/>
                      </a:rPr>
                      <m:t>𝑤</m:t>
                    </m:r>
                    <m:r>
                      <a:rPr lang="en-US" b="0">
                        <a:effectLst/>
                        <a:latin typeface="Cambria Math" panose="02040503050406030204" pitchFamily="18" charset="0"/>
                        <a:ea typeface="Aptos" panose="020B0004020202020204" pitchFamily="34" charset="0"/>
                        <a:cs typeface="Symbol" panose="05050102010706020507" pitchFamily="18" charset="2"/>
                      </a:rPr>
                      <m:t>,</m:t>
                    </m:r>
                    <m:r>
                      <a:rPr lang="en-US" b="0" i="1">
                        <a:effectLst/>
                        <a:latin typeface="Cambria Math" panose="02040503050406030204" pitchFamily="18" charset="0"/>
                        <a:ea typeface="Aptos" panose="020B0004020202020204" pitchFamily="34" charset="0"/>
                        <a:cs typeface="Symbol" panose="05050102010706020507" pitchFamily="18" charset="2"/>
                      </a:rPr>
                      <m:t>𝑡</m:t>
                    </m:r>
                  </m:oMath>
                </a14:m>
                <a:r>
                  <a:rPr lang="en-US" dirty="0">
                    <a:effectLst/>
                    <a:latin typeface="Aptos" panose="020B0004020202020204" pitchFamily="34" charset="0"/>
                    <a:ea typeface="Aptos" panose="020B0004020202020204" pitchFamily="34" charset="0"/>
                    <a:cs typeface="Symbol" panose="05050102010706020507" pitchFamily="18" charset="2"/>
                  </a:rPr>
                  <a:t>:</a:t>
                </a:r>
                <a:endParaRPr lang="pl-PL" dirty="0">
                  <a:effectLst/>
                  <a:latin typeface="Aptos" panose="020B0004020202020204" pitchFamily="34" charset="0"/>
                  <a:ea typeface="Aptos" panose="020B0004020202020204" pitchFamily="34" charset="0"/>
                  <a:cs typeface="Symbol" panose="05050102010706020507" pitchFamily="18" charset="2"/>
                </a:endParaRPr>
              </a:p>
              <a:p>
                <a:pPr marL="342900" lvl="0" indent="-342900">
                  <a:spcAft>
                    <a:spcPts val="1000"/>
                  </a:spcAft>
                  <a:buFont typeface="Arial" panose="020B0604020202020204" pitchFamily="34" charset="0"/>
                  <a:buChar char=" "/>
                </a:pPr>
                <a:r>
                  <a:rPr lang="en-US" dirty="0">
                    <a:effectLst/>
                    <a:latin typeface="Aptos" panose="020B0004020202020204" pitchFamily="34" charset="0"/>
                    <a:ea typeface="Aptos" panose="020B0004020202020204" pitchFamily="34" charset="0"/>
                    <a:cs typeface="Times New Roman" panose="02020603050405020304" pitchFamily="18" charset="0"/>
                  </a:rPr>
                  <a:t>Evaluate </a:t>
                </a:r>
                <a14:m>
                  <m:oMath xmlns:m="http://schemas.openxmlformats.org/officeDocument/2006/math">
                    <m:sSup>
                      <m:sSupPr>
                        <m:ctrlPr>
                          <a:rPr lang="pl-PL"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b="0" i="1">
                            <a:effectLst/>
                            <a:latin typeface="Cambria Math" panose="02040503050406030204" pitchFamily="18" charset="0"/>
                            <a:ea typeface="Aptos" panose="020B0004020202020204" pitchFamily="34" charset="0"/>
                            <a:cs typeface="Times New Roman" panose="02020603050405020304" pitchFamily="18" charset="0"/>
                          </a:rPr>
                          <m:t>𝐿</m:t>
                        </m:r>
                      </m:e>
                      <m:sup>
                        <m:r>
                          <a:rPr lang="en-US" b="0" i="1">
                            <a:effectLst/>
                            <a:latin typeface="Cambria Math" panose="02040503050406030204" pitchFamily="18" charset="0"/>
                            <a:ea typeface="Aptos" panose="020B0004020202020204" pitchFamily="34" charset="0"/>
                            <a:cs typeface="Times New Roman" panose="02020603050405020304" pitchFamily="18" charset="0"/>
                          </a:rPr>
                          <m:t>∗</m:t>
                        </m:r>
                      </m:sup>
                    </m:sSup>
                    <m:r>
                      <a:rPr lang="en-US" b="0">
                        <a:effectLst/>
                        <a:latin typeface="Cambria Math" panose="02040503050406030204" pitchFamily="18" charset="0"/>
                        <a:ea typeface="Aptos" panose="020B0004020202020204" pitchFamily="34" charset="0"/>
                        <a:cs typeface="Times New Roman" panose="02020603050405020304" pitchFamily="18" charset="0"/>
                      </a:rPr>
                      <m:t>(</m:t>
                    </m:r>
                    <m:r>
                      <a:rPr lang="en-US" b="0" i="1">
                        <a:effectLst/>
                        <a:latin typeface="Cambria Math" panose="02040503050406030204" pitchFamily="18" charset="0"/>
                        <a:ea typeface="Aptos" panose="020B0004020202020204" pitchFamily="34" charset="0"/>
                        <a:cs typeface="Times New Roman" panose="02020603050405020304" pitchFamily="18" charset="0"/>
                      </a:rPr>
                      <m:t>0</m:t>
                    </m:r>
                    <m:r>
                      <a:rPr lang="en-US" b="0">
                        <a:effectLst/>
                        <a:latin typeface="Cambria Math" panose="02040503050406030204" pitchFamily="18" charset="0"/>
                        <a:ea typeface="Aptos" panose="020B0004020202020204" pitchFamily="34" charset="0"/>
                        <a:cs typeface="Times New Roman" panose="02020603050405020304" pitchFamily="18" charset="0"/>
                      </a:rPr>
                      <m:t>)</m:t>
                    </m:r>
                  </m:oMath>
                </a14:m>
                <a:r>
                  <a:rPr lang="en-US" dirty="0">
                    <a:effectLst/>
                    <a:latin typeface="Aptos" panose="020B0004020202020204" pitchFamily="34" charset="0"/>
                    <a:ea typeface="Aptos" panose="020B0004020202020204" pitchFamily="34" charset="0"/>
                    <a:cs typeface="Times New Roman" panose="02020603050405020304" pitchFamily="18" charset="0"/>
                  </a:rPr>
                  <a:t> and </a:t>
                </a:r>
                <a14:m>
                  <m:oMath xmlns:m="http://schemas.openxmlformats.org/officeDocument/2006/math">
                    <m:sSup>
                      <m:sSupPr>
                        <m:ctrlPr>
                          <a:rPr lang="pl-PL" i="1">
                            <a:effectLst/>
                            <a:latin typeface="Cambria Math" panose="02040503050406030204" pitchFamily="18" charset="0"/>
                            <a:ea typeface="Aptos" panose="020B0004020202020204" pitchFamily="34" charset="0"/>
                            <a:cs typeface="Times New Roman" panose="02020603050405020304" pitchFamily="18" charset="0"/>
                          </a:rPr>
                        </m:ctrlPr>
                      </m:sSupPr>
                      <m:e>
                        <m:r>
                          <a:rPr lang="en-US" b="0" i="1">
                            <a:effectLst/>
                            <a:latin typeface="Cambria Math" panose="02040503050406030204" pitchFamily="18" charset="0"/>
                            <a:ea typeface="Aptos" panose="020B0004020202020204" pitchFamily="34" charset="0"/>
                            <a:cs typeface="Times New Roman" panose="02020603050405020304" pitchFamily="18" charset="0"/>
                          </a:rPr>
                          <m:t>𝐿</m:t>
                        </m:r>
                      </m:e>
                      <m:sup>
                        <m:r>
                          <a:rPr lang="en-US" b="0" i="1">
                            <a:effectLst/>
                            <a:latin typeface="Cambria Math" panose="02040503050406030204" pitchFamily="18" charset="0"/>
                            <a:ea typeface="Aptos" panose="020B0004020202020204" pitchFamily="34" charset="0"/>
                            <a:cs typeface="Times New Roman" panose="02020603050405020304" pitchFamily="18" charset="0"/>
                          </a:rPr>
                          <m:t>∗</m:t>
                        </m:r>
                      </m:sup>
                    </m:sSup>
                    <m:r>
                      <a:rPr lang="en-US" b="0">
                        <a:effectLst/>
                        <a:latin typeface="Cambria Math" panose="02040503050406030204" pitchFamily="18" charset="0"/>
                        <a:ea typeface="Aptos" panose="020B0004020202020204" pitchFamily="34" charset="0"/>
                        <a:cs typeface="Times New Roman" panose="02020603050405020304" pitchFamily="18" charset="0"/>
                      </a:rPr>
                      <m:t>(</m:t>
                    </m:r>
                    <m:r>
                      <a:rPr lang="en-US" b="0" i="1">
                        <a:effectLst/>
                        <a:latin typeface="Cambria Math" panose="02040503050406030204" pitchFamily="18" charset="0"/>
                        <a:ea typeface="Aptos" panose="020B0004020202020204" pitchFamily="34" charset="0"/>
                        <a:cs typeface="Times New Roman" panose="02020603050405020304" pitchFamily="18" charset="0"/>
                      </a:rPr>
                      <m:t>0.2</m:t>
                    </m:r>
                    <m:r>
                      <a:rPr lang="en-US" b="0">
                        <a:effectLst/>
                        <a:latin typeface="Cambria Math" panose="02040503050406030204" pitchFamily="18" charset="0"/>
                        <a:ea typeface="Aptos" panose="020B0004020202020204" pitchFamily="34" charset="0"/>
                        <a:cs typeface="Times New Roman" panose="02020603050405020304" pitchFamily="18" charset="0"/>
                      </a:rPr>
                      <m:t>)</m:t>
                    </m:r>
                  </m:oMath>
                </a14:m>
                <a:r>
                  <a:rPr lang="en-US" dirty="0">
                    <a:effectLst/>
                    <a:latin typeface="Aptos" panose="020B0004020202020204" pitchFamily="34" charset="0"/>
                    <a:ea typeface="Aptos" panose="020B0004020202020204" pitchFamily="34" charset="0"/>
                    <a:cs typeface="Times New Roman" panose="02020603050405020304" pitchFamily="18" charset="0"/>
                  </a:rPr>
                  <a:t> and compare.</a:t>
                </a:r>
                <a:endParaRPr lang="pl-PL"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spcAft>
                    <a:spcPts val="1000"/>
                  </a:spcAft>
                  <a:buFont typeface="Symbol" panose="05050102010706020507" pitchFamily="18" charset="2"/>
                  <a:buChar char=""/>
                </a:pPr>
                <a:r>
                  <a:rPr lang="en-US" dirty="0">
                    <a:effectLst/>
                    <a:latin typeface="Aptos" panose="020B0004020202020204" pitchFamily="34" charset="0"/>
                    <a:ea typeface="Aptos" panose="020B0004020202020204" pitchFamily="34" charset="0"/>
                    <a:cs typeface="Symbol" panose="05050102010706020507" pitchFamily="18" charset="2"/>
                  </a:rPr>
                  <a:t>Elasticity of labor demand with respect to the tax </a:t>
                </a:r>
                <a14:m>
                  <m:oMath xmlns:m="http://schemas.openxmlformats.org/officeDocument/2006/math">
                    <m:r>
                      <a:rPr lang="en-US" b="0" i="1">
                        <a:effectLst/>
                        <a:latin typeface="Cambria Math" panose="02040503050406030204" pitchFamily="18" charset="0"/>
                        <a:ea typeface="Aptos" panose="020B0004020202020204" pitchFamily="34" charset="0"/>
                        <a:cs typeface="Symbol" panose="05050102010706020507" pitchFamily="18" charset="2"/>
                      </a:rPr>
                      <m:t>𝑡</m:t>
                    </m:r>
                  </m:oMath>
                </a14:m>
                <a:r>
                  <a:rPr lang="en-US" dirty="0">
                    <a:effectLst/>
                    <a:latin typeface="Aptos" panose="020B0004020202020204" pitchFamily="34" charset="0"/>
                    <a:ea typeface="Aptos" panose="020B0004020202020204" pitchFamily="34" charset="0"/>
                    <a:cs typeface="Symbol" panose="05050102010706020507" pitchFamily="18" charset="2"/>
                  </a:rPr>
                  <a:t>: Since </a:t>
                </a:r>
                <a14:m>
                  <m:oMath xmlns:m="http://schemas.openxmlformats.org/officeDocument/2006/math">
                    <m:sSup>
                      <m:sSupPr>
                        <m:ctrlPr>
                          <a:rPr lang="pl-PL" i="1">
                            <a:effectLst/>
                            <a:latin typeface="Cambria Math" panose="02040503050406030204" pitchFamily="18" charset="0"/>
                            <a:ea typeface="Aptos" panose="020B0004020202020204" pitchFamily="34" charset="0"/>
                            <a:cs typeface="Symbol" panose="05050102010706020507" pitchFamily="18" charset="2"/>
                          </a:rPr>
                        </m:ctrlPr>
                      </m:sSupPr>
                      <m:e>
                        <m:r>
                          <a:rPr lang="en-US" b="0" i="1">
                            <a:effectLst/>
                            <a:latin typeface="Cambria Math" panose="02040503050406030204" pitchFamily="18" charset="0"/>
                            <a:ea typeface="Aptos" panose="020B0004020202020204" pitchFamily="34" charset="0"/>
                            <a:cs typeface="Symbol" panose="05050102010706020507" pitchFamily="18" charset="2"/>
                          </a:rPr>
                          <m:t>𝐿</m:t>
                        </m:r>
                      </m:e>
                      <m:sup>
                        <m:r>
                          <a:rPr lang="en-US" b="0" i="1">
                            <a:effectLst/>
                            <a:latin typeface="Cambria Math" panose="02040503050406030204" pitchFamily="18" charset="0"/>
                            <a:ea typeface="Aptos" panose="020B0004020202020204" pitchFamily="34" charset="0"/>
                            <a:cs typeface="Symbol" panose="05050102010706020507" pitchFamily="18" charset="2"/>
                          </a:rPr>
                          <m:t>∗</m:t>
                        </m:r>
                      </m:sup>
                    </m:sSup>
                    <m:r>
                      <a:rPr lang="en-US" b="0">
                        <a:effectLst/>
                        <a:latin typeface="Cambria Math" panose="02040503050406030204" pitchFamily="18" charset="0"/>
                        <a:ea typeface="Aptos" panose="020B0004020202020204" pitchFamily="34" charset="0"/>
                        <a:cs typeface="Symbol" panose="05050102010706020507" pitchFamily="18" charset="2"/>
                      </a:rPr>
                      <m:t>(</m:t>
                    </m:r>
                    <m:r>
                      <a:rPr lang="en-US" b="0" i="1">
                        <a:effectLst/>
                        <a:latin typeface="Cambria Math" panose="02040503050406030204" pitchFamily="18" charset="0"/>
                        <a:ea typeface="Aptos" panose="020B0004020202020204" pitchFamily="34" charset="0"/>
                        <a:cs typeface="Symbol" panose="05050102010706020507" pitchFamily="18" charset="2"/>
                      </a:rPr>
                      <m:t>𝑡</m:t>
                    </m:r>
                    <m:r>
                      <a:rPr lang="en-US" b="0">
                        <a:effectLst/>
                        <a:latin typeface="Cambria Math" panose="02040503050406030204" pitchFamily="18" charset="0"/>
                        <a:ea typeface="Aptos" panose="020B0004020202020204" pitchFamily="34" charset="0"/>
                        <a:cs typeface="Symbol" panose="05050102010706020507" pitchFamily="18" charset="2"/>
                      </a:rPr>
                      <m:t>)</m:t>
                    </m:r>
                  </m:oMath>
                </a14:m>
                <a:r>
                  <a:rPr lang="en-US" dirty="0">
                    <a:effectLst/>
                    <a:latin typeface="Aptos" panose="020B0004020202020204" pitchFamily="34" charset="0"/>
                    <a:ea typeface="Aptos" panose="020B0004020202020204" pitchFamily="34" charset="0"/>
                    <a:cs typeface="Symbol" panose="05050102010706020507" pitchFamily="18" charset="2"/>
                  </a:rPr>
                  <a:t>,</a:t>
                </a:r>
                <a:endParaRPr lang="pl-PL" dirty="0">
                  <a:effectLst/>
                  <a:latin typeface="Aptos" panose="020B0004020202020204" pitchFamily="34" charset="0"/>
                  <a:ea typeface="Aptos" panose="020B0004020202020204" pitchFamily="34" charset="0"/>
                  <a:cs typeface="Symbol" panose="05050102010706020507" pitchFamily="18" charset="2"/>
                </a:endParaRPr>
              </a:p>
              <a:p>
                <a:pPr>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pl-PL" i="1">
                              <a:effectLst/>
                              <a:latin typeface="Cambria Math" panose="02040503050406030204" pitchFamily="18" charset="0"/>
                              <a:ea typeface="Aptos" panose="020B0004020202020204" pitchFamily="34" charset="0"/>
                              <a:cs typeface="Times New Roman" panose="02020603050405020304" pitchFamily="18" charset="0"/>
                            </a:rPr>
                          </m:ctrlPr>
                        </m:sSubPr>
                        <m:e>
                          <m:r>
                            <a:rPr lang="en-US" b="0" i="1">
                              <a:effectLst/>
                              <a:latin typeface="Cambria Math" panose="02040503050406030204" pitchFamily="18" charset="0"/>
                              <a:ea typeface="Aptos" panose="020B0004020202020204" pitchFamily="34" charset="0"/>
                              <a:cs typeface="Times New Roman" panose="02020603050405020304" pitchFamily="18" charset="0"/>
                            </a:rPr>
                            <m:t>𝜀</m:t>
                          </m:r>
                        </m:e>
                        <m:sub>
                          <m:r>
                            <a:rPr lang="en-US" b="0" i="1">
                              <a:effectLst/>
                              <a:latin typeface="Cambria Math" panose="02040503050406030204" pitchFamily="18" charset="0"/>
                              <a:ea typeface="Aptos" panose="020B0004020202020204" pitchFamily="34" charset="0"/>
                              <a:cs typeface="Times New Roman" panose="02020603050405020304" pitchFamily="18" charset="0"/>
                            </a:rPr>
                            <m:t>𝐿</m:t>
                          </m:r>
                          <m:r>
                            <a:rPr lang="en-US" b="0">
                              <a:effectLst/>
                              <a:latin typeface="Cambria Math" panose="02040503050406030204" pitchFamily="18" charset="0"/>
                              <a:ea typeface="Aptos" panose="020B0004020202020204" pitchFamily="34" charset="0"/>
                              <a:cs typeface="Times New Roman" panose="02020603050405020304" pitchFamily="18" charset="0"/>
                            </a:rPr>
                            <m:t>,</m:t>
                          </m:r>
                          <m:r>
                            <a:rPr lang="en-US" b="0" i="1">
                              <a:effectLst/>
                              <a:latin typeface="Cambria Math" panose="02040503050406030204" pitchFamily="18" charset="0"/>
                              <a:ea typeface="Aptos" panose="020B0004020202020204" pitchFamily="34" charset="0"/>
                              <a:cs typeface="Times New Roman" panose="02020603050405020304" pitchFamily="18" charset="0"/>
                            </a:rPr>
                            <m:t>𝑡</m:t>
                          </m:r>
                        </m:sub>
                      </m:sSub>
                      <m:r>
                        <a:rPr lang="en-US" b="0">
                          <a:effectLst/>
                          <a:latin typeface="Cambria Math" panose="02040503050406030204" pitchFamily="18" charset="0"/>
                          <a:ea typeface="Aptos" panose="020B0004020202020204" pitchFamily="34" charset="0"/>
                          <a:cs typeface="Times New Roman" panose="02020603050405020304" pitchFamily="18" charset="0"/>
                        </a:rPr>
                        <m:t>= </m:t>
                      </m:r>
                      <m:f>
                        <m:fPr>
                          <m:ctrlPr>
                            <a:rPr lang="pl-PL" i="1">
                              <a:effectLst/>
                              <a:latin typeface="Cambria Math" panose="02040503050406030204" pitchFamily="18" charset="0"/>
                              <a:ea typeface="Aptos" panose="020B0004020202020204" pitchFamily="34" charset="0"/>
                              <a:cs typeface="Times New Roman" panose="02020603050405020304" pitchFamily="18" charset="0"/>
                            </a:rPr>
                          </m:ctrlPr>
                        </m:fPr>
                        <m:num>
                          <m:r>
                            <a:rPr lang="en-GB" b="0" i="1">
                              <a:effectLst/>
                              <a:latin typeface="Cambria Math" panose="02040503050406030204" pitchFamily="18" charset="0"/>
                              <a:ea typeface="Aptos" panose="020B0004020202020204" pitchFamily="34" charset="0"/>
                              <a:cs typeface="Times New Roman" panose="02020603050405020304" pitchFamily="18" charset="0"/>
                            </a:rPr>
                            <m:t>𝑑𝐿</m:t>
                          </m:r>
                        </m:num>
                        <m:den>
                          <m:r>
                            <a:rPr lang="en-GB" b="0" i="1">
                              <a:effectLst/>
                              <a:latin typeface="Cambria Math" panose="02040503050406030204" pitchFamily="18" charset="0"/>
                              <a:ea typeface="Aptos" panose="020B0004020202020204" pitchFamily="34" charset="0"/>
                              <a:cs typeface="Times New Roman" panose="02020603050405020304" pitchFamily="18" charset="0"/>
                            </a:rPr>
                            <m:t>𝑑𝑡</m:t>
                          </m:r>
                        </m:den>
                      </m:f>
                      <m:f>
                        <m:fPr>
                          <m:ctrlPr>
                            <a:rPr lang="pl-PL" i="1">
                              <a:effectLst/>
                              <a:latin typeface="Cambria Math" panose="02040503050406030204" pitchFamily="18" charset="0"/>
                              <a:ea typeface="Aptos" panose="020B0004020202020204" pitchFamily="34" charset="0"/>
                              <a:cs typeface="Times New Roman" panose="02020603050405020304" pitchFamily="18" charset="0"/>
                            </a:rPr>
                          </m:ctrlPr>
                        </m:fPr>
                        <m:num>
                          <m:r>
                            <a:rPr lang="en-GB" b="0" i="1">
                              <a:effectLst/>
                              <a:latin typeface="Cambria Math" panose="02040503050406030204" pitchFamily="18" charset="0"/>
                              <a:ea typeface="Aptos" panose="020B0004020202020204" pitchFamily="34" charset="0"/>
                              <a:cs typeface="Times New Roman" panose="02020603050405020304" pitchFamily="18" charset="0"/>
                            </a:rPr>
                            <m:t>𝑡</m:t>
                          </m:r>
                        </m:num>
                        <m:den>
                          <m:r>
                            <a:rPr lang="en-GB" b="0" i="1">
                              <a:effectLst/>
                              <a:latin typeface="Cambria Math" panose="02040503050406030204" pitchFamily="18" charset="0"/>
                              <a:ea typeface="Aptos" panose="020B0004020202020204" pitchFamily="34" charset="0"/>
                              <a:cs typeface="Times New Roman" panose="02020603050405020304" pitchFamily="18" charset="0"/>
                            </a:rPr>
                            <m:t>𝐿</m:t>
                          </m:r>
                        </m:den>
                      </m:f>
                    </m:oMath>
                  </m:oMathPara>
                </a14:m>
                <a:endParaRPr lang="pl-PL"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spcAft>
                    <a:spcPts val="1000"/>
                  </a:spcAft>
                  <a:buFont typeface="Arial" panose="020B0604020202020204" pitchFamily="34" charset="0"/>
                  <a:buChar char=" "/>
                </a:pPr>
                <a:r>
                  <a:rPr lang="en-US" dirty="0">
                    <a:effectLst/>
                    <a:latin typeface="Aptos" panose="020B0004020202020204" pitchFamily="34" charset="0"/>
                    <a:ea typeface="Aptos" panose="020B0004020202020204" pitchFamily="34" charset="0"/>
                    <a:cs typeface="Times New Roman" panose="02020603050405020304" pitchFamily="18" charset="0"/>
                  </a:rPr>
                  <a:t>(Elasticity with respect to the net-of-tax rate </a:t>
                </a:r>
                <a14:m>
                  <m:oMath xmlns:m="http://schemas.openxmlformats.org/officeDocument/2006/math">
                    <m:r>
                      <a:rPr lang="en-US" b="0">
                        <a:effectLst/>
                        <a:latin typeface="Cambria Math" panose="02040503050406030204" pitchFamily="18" charset="0"/>
                        <a:ea typeface="Aptos" panose="020B0004020202020204" pitchFamily="34" charset="0"/>
                        <a:cs typeface="Times New Roman" panose="02020603050405020304" pitchFamily="18" charset="0"/>
                      </a:rPr>
                      <m:t>(</m:t>
                    </m:r>
                    <m:r>
                      <a:rPr lang="en-US" b="0" i="1">
                        <a:effectLst/>
                        <a:latin typeface="Cambria Math" panose="02040503050406030204" pitchFamily="18" charset="0"/>
                        <a:ea typeface="Aptos" panose="020B0004020202020204" pitchFamily="34" charset="0"/>
                        <a:cs typeface="Times New Roman" panose="02020603050405020304" pitchFamily="18" charset="0"/>
                      </a:rPr>
                      <m:t>1−</m:t>
                    </m:r>
                    <m:r>
                      <a:rPr lang="en-US" b="0" i="1">
                        <a:effectLst/>
                        <a:latin typeface="Cambria Math" panose="02040503050406030204" pitchFamily="18" charset="0"/>
                        <a:ea typeface="Aptos" panose="020B0004020202020204" pitchFamily="34" charset="0"/>
                        <a:cs typeface="Times New Roman" panose="02020603050405020304" pitchFamily="18" charset="0"/>
                      </a:rPr>
                      <m:t>𝑡</m:t>
                    </m:r>
                    <m:r>
                      <a:rPr lang="en-US" b="0">
                        <a:effectLst/>
                        <a:latin typeface="Cambria Math" panose="02040503050406030204" pitchFamily="18" charset="0"/>
                        <a:ea typeface="Aptos" panose="020B0004020202020204" pitchFamily="34" charset="0"/>
                        <a:cs typeface="Times New Roman" panose="02020603050405020304" pitchFamily="18" charset="0"/>
                      </a:rPr>
                      <m:t>)</m:t>
                    </m:r>
                  </m:oMath>
                </a14:m>
                <a:r>
                  <a:rPr lang="en-US" dirty="0">
                    <a:effectLst/>
                    <a:latin typeface="Aptos" panose="020B0004020202020204" pitchFamily="34" charset="0"/>
                    <a:ea typeface="Aptos" panose="020B0004020202020204" pitchFamily="34" charset="0"/>
                    <a:cs typeface="Times New Roman" panose="02020603050405020304" pitchFamily="18" charset="0"/>
                  </a:rPr>
                  <a:t>)</a:t>
                </a:r>
                <a:endParaRPr lang="pl-PL"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0B25550C-FEAE-A216-FEB9-4B504DCC0020}"/>
                  </a:ext>
                </a:extLst>
              </p:cNvPr>
              <p:cNvSpPr txBox="1">
                <a:spLocks noRot="1" noChangeAspect="1" noMove="1" noResize="1" noEditPoints="1" noAdjustHandles="1" noChangeArrowheads="1" noChangeShapeType="1" noTextEdit="1"/>
              </p:cNvSpPr>
              <p:nvPr/>
            </p:nvSpPr>
            <p:spPr>
              <a:xfrm>
                <a:off x="6702358" y="901435"/>
                <a:ext cx="5273202" cy="5586914"/>
              </a:xfrm>
              <a:prstGeom prst="rect">
                <a:avLst/>
              </a:prstGeom>
              <a:blipFill>
                <a:blip r:embed="rId3"/>
                <a:stretch>
                  <a:fillRect l="-690" t="-326" r="-921" b="-652"/>
                </a:stretch>
              </a:blipFill>
            </p:spPr>
            <p:txBody>
              <a:bodyPr/>
              <a:lstStyle/>
              <a:p>
                <a:r>
                  <a:rPr lang="pl-PL">
                    <a:noFill/>
                  </a:rPr>
                  <a:t> </a:t>
                </a:r>
              </a:p>
            </p:txBody>
          </p:sp>
        </mc:Fallback>
      </mc:AlternateContent>
    </p:spTree>
    <p:extLst>
      <p:ext uri="{BB962C8B-B14F-4D97-AF65-F5344CB8AC3E}">
        <p14:creationId xmlns:p14="http://schemas.microsoft.com/office/powerpoint/2010/main" val="23536288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 name="CustomShape 2"/>
              <p:cNvSpPr/>
              <p:nvPr/>
            </p:nvSpPr>
            <p:spPr>
              <a:xfrm>
                <a:off x="98367" y="1128240"/>
                <a:ext cx="11995265" cy="559047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en-GB" sz="2800" spc="-1" noProof="0" dirty="0">
                    <a:solidFill>
                      <a:srgbClr val="215968"/>
                    </a:solidFill>
                    <a:uFill>
                      <a:solidFill>
                        <a:srgbClr val="FFFFFF"/>
                      </a:solidFill>
                    </a:uFill>
                    <a:latin typeface="Calibri"/>
                  </a:rPr>
                  <a:t>To fully </a:t>
                </a:r>
                <a:r>
                  <a:rPr lang="en-GB" sz="2800" spc="-1" noProof="0" dirty="0" err="1">
                    <a:solidFill>
                      <a:srgbClr val="215968"/>
                    </a:solidFill>
                    <a:uFill>
                      <a:solidFill>
                        <a:srgbClr val="FFFFFF"/>
                      </a:solidFill>
                    </a:uFill>
                    <a:latin typeface="Calibri"/>
                  </a:rPr>
                  <a:t>implemt</a:t>
                </a:r>
                <a:r>
                  <a:rPr lang="en-GB" sz="2800" spc="-1" noProof="0" dirty="0">
                    <a:solidFill>
                      <a:srgbClr val="215968"/>
                    </a:solidFill>
                    <a:uFill>
                      <a:solidFill>
                        <a:srgbClr val="FFFFFF"/>
                      </a:solidFill>
                    </a:uFill>
                    <a:latin typeface="Calibri"/>
                  </a:rPr>
                  <a:t> Klein’s postulates we should </a:t>
                </a:r>
                <a:r>
                  <a:rPr lang="en-GB" sz="2800" b="1" spc="-1" noProof="0" dirty="0">
                    <a:solidFill>
                      <a:srgbClr val="215968"/>
                    </a:solidFill>
                    <a:uFill>
                      <a:solidFill>
                        <a:srgbClr val="FFFFFF"/>
                      </a:solidFill>
                    </a:uFill>
                    <a:latin typeface="Calibri"/>
                  </a:rPr>
                  <a:t>get rid of units of measure and we </a:t>
                </a:r>
                <a:r>
                  <a:rPr lang="en-GB" sz="2800" spc="-1" noProof="0" dirty="0">
                    <a:solidFill>
                      <a:srgbClr val="215968"/>
                    </a:solidFill>
                    <a:uFill>
                      <a:solidFill>
                        <a:srgbClr val="FFFFFF"/>
                      </a:solidFill>
                    </a:uFill>
                    <a:latin typeface="Calibri"/>
                  </a:rPr>
                  <a:t>can use </a:t>
                </a:r>
                <a:r>
                  <a:rPr lang="en-GB" sz="2800" b="1" spc="-1" noProof="0" dirty="0">
                    <a:solidFill>
                      <a:srgbClr val="215968"/>
                    </a:solidFill>
                    <a:uFill>
                      <a:solidFill>
                        <a:srgbClr val="FFFFFF"/>
                      </a:solidFill>
                    </a:uFill>
                    <a:latin typeface="Calibri"/>
                  </a:rPr>
                  <a:t>elasticity</a:t>
                </a:r>
                <a:r>
                  <a:rPr lang="en-GB" sz="2800" spc="-1" noProof="0" dirty="0">
                    <a:solidFill>
                      <a:srgbClr val="215968"/>
                    </a:solidFill>
                    <a:uFill>
                      <a:solidFill>
                        <a:srgbClr val="FFFFFF"/>
                      </a:solidFill>
                    </a:uFill>
                    <a:latin typeface="Calibri"/>
                  </a:rPr>
                  <a:t>. Elasticity is a measure of a variable's sensitivity to change in another variable. Elasticity = (% change of y due to 1% change of x). Why do economists love this measure? Because it is a percentage measure --&gt; elasticity is not sensitive to units --&gt; it is easy to compare different markets and economies. </a:t>
                </a:r>
              </a:p>
              <a:p>
                <a:pPr algn="just"/>
                <a:r>
                  <a:rPr lang="en-GB" sz="2800" spc="-1" noProof="0" dirty="0">
                    <a:solidFill>
                      <a:srgbClr val="215968"/>
                    </a:solidFill>
                    <a:uFill>
                      <a:solidFill>
                        <a:srgbClr val="FFFFFF"/>
                      </a:solidFill>
                    </a:uFill>
                    <a:latin typeface="Calibri"/>
                  </a:rPr>
                  <a:t> </a:t>
                </a:r>
              </a:p>
              <a:p>
                <a:pPr algn="just"/>
                <a:r>
                  <a:rPr lang="en-GB" sz="2800" spc="-1" noProof="0" dirty="0">
                    <a:solidFill>
                      <a:srgbClr val="215968"/>
                    </a:solidFill>
                    <a:uFill>
                      <a:solidFill>
                        <a:srgbClr val="FFFFFF"/>
                      </a:solidFill>
                    </a:uFill>
                    <a:latin typeface="Calibri"/>
                  </a:rPr>
                  <a:t>But c</a:t>
                </a:r>
                <a:r>
                  <a:rPr lang="en-GB" sz="2800" spc="-1" noProof="0" dirty="0">
                    <a:solidFill>
                      <a:srgbClr val="215968"/>
                    </a:solidFill>
                    <a:uFill>
                      <a:solidFill>
                        <a:srgbClr val="FFFFFF"/>
                      </a:solidFill>
                    </a:uFill>
                    <a:latin typeface="Calibri"/>
                    <a:ea typeface="DejaVu Sans"/>
                    <a:cs typeface="DejaVu Sans"/>
                  </a:rPr>
                  <a:t>alculating elasticity measure of the function  is a real nightmare. </a:t>
                </a:r>
                <a:endParaRPr lang="en-GB" sz="2800" spc="-1" noProof="0" dirty="0">
                  <a:solidFill>
                    <a:srgbClr val="215968"/>
                  </a:solidFill>
                  <a:uFill>
                    <a:solidFill>
                      <a:srgbClr val="FFFFFF"/>
                    </a:solidFill>
                  </a:uFill>
                  <a:latin typeface="Calibri"/>
                </a:endParaRPr>
              </a:p>
              <a:p>
                <a:pPr algn="ctr"/>
                <a:r>
                  <a:rPr lang="en-GB" sz="2800" spc="-1" noProof="0" dirty="0">
                    <a:solidFill>
                      <a:srgbClr val="215968"/>
                    </a:solidFill>
                    <a:uFill>
                      <a:solidFill>
                        <a:srgbClr val="FFFFFF"/>
                      </a:solidFill>
                    </a:uFill>
                    <a:latin typeface="Calibri"/>
                  </a:rPr>
                  <a:t>If y is a function of x, then </a:t>
                </a:r>
                <a14:m>
                  <m:oMath xmlns:m="http://schemas.openxmlformats.org/officeDocument/2006/math">
                    <m:r>
                      <a:rPr lang="en-GB" sz="2800" b="1" i="1" spc="-1" noProof="0">
                        <a:solidFill>
                          <a:srgbClr val="C00000"/>
                        </a:solidFill>
                        <a:uFill>
                          <a:solidFill>
                            <a:srgbClr val="FFFFFF"/>
                          </a:solidFill>
                        </a:uFill>
                        <a:latin typeface="Cambria Math" panose="02040503050406030204" pitchFamily="18" charset="0"/>
                      </a:rPr>
                      <m:t>𝑬</m:t>
                    </m:r>
                    <m:r>
                      <a:rPr lang="en-GB" sz="2800" b="1" i="1" spc="-1" noProof="0">
                        <a:solidFill>
                          <a:srgbClr val="C00000"/>
                        </a:solidFill>
                        <a:uFill>
                          <a:solidFill>
                            <a:srgbClr val="FFFFFF"/>
                          </a:solidFill>
                        </a:uFill>
                        <a:latin typeface="Cambria Math" panose="02040503050406030204" pitchFamily="18" charset="0"/>
                      </a:rPr>
                      <m:t>= </m:t>
                    </m:r>
                    <m:f>
                      <m:fPr>
                        <m:ctrlPr>
                          <a:rPr lang="en-GB" sz="2800" b="1" i="1" spc="-1" noProof="0" smtClean="0">
                            <a:solidFill>
                              <a:srgbClr val="C00000"/>
                            </a:solidFill>
                            <a:uFill>
                              <a:solidFill>
                                <a:srgbClr val="FFFFFF"/>
                              </a:solidFill>
                            </a:uFill>
                            <a:latin typeface="Cambria Math" panose="02040503050406030204" pitchFamily="18" charset="0"/>
                          </a:rPr>
                        </m:ctrlPr>
                      </m:fPr>
                      <m:num>
                        <m:r>
                          <a:rPr lang="en-GB" sz="2800" b="1" i="1" spc="-1" noProof="0" smtClean="0">
                            <a:solidFill>
                              <a:srgbClr val="C00000"/>
                            </a:solidFill>
                            <a:uFill>
                              <a:solidFill>
                                <a:srgbClr val="FFFFFF"/>
                              </a:solidFill>
                            </a:uFill>
                            <a:latin typeface="Cambria Math" panose="02040503050406030204" pitchFamily="18" charset="0"/>
                          </a:rPr>
                          <m:t>𝒅𝒚</m:t>
                        </m:r>
                      </m:num>
                      <m:den>
                        <m:r>
                          <a:rPr lang="en-GB" sz="2800" b="1" i="1" spc="-1" noProof="0" smtClean="0">
                            <a:solidFill>
                              <a:srgbClr val="C00000"/>
                            </a:solidFill>
                            <a:uFill>
                              <a:solidFill>
                                <a:srgbClr val="FFFFFF"/>
                              </a:solidFill>
                            </a:uFill>
                            <a:latin typeface="Cambria Math" panose="02040503050406030204" pitchFamily="18" charset="0"/>
                          </a:rPr>
                          <m:t>𝒅𝒙</m:t>
                        </m:r>
                      </m:den>
                    </m:f>
                    <m:f>
                      <m:fPr>
                        <m:ctrlPr>
                          <a:rPr lang="en-GB" sz="2800" b="1" i="1" spc="-1" noProof="0" smtClean="0">
                            <a:solidFill>
                              <a:srgbClr val="C00000"/>
                            </a:solidFill>
                            <a:uFill>
                              <a:solidFill>
                                <a:srgbClr val="FFFFFF"/>
                              </a:solidFill>
                            </a:uFill>
                            <a:latin typeface="Cambria Math" panose="02040503050406030204" pitchFamily="18" charset="0"/>
                          </a:rPr>
                        </m:ctrlPr>
                      </m:fPr>
                      <m:num>
                        <m:r>
                          <a:rPr lang="en-GB" sz="2800" b="1" i="1" spc="-1" noProof="0" smtClean="0">
                            <a:solidFill>
                              <a:srgbClr val="C00000"/>
                            </a:solidFill>
                            <a:uFill>
                              <a:solidFill>
                                <a:srgbClr val="FFFFFF"/>
                              </a:solidFill>
                            </a:uFill>
                            <a:latin typeface="Cambria Math" panose="02040503050406030204" pitchFamily="18" charset="0"/>
                          </a:rPr>
                          <m:t>𝒙</m:t>
                        </m:r>
                      </m:num>
                      <m:den>
                        <m:r>
                          <a:rPr lang="en-GB" sz="2800" b="1" i="1" spc="-1" noProof="0" smtClean="0">
                            <a:solidFill>
                              <a:srgbClr val="C00000"/>
                            </a:solidFill>
                            <a:uFill>
                              <a:solidFill>
                                <a:srgbClr val="FFFFFF"/>
                              </a:solidFill>
                            </a:uFill>
                            <a:latin typeface="Cambria Math" panose="02040503050406030204" pitchFamily="18" charset="0"/>
                          </a:rPr>
                          <m:t>𝒚</m:t>
                        </m:r>
                      </m:den>
                    </m:f>
                  </m:oMath>
                </a14:m>
                <a:r>
                  <a:rPr lang="en-GB" sz="2800" spc="-1" noProof="0" dirty="0">
                    <a:solidFill>
                      <a:srgbClr val="215968"/>
                    </a:solidFill>
                    <a:uFill>
                      <a:solidFill>
                        <a:srgbClr val="FFFFFF"/>
                      </a:solidFill>
                    </a:uFill>
                    <a:latin typeface="Calibri"/>
                  </a:rPr>
                  <a:t> </a:t>
                </a:r>
                <a:endParaRPr lang="en-GB" sz="2800" noProof="0" dirty="0">
                  <a:solidFill>
                    <a:prstClr val="black"/>
                  </a:solidFill>
                </a:endParaRPr>
              </a:p>
              <a:p>
                <a:pPr algn="ctr"/>
                <a:endParaRPr lang="en-GB" sz="2800" spc="-1" noProof="0" dirty="0">
                  <a:solidFill>
                    <a:srgbClr val="215968"/>
                  </a:solidFill>
                  <a:uFill>
                    <a:solidFill>
                      <a:srgbClr val="FFFFFF"/>
                    </a:solidFill>
                  </a:uFill>
                  <a:latin typeface="Calibri"/>
                </a:endParaRPr>
              </a:p>
              <a:p>
                <a:pPr algn="ctr"/>
                <a:r>
                  <a:rPr lang="en-GB" sz="2800" spc="-1" noProof="0" dirty="0">
                    <a:solidFill>
                      <a:srgbClr val="215968"/>
                    </a:solidFill>
                    <a:uFill>
                      <a:solidFill>
                        <a:srgbClr val="FFFFFF"/>
                      </a:solidFill>
                    </a:uFill>
                    <a:latin typeface="Calibri"/>
                  </a:rPr>
                  <a:t>Try calculate </a:t>
                </a:r>
                <a:r>
                  <a:rPr lang="en-GB" sz="2800" spc="-1" noProof="0" dirty="0" err="1">
                    <a:solidFill>
                      <a:srgbClr val="215968"/>
                    </a:solidFill>
                    <a:uFill>
                      <a:solidFill>
                        <a:srgbClr val="FFFFFF"/>
                      </a:solidFill>
                    </a:uFill>
                    <a:latin typeface="Calibri"/>
                  </a:rPr>
                  <a:t>elasticyty</a:t>
                </a:r>
                <a:r>
                  <a:rPr lang="en-GB" sz="2800" spc="-1" noProof="0" dirty="0">
                    <a:solidFill>
                      <a:srgbClr val="215968"/>
                    </a:solidFill>
                    <a:uFill>
                      <a:solidFill>
                        <a:srgbClr val="FFFFFF"/>
                      </a:solidFill>
                    </a:uFill>
                    <a:latin typeface="Calibri"/>
                  </a:rPr>
                  <a:t> using pen and paper for the labour function of t ….  </a:t>
                </a:r>
              </a:p>
              <a:p>
                <a:pPr algn="ctr"/>
                <a:endParaRPr lang="en-GB" sz="2800" spc="-1" noProof="0" dirty="0">
                  <a:solidFill>
                    <a:srgbClr val="215968"/>
                  </a:solidFill>
                  <a:uFill>
                    <a:solidFill>
                      <a:srgbClr val="FFFFFF"/>
                    </a:solidFill>
                  </a:uFill>
                  <a:latin typeface="Calibri"/>
                </a:endParaRPr>
              </a:p>
              <a:p>
                <a:pPr algn="ctr"/>
                <a:r>
                  <a:rPr lang="en-GB" sz="2800" spc="-1" noProof="0" dirty="0">
                    <a:solidFill>
                      <a:srgbClr val="215968"/>
                    </a:solidFill>
                    <a:uFill>
                      <a:solidFill>
                        <a:srgbClr val="FFFFFF"/>
                      </a:solidFill>
                    </a:uFill>
                    <a:latin typeface="Calibri"/>
                  </a:rPr>
                  <a:t>L(t) = 0.001040582726326743*(250000.0*t^2-500000.0*t+250000.0)  …. </a:t>
                </a:r>
              </a:p>
              <a:p>
                <a:endParaRPr lang="en-GB" sz="2800" spc="-1" noProof="0" dirty="0">
                  <a:solidFill>
                    <a:srgbClr val="215968"/>
                  </a:solidFill>
                  <a:uFill>
                    <a:solidFill>
                      <a:srgbClr val="FFFFFF"/>
                    </a:solidFill>
                  </a:uFill>
                  <a:latin typeface="Calibri"/>
                  <a:ea typeface="DejaVu Sans"/>
                  <a:cs typeface="DejaVu Sans"/>
                </a:endParaRPr>
              </a:p>
              <a:p>
                <a:endParaRPr lang="en-GB" sz="2800" spc="-1" noProof="0" dirty="0">
                  <a:solidFill>
                    <a:srgbClr val="215968"/>
                  </a:solidFill>
                  <a:uFill>
                    <a:solidFill>
                      <a:srgbClr val="FFFFFF"/>
                    </a:solidFill>
                  </a:uFill>
                  <a:latin typeface="Calibri"/>
                  <a:ea typeface="DejaVu Sans"/>
                  <a:cs typeface="DejaVu Sans"/>
                </a:endParaRPr>
              </a:p>
            </p:txBody>
          </p:sp>
        </mc:Choice>
        <mc:Fallback xmlns="">
          <p:sp>
            <p:nvSpPr>
              <p:cNvPr id="147" name="CustomShape 2"/>
              <p:cNvSpPr>
                <a:spLocks noRot="1" noChangeAspect="1" noMove="1" noResize="1" noEditPoints="1" noAdjustHandles="1" noChangeArrowheads="1" noChangeShapeType="1" noTextEdit="1"/>
              </p:cNvSpPr>
              <p:nvPr/>
            </p:nvSpPr>
            <p:spPr>
              <a:xfrm>
                <a:off x="98367" y="1128240"/>
                <a:ext cx="11995265" cy="5590471"/>
              </a:xfrm>
              <a:prstGeom prst="rect">
                <a:avLst/>
              </a:prstGeom>
              <a:blipFill>
                <a:blip r:embed="rId2"/>
                <a:stretch>
                  <a:fillRect l="-1067" t="-1091" r="-1016" b="-872"/>
                </a:stretch>
              </a:blipFill>
              <a:ln>
                <a:noFill/>
              </a:ln>
            </p:spPr>
            <p:txBody>
              <a:bodyPr/>
              <a:lstStyle/>
              <a:p>
                <a:r>
                  <a:rPr lang="pl-PL">
                    <a:noFill/>
                  </a:rPr>
                  <a:t> </a:t>
                </a:r>
              </a:p>
            </p:txBody>
          </p:sp>
        </mc:Fallback>
      </mc:AlternateContent>
      <p:sp>
        <p:nvSpPr>
          <p:cNvPr id="148" name="CustomShape 3"/>
          <p:cNvSpPr/>
          <p:nvPr/>
        </p:nvSpPr>
        <p:spPr>
          <a:xfrm>
            <a:off x="5952000" y="5517360"/>
            <a:ext cx="2375640" cy="111204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noProof="0" dirty="0"/>
          </a:p>
        </p:txBody>
      </p:sp>
      <p:sp>
        <p:nvSpPr>
          <p:cNvPr id="6" name="CustomShape 1"/>
          <p:cNvSpPr/>
          <p:nvPr/>
        </p:nvSpPr>
        <p:spPr>
          <a:xfrm>
            <a:off x="0" y="-14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3600" b="1" spc="-1" noProof="0" dirty="0">
                <a:solidFill>
                  <a:srgbClr val="215968"/>
                </a:solidFill>
                <a:uFill>
                  <a:solidFill>
                    <a:srgbClr val="FFFFFF"/>
                  </a:solidFill>
                </a:uFill>
                <a:latin typeface="Calibri"/>
              </a:rPr>
              <a:t>The second reason (methodical) to introduce symbolic computation to microeconomics?</a:t>
            </a:r>
          </a:p>
        </p:txBody>
      </p:sp>
    </p:spTree>
    <p:extLst>
      <p:ext uri="{BB962C8B-B14F-4D97-AF65-F5344CB8AC3E}">
        <p14:creationId xmlns:p14="http://schemas.microsoft.com/office/powerpoint/2010/main" val="13683691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2"/>
          <p:cNvSpPr/>
          <p:nvPr/>
        </p:nvSpPr>
        <p:spPr>
          <a:xfrm>
            <a:off x="5186016" y="1128240"/>
            <a:ext cx="5931163" cy="55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GB" sz="2800" b="1" spc="-1" noProof="0" dirty="0">
                <a:solidFill>
                  <a:srgbClr val="215968"/>
                </a:solidFill>
                <a:uFill>
                  <a:solidFill>
                    <a:srgbClr val="FFFFFF"/>
                  </a:solidFill>
                </a:uFill>
                <a:latin typeface="Calibri"/>
              </a:rPr>
              <a:t>Make your life easier use Maxima - you need only change four lines of code </a:t>
            </a:r>
            <a:endParaRPr lang="en-GB" noProof="0" dirty="0"/>
          </a:p>
        </p:txBody>
      </p:sp>
      <p:sp>
        <p:nvSpPr>
          <p:cNvPr id="169" name="CustomShape 3"/>
          <p:cNvSpPr/>
          <p:nvPr/>
        </p:nvSpPr>
        <p:spPr>
          <a:xfrm>
            <a:off x="106292" y="1128240"/>
            <a:ext cx="4973432" cy="5599819"/>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r>
              <a:rPr lang="en-GB" spc="-1" noProof="0" dirty="0">
                <a:solidFill>
                  <a:srgbClr val="215968"/>
                </a:solidFill>
                <a:uFill>
                  <a:solidFill>
                    <a:srgbClr val="FFFFFF"/>
                  </a:solidFill>
                </a:uFill>
                <a:latin typeface="Calibri"/>
              </a:rPr>
              <a:t>kill(all)$</a:t>
            </a:r>
          </a:p>
          <a:p>
            <a:r>
              <a:rPr lang="en-GB" spc="-1" noProof="0" dirty="0">
                <a:solidFill>
                  <a:srgbClr val="215968"/>
                </a:solidFill>
                <a:uFill>
                  <a:solidFill>
                    <a:srgbClr val="FFFFFF"/>
                  </a:solidFill>
                </a:uFill>
                <a:latin typeface="Calibri"/>
              </a:rPr>
              <a:t>assume(1- t &gt;0);</a:t>
            </a:r>
          </a:p>
          <a:p>
            <a:r>
              <a:rPr lang="en-GB" spc="-1" noProof="0" dirty="0">
                <a:solidFill>
                  <a:srgbClr val="215968"/>
                </a:solidFill>
                <a:uFill>
                  <a:solidFill>
                    <a:srgbClr val="FFFFFF"/>
                  </a:solidFill>
                </a:uFill>
                <a:latin typeface="Calibri"/>
              </a:rPr>
              <a:t>/* prices tax*/</a:t>
            </a:r>
          </a:p>
          <a:p>
            <a:r>
              <a:rPr lang="en-GB" spc="-1" noProof="0" dirty="0">
                <a:solidFill>
                  <a:srgbClr val="215968"/>
                </a:solidFill>
                <a:uFill>
                  <a:solidFill>
                    <a:srgbClr val="FFFFFF"/>
                  </a:solidFill>
                </a:uFill>
                <a:latin typeface="Calibri"/>
              </a:rPr>
              <a:t>p: 10*(1-t); </a:t>
            </a:r>
          </a:p>
          <a:p>
            <a:r>
              <a:rPr lang="en-GB" spc="-1" noProof="0" dirty="0">
                <a:solidFill>
                  <a:srgbClr val="215968"/>
                </a:solidFill>
                <a:uFill>
                  <a:solidFill>
                    <a:srgbClr val="FFFFFF"/>
                  </a:solidFill>
                </a:uFill>
                <a:latin typeface="Calibri"/>
              </a:rPr>
              <a:t>w: 3100; </a:t>
            </a:r>
          </a:p>
          <a:p>
            <a:r>
              <a:rPr lang="en-GB" spc="-1" noProof="0" dirty="0">
                <a:solidFill>
                  <a:srgbClr val="215968"/>
                </a:solidFill>
                <a:uFill>
                  <a:solidFill>
                    <a:srgbClr val="FFFFFF"/>
                  </a:solidFill>
                </a:uFill>
                <a:latin typeface="Calibri"/>
              </a:rPr>
              <a:t>/* enter the production function  */</a:t>
            </a:r>
          </a:p>
          <a:p>
            <a:r>
              <a:rPr lang="en-GB" spc="-1" noProof="0" dirty="0">
                <a:solidFill>
                  <a:srgbClr val="215968"/>
                </a:solidFill>
                <a:uFill>
                  <a:solidFill>
                    <a:srgbClr val="FFFFFF"/>
                  </a:solidFill>
                </a:uFill>
                <a:latin typeface="Calibri"/>
              </a:rPr>
              <a:t>y: 10000*L^0.5;</a:t>
            </a:r>
          </a:p>
          <a:p>
            <a:r>
              <a:rPr lang="en-GB" spc="-1" noProof="0" dirty="0">
                <a:solidFill>
                  <a:srgbClr val="215968"/>
                </a:solidFill>
                <a:uFill>
                  <a:solidFill>
                    <a:srgbClr val="FFFFFF"/>
                  </a:solidFill>
                </a:uFill>
                <a:latin typeface="Calibri"/>
              </a:rPr>
              <a:t>/* enter the profit function  */</a:t>
            </a:r>
          </a:p>
          <a:p>
            <a:r>
              <a:rPr lang="en-GB" spc="-1" noProof="0" dirty="0">
                <a:solidFill>
                  <a:srgbClr val="215968"/>
                </a:solidFill>
                <a:uFill>
                  <a:solidFill>
                    <a:srgbClr val="FFFFFF"/>
                  </a:solidFill>
                </a:uFill>
                <a:latin typeface="Calibri"/>
              </a:rPr>
              <a:t>profit: p*y - w*L;</a:t>
            </a:r>
          </a:p>
          <a:p>
            <a:r>
              <a:rPr lang="en-GB" spc="-1" noProof="0" dirty="0">
                <a:solidFill>
                  <a:srgbClr val="215968"/>
                </a:solidFill>
                <a:uFill>
                  <a:solidFill>
                    <a:srgbClr val="FFFFFF"/>
                  </a:solidFill>
                </a:uFill>
                <a:latin typeface="Calibri"/>
              </a:rPr>
              <a:t>/* calculate </a:t>
            </a:r>
            <a:r>
              <a:rPr lang="en-GB" spc="-1" noProof="0" dirty="0" err="1">
                <a:solidFill>
                  <a:srgbClr val="215968"/>
                </a:solidFill>
                <a:uFill>
                  <a:solidFill>
                    <a:srgbClr val="FFFFFF"/>
                  </a:solidFill>
                </a:uFill>
                <a:latin typeface="Calibri"/>
              </a:rPr>
              <a:t>f.o.c</a:t>
            </a:r>
            <a:r>
              <a:rPr lang="en-GB" spc="-1" noProof="0" dirty="0">
                <a:solidFill>
                  <a:srgbClr val="215968"/>
                </a:solidFill>
                <a:uFill>
                  <a:solidFill>
                    <a:srgbClr val="FFFFFF"/>
                  </a:solidFill>
                </a:uFill>
                <a:latin typeface="Calibri"/>
              </a:rPr>
              <a:t>*/</a:t>
            </a:r>
          </a:p>
          <a:p>
            <a:r>
              <a:rPr lang="en-GB" spc="-1" noProof="0" dirty="0">
                <a:solidFill>
                  <a:srgbClr val="215968"/>
                </a:solidFill>
                <a:uFill>
                  <a:solidFill>
                    <a:srgbClr val="FFFFFF"/>
                  </a:solidFill>
                </a:uFill>
                <a:latin typeface="Calibri"/>
              </a:rPr>
              <a:t>eq1: diff(profit,L,1) = 0;</a:t>
            </a:r>
          </a:p>
          <a:p>
            <a:r>
              <a:rPr lang="en-GB" spc="-1" noProof="0" dirty="0">
                <a:solidFill>
                  <a:srgbClr val="215968"/>
                </a:solidFill>
                <a:uFill>
                  <a:solidFill>
                    <a:srgbClr val="FFFFFF"/>
                  </a:solidFill>
                </a:uFill>
                <a:latin typeface="Calibri"/>
              </a:rPr>
              <a:t>float(solve (eq1,L));</a:t>
            </a:r>
          </a:p>
          <a:p>
            <a:r>
              <a:rPr lang="en-GB" spc="-1" noProof="0" dirty="0">
                <a:solidFill>
                  <a:srgbClr val="215968"/>
                </a:solidFill>
                <a:uFill>
                  <a:solidFill>
                    <a:srgbClr val="FFFFFF"/>
                  </a:solidFill>
                </a:uFill>
                <a:latin typeface="Calibri"/>
              </a:rPr>
              <a:t>L : </a:t>
            </a:r>
            <a:r>
              <a:rPr lang="en-GB" spc="-1" noProof="0" dirty="0" err="1">
                <a:solidFill>
                  <a:srgbClr val="215968"/>
                </a:solidFill>
                <a:uFill>
                  <a:solidFill>
                    <a:srgbClr val="FFFFFF"/>
                  </a:solidFill>
                </a:uFill>
                <a:latin typeface="Calibri"/>
              </a:rPr>
              <a:t>rhs</a:t>
            </a:r>
            <a:r>
              <a:rPr lang="en-GB" spc="-1" noProof="0" dirty="0">
                <a:solidFill>
                  <a:srgbClr val="215968"/>
                </a:solidFill>
                <a:uFill>
                  <a:solidFill>
                    <a:srgbClr val="FFFFFF"/>
                  </a:solidFill>
                </a:uFill>
                <a:latin typeface="Calibri"/>
              </a:rPr>
              <a:t>(%[1]);</a:t>
            </a:r>
          </a:p>
          <a:p>
            <a:pPr>
              <a:lnSpc>
                <a:spcPct val="100000"/>
              </a:lnSpc>
            </a:pPr>
            <a:r>
              <a:rPr lang="en-GB" b="1" spc="-1" noProof="0" dirty="0" err="1">
                <a:solidFill>
                  <a:srgbClr val="00B050"/>
                </a:solidFill>
                <a:uFill>
                  <a:solidFill>
                    <a:srgbClr val="FFFFFF"/>
                  </a:solidFill>
                </a:uFill>
                <a:latin typeface="Calibri"/>
                <a:ea typeface="DejaVu Sans"/>
              </a:rPr>
              <a:t>E_t</a:t>
            </a:r>
            <a:r>
              <a:rPr lang="en-GB" b="1" spc="-1" noProof="0" dirty="0">
                <a:solidFill>
                  <a:srgbClr val="00B050"/>
                </a:solidFill>
                <a:uFill>
                  <a:solidFill>
                    <a:srgbClr val="FFFFFF"/>
                  </a:solidFill>
                </a:uFill>
                <a:latin typeface="Calibri"/>
                <a:ea typeface="DejaVu Sans"/>
              </a:rPr>
              <a:t>: diff(L,t,1)* (t/L);</a:t>
            </a:r>
            <a:endParaRPr lang="en-GB" noProof="0" dirty="0">
              <a:solidFill>
                <a:srgbClr val="00B050"/>
              </a:solidFill>
            </a:endParaRPr>
          </a:p>
          <a:p>
            <a:pPr>
              <a:lnSpc>
                <a:spcPct val="100000"/>
              </a:lnSpc>
            </a:pPr>
            <a:r>
              <a:rPr lang="en-GB" b="1" spc="-1" noProof="0" dirty="0">
                <a:solidFill>
                  <a:srgbClr val="00B050"/>
                </a:solidFill>
                <a:uFill>
                  <a:solidFill>
                    <a:srgbClr val="FFFFFF"/>
                  </a:solidFill>
                </a:uFill>
                <a:latin typeface="Calibri"/>
                <a:ea typeface="DejaVu Sans"/>
              </a:rPr>
              <a:t>print("Elasticity  = ", </a:t>
            </a:r>
            <a:r>
              <a:rPr lang="en-GB" b="1" spc="-1" noProof="0" dirty="0" err="1">
                <a:solidFill>
                  <a:srgbClr val="00B050"/>
                </a:solidFill>
                <a:uFill>
                  <a:solidFill>
                    <a:srgbClr val="FFFFFF"/>
                  </a:solidFill>
                </a:uFill>
                <a:latin typeface="Calibri"/>
                <a:ea typeface="DejaVu Sans"/>
              </a:rPr>
              <a:t>E_t</a:t>
            </a:r>
            <a:r>
              <a:rPr lang="en-GB" b="1" spc="-1" noProof="0" dirty="0">
                <a:solidFill>
                  <a:srgbClr val="00B050"/>
                </a:solidFill>
                <a:uFill>
                  <a:solidFill>
                    <a:srgbClr val="FFFFFF"/>
                  </a:solidFill>
                </a:uFill>
                <a:latin typeface="Calibri"/>
                <a:ea typeface="DejaVu Sans"/>
              </a:rPr>
              <a:t>)$ </a:t>
            </a:r>
            <a:endParaRPr lang="en-GB" noProof="0" dirty="0"/>
          </a:p>
          <a:p>
            <a:r>
              <a:rPr lang="en-GB" spc="-1" noProof="0" dirty="0">
                <a:solidFill>
                  <a:srgbClr val="215968"/>
                </a:solidFill>
                <a:uFill>
                  <a:solidFill>
                    <a:srgbClr val="FFFFFF"/>
                  </a:solidFill>
                </a:uFill>
                <a:latin typeface="Calibri"/>
              </a:rPr>
              <a:t>draw2d(</a:t>
            </a:r>
          </a:p>
          <a:p>
            <a:r>
              <a:rPr lang="en-GB" spc="-1" noProof="0" dirty="0" err="1">
                <a:solidFill>
                  <a:srgbClr val="215968"/>
                </a:solidFill>
                <a:uFill>
                  <a:solidFill>
                    <a:srgbClr val="FFFFFF"/>
                  </a:solidFill>
                </a:uFill>
                <a:latin typeface="Calibri"/>
              </a:rPr>
              <a:t>xlabel</a:t>
            </a:r>
            <a:r>
              <a:rPr lang="en-GB" spc="-1" noProof="0" dirty="0">
                <a:solidFill>
                  <a:srgbClr val="215968"/>
                </a:solidFill>
                <a:uFill>
                  <a:solidFill>
                    <a:srgbClr val="FFFFFF"/>
                  </a:solidFill>
                </a:uFill>
                <a:latin typeface="Calibri"/>
              </a:rPr>
              <a:t> = "t",</a:t>
            </a:r>
          </a:p>
          <a:p>
            <a:r>
              <a:rPr lang="en-GB" spc="-1" noProof="0" dirty="0" err="1">
                <a:solidFill>
                  <a:srgbClr val="215968"/>
                </a:solidFill>
                <a:uFill>
                  <a:solidFill>
                    <a:srgbClr val="FFFFFF"/>
                  </a:solidFill>
                </a:uFill>
                <a:latin typeface="Calibri"/>
              </a:rPr>
              <a:t>ylabel</a:t>
            </a:r>
            <a:r>
              <a:rPr lang="en-GB" spc="-1" noProof="0" dirty="0">
                <a:solidFill>
                  <a:srgbClr val="215968"/>
                </a:solidFill>
                <a:uFill>
                  <a:solidFill>
                    <a:srgbClr val="FFFFFF"/>
                  </a:solidFill>
                </a:uFill>
                <a:latin typeface="Calibri"/>
              </a:rPr>
              <a:t> = "</a:t>
            </a:r>
            <a:r>
              <a:rPr lang="en-GB" b="1" spc="-1" noProof="0" dirty="0">
                <a:solidFill>
                  <a:srgbClr val="00B050"/>
                </a:solidFill>
                <a:uFill>
                  <a:solidFill>
                    <a:srgbClr val="FFFFFF"/>
                  </a:solidFill>
                </a:uFill>
                <a:latin typeface="Calibri"/>
              </a:rPr>
              <a:t>Elasticity</a:t>
            </a:r>
            <a:r>
              <a:rPr lang="en-GB" spc="-1" noProof="0" dirty="0">
                <a:solidFill>
                  <a:srgbClr val="215968"/>
                </a:solidFill>
                <a:uFill>
                  <a:solidFill>
                    <a:srgbClr val="FFFFFF"/>
                  </a:solidFill>
                </a:uFill>
                <a:latin typeface="Calibri"/>
              </a:rPr>
              <a:t>",</a:t>
            </a:r>
          </a:p>
          <a:p>
            <a:r>
              <a:rPr lang="en-GB" spc="-1" noProof="0" dirty="0">
                <a:solidFill>
                  <a:srgbClr val="215968"/>
                </a:solidFill>
                <a:uFill>
                  <a:solidFill>
                    <a:srgbClr val="FFFFFF"/>
                  </a:solidFill>
                </a:uFill>
                <a:latin typeface="Calibri"/>
              </a:rPr>
              <a:t>explicit(</a:t>
            </a:r>
            <a:r>
              <a:rPr lang="en-GB" spc="-1" noProof="0" dirty="0" err="1">
                <a:solidFill>
                  <a:srgbClr val="215968"/>
                </a:solidFill>
                <a:uFill>
                  <a:solidFill>
                    <a:srgbClr val="FFFFFF"/>
                  </a:solidFill>
                </a:uFill>
                <a:latin typeface="Calibri"/>
              </a:rPr>
              <a:t>ev</a:t>
            </a:r>
            <a:r>
              <a:rPr lang="en-GB" spc="-1" noProof="0" dirty="0">
                <a:solidFill>
                  <a:srgbClr val="215968"/>
                </a:solidFill>
                <a:uFill>
                  <a:solidFill>
                    <a:srgbClr val="FFFFFF"/>
                  </a:solidFill>
                </a:uFill>
                <a:latin typeface="Calibri"/>
              </a:rPr>
              <a:t>(</a:t>
            </a:r>
            <a:r>
              <a:rPr lang="en-GB" b="1" spc="-1" noProof="0" dirty="0" err="1">
                <a:solidFill>
                  <a:srgbClr val="00B050"/>
                </a:solidFill>
                <a:uFill>
                  <a:solidFill>
                    <a:srgbClr val="FFFFFF"/>
                  </a:solidFill>
                </a:uFill>
                <a:latin typeface="Calibri"/>
              </a:rPr>
              <a:t>E_t</a:t>
            </a:r>
            <a:r>
              <a:rPr lang="en-GB" spc="-1" noProof="0" dirty="0">
                <a:solidFill>
                  <a:srgbClr val="215968"/>
                </a:solidFill>
                <a:uFill>
                  <a:solidFill>
                    <a:srgbClr val="FFFFFF"/>
                  </a:solidFill>
                </a:uFill>
                <a:latin typeface="Calibri"/>
              </a:rPr>
              <a:t>), t,0,0.99));</a:t>
            </a:r>
            <a:endParaRPr lang="en-GB" sz="2800" noProof="0" dirty="0">
              <a:solidFill>
                <a:prstClr val="black"/>
              </a:solidFill>
            </a:endParaRPr>
          </a:p>
        </p:txBody>
      </p:sp>
      <p:sp>
        <p:nvSpPr>
          <p:cNvPr id="170" name="CustomShape 4"/>
          <p:cNvSpPr/>
          <p:nvPr/>
        </p:nvSpPr>
        <p:spPr>
          <a:xfrm>
            <a:off x="9487902" y="2159105"/>
            <a:ext cx="18633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b="1" spc="-1" noProof="0" dirty="0">
                <a:solidFill>
                  <a:srgbClr val="215968"/>
                </a:solidFill>
                <a:uFill>
                  <a:solidFill>
                    <a:srgbClr val="FFFFFF"/>
                  </a:solidFill>
                </a:uFill>
                <a:latin typeface="Calibri"/>
                <a:ea typeface="DejaVu Sans"/>
              </a:rPr>
              <a:t>Symbolic solution</a:t>
            </a:r>
            <a:endParaRPr lang="en-GB" noProof="0" dirty="0"/>
          </a:p>
        </p:txBody>
      </p:sp>
      <p:sp>
        <p:nvSpPr>
          <p:cNvPr id="173" name="CustomShape 7"/>
          <p:cNvSpPr/>
          <p:nvPr/>
        </p:nvSpPr>
        <p:spPr>
          <a:xfrm>
            <a:off x="5392915" y="6068624"/>
            <a:ext cx="5745812" cy="62387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1" spc="-1" noProof="0" dirty="0">
                <a:solidFill>
                  <a:srgbClr val="00B050"/>
                </a:solidFill>
                <a:uFill>
                  <a:solidFill>
                    <a:srgbClr val="FFFFFF"/>
                  </a:solidFill>
                </a:uFill>
                <a:latin typeface="Calibri"/>
              </a:rPr>
              <a:t>Green codes were added/ changed</a:t>
            </a:r>
            <a:endParaRPr lang="en-GB" sz="2800" b="1" noProof="0" dirty="0"/>
          </a:p>
        </p:txBody>
      </p:sp>
      <p:pic>
        <p:nvPicPr>
          <p:cNvPr id="4" name="Obraz 3"/>
          <p:cNvPicPr>
            <a:picLocks noChangeAspect="1"/>
          </p:cNvPicPr>
          <p:nvPr/>
        </p:nvPicPr>
        <p:blipFill>
          <a:blip r:embed="rId2"/>
          <a:stretch>
            <a:fillRect/>
          </a:stretch>
        </p:blipFill>
        <p:spPr>
          <a:xfrm>
            <a:off x="5539591" y="2605388"/>
            <a:ext cx="5452460" cy="778923"/>
          </a:xfrm>
          <a:prstGeom prst="rect">
            <a:avLst/>
          </a:prstGeom>
        </p:spPr>
      </p:pic>
      <p:sp>
        <p:nvSpPr>
          <p:cNvPr id="15" name="CustomShape 1"/>
          <p:cNvSpPr/>
          <p:nvPr/>
        </p:nvSpPr>
        <p:spPr>
          <a:xfrm>
            <a:off x="0" y="-14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600" b="1" i="1" spc="-1" noProof="0" dirty="0">
                <a:solidFill>
                  <a:srgbClr val="215968"/>
                </a:solidFill>
                <a:uFill>
                  <a:solidFill>
                    <a:srgbClr val="FFFFFF"/>
                  </a:solidFill>
                </a:uFill>
                <a:latin typeface="Calibri"/>
              </a:rPr>
              <a:t>The second reason (methodical) to introduce a Computer Algebra System to microeconomics?</a:t>
            </a:r>
          </a:p>
        </p:txBody>
      </p:sp>
      <p:pic>
        <p:nvPicPr>
          <p:cNvPr id="5" name="Obraz 4"/>
          <p:cNvPicPr>
            <a:picLocks noChangeAspect="1"/>
          </p:cNvPicPr>
          <p:nvPr/>
        </p:nvPicPr>
        <p:blipFill>
          <a:blip r:embed="rId3"/>
          <a:stretch>
            <a:fillRect/>
          </a:stretch>
        </p:blipFill>
        <p:spPr>
          <a:xfrm>
            <a:off x="6882063" y="3610086"/>
            <a:ext cx="2948961" cy="2458538"/>
          </a:xfrm>
          <a:prstGeom prst="rect">
            <a:avLst/>
          </a:prstGeom>
        </p:spPr>
      </p:pic>
    </p:spTree>
    <p:extLst>
      <p:ext uri="{BB962C8B-B14F-4D97-AF65-F5344CB8AC3E}">
        <p14:creationId xmlns:p14="http://schemas.microsoft.com/office/powerpoint/2010/main" val="40863408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2"/>
          <p:cNvSpPr/>
          <p:nvPr/>
        </p:nvSpPr>
        <p:spPr>
          <a:xfrm>
            <a:off x="4442792" y="1101446"/>
            <a:ext cx="7446312" cy="55533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GB" sz="2800" b="1" spc="-1" noProof="0" dirty="0">
                <a:solidFill>
                  <a:srgbClr val="215968"/>
                </a:solidFill>
                <a:uFill>
                  <a:solidFill>
                    <a:srgbClr val="FFFFFF"/>
                  </a:solidFill>
                </a:uFill>
                <a:latin typeface="Calibri"/>
              </a:rPr>
              <a:t>Interpretation:</a:t>
            </a:r>
          </a:p>
          <a:p>
            <a:pPr algn="just">
              <a:lnSpc>
                <a:spcPct val="100000"/>
              </a:lnSpc>
            </a:pPr>
            <a:r>
              <a:rPr lang="en-GB" sz="2800" spc="-1" noProof="0" dirty="0">
                <a:solidFill>
                  <a:srgbClr val="215968"/>
                </a:solidFill>
                <a:uFill>
                  <a:solidFill>
                    <a:srgbClr val="FFFFFF"/>
                  </a:solidFill>
                </a:uFill>
                <a:latin typeface="Calibri"/>
              </a:rPr>
              <a:t>For the tax rate between 0 and ~34 %, the labour function is inelastic. L(t) weakly react to tax rate change). ....For a tax rate greater than 34% the function is elastic and the elasticity grows fast. </a:t>
            </a:r>
          </a:p>
          <a:p>
            <a:pPr algn="just">
              <a:lnSpc>
                <a:spcPct val="100000"/>
              </a:lnSpc>
            </a:pPr>
            <a:endParaRPr lang="en-GB" sz="2800" spc="-1" noProof="0" dirty="0">
              <a:solidFill>
                <a:srgbClr val="215968"/>
              </a:solidFill>
              <a:uFill>
                <a:solidFill>
                  <a:srgbClr val="FFFFFF"/>
                </a:solidFill>
              </a:uFill>
              <a:latin typeface="Calibri"/>
            </a:endParaRPr>
          </a:p>
          <a:p>
            <a:pPr algn="just">
              <a:lnSpc>
                <a:spcPct val="100000"/>
              </a:lnSpc>
            </a:pPr>
            <a:r>
              <a:rPr lang="en-GB" sz="2800" spc="-1" noProof="0" dirty="0">
                <a:solidFill>
                  <a:srgbClr val="215968"/>
                </a:solidFill>
                <a:uFill>
                  <a:solidFill>
                    <a:srgbClr val="FFFFFF"/>
                  </a:solidFill>
                </a:uFill>
                <a:latin typeface="Calibri"/>
              </a:rPr>
              <a:t>Example: for tax rate t = 0.50</a:t>
            </a:r>
          </a:p>
          <a:p>
            <a:pPr algn="just">
              <a:lnSpc>
                <a:spcPct val="100000"/>
              </a:lnSpc>
            </a:pPr>
            <a:r>
              <a:rPr lang="en-GB" sz="2800" spc="-1" noProof="0" dirty="0">
                <a:solidFill>
                  <a:srgbClr val="215968"/>
                </a:solidFill>
                <a:uFill>
                  <a:solidFill>
                    <a:srgbClr val="FFFFFF"/>
                  </a:solidFill>
                </a:uFill>
                <a:latin typeface="Calibri"/>
              </a:rPr>
              <a:t>1 % increase in tax rate [It is a minimal change in tax rate from 0.5 to 0.505) reduces employment by more than 2% (E ~ 2.04) and it is a massive reduction in employment. </a:t>
            </a:r>
          </a:p>
          <a:p>
            <a:pPr algn="just">
              <a:lnSpc>
                <a:spcPct val="100000"/>
              </a:lnSpc>
            </a:pPr>
            <a:endParaRPr lang="en-GB" sz="2800" spc="-1" noProof="0" dirty="0">
              <a:solidFill>
                <a:srgbClr val="215968"/>
              </a:solidFill>
              <a:uFill>
                <a:solidFill>
                  <a:srgbClr val="FFFFFF"/>
                </a:solidFill>
              </a:uFill>
              <a:latin typeface="Calibri"/>
            </a:endParaRPr>
          </a:p>
          <a:p>
            <a:pPr algn="just">
              <a:lnSpc>
                <a:spcPct val="100000"/>
              </a:lnSpc>
            </a:pPr>
            <a:r>
              <a:rPr lang="en-GB" sz="2800" spc="-1" noProof="0" dirty="0">
                <a:solidFill>
                  <a:srgbClr val="215968"/>
                </a:solidFill>
                <a:uFill>
                  <a:solidFill>
                    <a:srgbClr val="FFFFFF"/>
                  </a:solidFill>
                </a:uFill>
                <a:latin typeface="Calibri"/>
              </a:rPr>
              <a:t>Is the behaviour of the model realistic or not? </a:t>
            </a:r>
            <a:endParaRPr lang="en-GB" noProof="0" dirty="0"/>
          </a:p>
        </p:txBody>
      </p:sp>
      <p:sp>
        <p:nvSpPr>
          <p:cNvPr id="15" name="CustomShape 1"/>
          <p:cNvSpPr/>
          <p:nvPr/>
        </p:nvSpPr>
        <p:spPr>
          <a:xfrm>
            <a:off x="0" y="-14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600" b="1" i="1" spc="-1" noProof="0" dirty="0">
                <a:solidFill>
                  <a:srgbClr val="215968"/>
                </a:solidFill>
                <a:uFill>
                  <a:solidFill>
                    <a:srgbClr val="FFFFFF"/>
                  </a:solidFill>
                </a:uFill>
                <a:latin typeface="Calibri"/>
              </a:rPr>
              <a:t>The second reason (methodical) to introduce a Computer Algebra System to microeconomics?</a:t>
            </a:r>
          </a:p>
        </p:txBody>
      </p:sp>
      <p:pic>
        <p:nvPicPr>
          <p:cNvPr id="2" name="Obraz 1"/>
          <p:cNvPicPr>
            <a:picLocks noChangeAspect="1"/>
          </p:cNvPicPr>
          <p:nvPr/>
        </p:nvPicPr>
        <p:blipFill>
          <a:blip r:embed="rId2"/>
          <a:stretch>
            <a:fillRect/>
          </a:stretch>
        </p:blipFill>
        <p:spPr>
          <a:xfrm>
            <a:off x="63871" y="1409559"/>
            <a:ext cx="4315051" cy="4441964"/>
          </a:xfrm>
          <a:prstGeom prst="rect">
            <a:avLst/>
          </a:prstGeom>
        </p:spPr>
      </p:pic>
    </p:spTree>
    <p:extLst>
      <p:ext uri="{BB962C8B-B14F-4D97-AF65-F5344CB8AC3E}">
        <p14:creationId xmlns:p14="http://schemas.microsoft.com/office/powerpoint/2010/main" val="16172788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2"/>
          <p:cNvSpPr/>
          <p:nvPr/>
        </p:nvSpPr>
        <p:spPr>
          <a:xfrm>
            <a:off x="174885" y="1142279"/>
            <a:ext cx="11842230" cy="558577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GB" sz="2800" i="1" spc="-1" noProof="0" dirty="0">
                <a:solidFill>
                  <a:srgbClr val="215968"/>
                </a:solidFill>
                <a:uFill>
                  <a:solidFill>
                    <a:srgbClr val="FFFFFF"/>
                  </a:solidFill>
                </a:uFill>
                <a:latin typeface="Calibri"/>
              </a:rPr>
              <a:t>Ok, you may say that these numbers are completely artificial. Yes, you are right, but:</a:t>
            </a:r>
          </a:p>
          <a:p>
            <a:pPr marL="457200" indent="-457200" algn="just">
              <a:lnSpc>
                <a:spcPct val="100000"/>
              </a:lnSpc>
              <a:buFont typeface="Arial" panose="020B0604020202020204" pitchFamily="34" charset="0"/>
              <a:buChar char="•"/>
            </a:pPr>
            <a:r>
              <a:rPr lang="en-GB" sz="2800" i="1" spc="-1" noProof="0" dirty="0">
                <a:solidFill>
                  <a:srgbClr val="215968"/>
                </a:solidFill>
                <a:uFill>
                  <a:solidFill>
                    <a:srgbClr val="FFFFFF"/>
                  </a:solidFill>
                </a:uFill>
                <a:latin typeface="Calibri"/>
              </a:rPr>
              <a:t>These types of functions are placed in the General Equilibrium models, and we should know that the strange behaviour of the function affects the result of this type of calculation. </a:t>
            </a:r>
          </a:p>
          <a:p>
            <a:pPr marL="457200" indent="-457200" algn="just">
              <a:lnSpc>
                <a:spcPct val="100000"/>
              </a:lnSpc>
              <a:buFont typeface="Arial" panose="020B0604020202020204" pitchFamily="34" charset="0"/>
              <a:buChar char="•"/>
            </a:pPr>
            <a:r>
              <a:rPr lang="en-GB" sz="2800" i="1" spc="-1" noProof="0" dirty="0">
                <a:solidFill>
                  <a:srgbClr val="215968"/>
                </a:solidFill>
                <a:uFill>
                  <a:solidFill>
                    <a:srgbClr val="FFFFFF"/>
                  </a:solidFill>
                </a:uFill>
                <a:latin typeface="Calibri"/>
              </a:rPr>
              <a:t>We can forget about calculation and can focus on how to relate the model to real problems.   </a:t>
            </a:r>
          </a:p>
          <a:p>
            <a:pPr algn="just">
              <a:lnSpc>
                <a:spcPct val="100000"/>
              </a:lnSpc>
            </a:pPr>
            <a:endParaRPr lang="en-GB" sz="2800" i="1" spc="-1" noProof="0" dirty="0">
              <a:solidFill>
                <a:srgbClr val="215968"/>
              </a:solidFill>
              <a:uFill>
                <a:solidFill>
                  <a:srgbClr val="FFFFFF"/>
                </a:solidFill>
              </a:uFill>
              <a:latin typeface="Calibri"/>
            </a:endParaRPr>
          </a:p>
          <a:p>
            <a:pPr algn="just">
              <a:lnSpc>
                <a:spcPct val="100000"/>
              </a:lnSpc>
            </a:pPr>
            <a:r>
              <a:rPr lang="en-GB" sz="2800" i="1" spc="-1" noProof="0" dirty="0">
                <a:solidFill>
                  <a:srgbClr val="215968"/>
                </a:solidFill>
                <a:uFill>
                  <a:solidFill>
                    <a:srgbClr val="FFFFFF"/>
                  </a:solidFill>
                </a:uFill>
                <a:latin typeface="Calibri"/>
              </a:rPr>
              <a:t>Each year there is a new theme (a leitmotif) of my microeconomic lectures. One of them was health - obesity and civilization diseases. For example, this simple model can be a base to </a:t>
            </a:r>
            <a:r>
              <a:rPr lang="en-GB" sz="2800" i="1" spc="-1" noProof="0" dirty="0" err="1">
                <a:solidFill>
                  <a:srgbClr val="215968"/>
                </a:solidFill>
                <a:uFill>
                  <a:solidFill>
                    <a:srgbClr val="FFFFFF"/>
                  </a:solidFill>
                </a:uFill>
                <a:latin typeface="Calibri"/>
              </a:rPr>
              <a:t>analyze</a:t>
            </a:r>
            <a:r>
              <a:rPr lang="en-GB" sz="2800" i="1" spc="-1" noProof="0" dirty="0">
                <a:solidFill>
                  <a:srgbClr val="215968"/>
                </a:solidFill>
                <a:uFill>
                  <a:solidFill>
                    <a:srgbClr val="FFFFFF"/>
                  </a:solidFill>
                </a:uFill>
                <a:latin typeface="Calibri"/>
              </a:rPr>
              <a:t> the impact of a sugar tax on the economy. What is the tax burden on candy sales (soda drinks), and how will the introduction of the sugar tax affect employment in the sector? Is the model realistic? </a:t>
            </a:r>
            <a:endParaRPr lang="en-GB" noProof="0" dirty="0"/>
          </a:p>
        </p:txBody>
      </p:sp>
      <p:sp>
        <p:nvSpPr>
          <p:cNvPr id="15" name="CustomShape 1"/>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600" b="1" i="1" spc="-1" noProof="0" dirty="0">
                <a:solidFill>
                  <a:srgbClr val="215968"/>
                </a:solidFill>
                <a:uFill>
                  <a:solidFill>
                    <a:srgbClr val="FFFFFF"/>
                  </a:solidFill>
                </a:uFill>
                <a:latin typeface="Calibri"/>
              </a:rPr>
              <a:t>The second reason (methodical) to introduce a Computer Algebra System to microeconomics?</a:t>
            </a:r>
          </a:p>
        </p:txBody>
      </p:sp>
    </p:spTree>
    <p:extLst>
      <p:ext uri="{BB962C8B-B14F-4D97-AF65-F5344CB8AC3E}">
        <p14:creationId xmlns:p14="http://schemas.microsoft.com/office/powerpoint/2010/main" val="4516986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3C309-57E0-28BB-F504-824BE50B1F33}"/>
            </a:ext>
          </a:extLst>
        </p:cNvPr>
        <p:cNvGrpSpPr/>
        <p:nvPr/>
      </p:nvGrpSpPr>
      <p:grpSpPr>
        <a:xfrm>
          <a:off x="0" y="0"/>
          <a:ext cx="0" cy="0"/>
          <a:chOff x="0" y="0"/>
          <a:chExt cx="0" cy="0"/>
        </a:xfrm>
      </p:grpSpPr>
      <p:sp>
        <p:nvSpPr>
          <p:cNvPr id="168" name="CustomShape 2">
            <a:extLst>
              <a:ext uri="{FF2B5EF4-FFF2-40B4-BE49-F238E27FC236}">
                <a16:creationId xmlns:a16="http://schemas.microsoft.com/office/drawing/2014/main" id="{FCBD57F9-FF20-7CE6-1CF4-91D28BAB7D4F}"/>
              </a:ext>
            </a:extLst>
          </p:cNvPr>
          <p:cNvSpPr/>
          <p:nvPr/>
        </p:nvSpPr>
        <p:spPr>
          <a:xfrm>
            <a:off x="2812774" y="1128241"/>
            <a:ext cx="9305790" cy="3900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GB" sz="2000" spc="-1" noProof="0" dirty="0">
                <a:solidFill>
                  <a:srgbClr val="215968"/>
                </a:solidFill>
                <a:uFill>
                  <a:solidFill>
                    <a:srgbClr val="FFFFFF"/>
                  </a:solidFill>
                </a:uFill>
                <a:latin typeface="Calibri"/>
              </a:rPr>
              <a:t>In the C-D production function, the parameters (exponents) α and β are defined as elasticities:</a:t>
            </a:r>
          </a:p>
          <a:p>
            <a:pPr algn="just">
              <a:lnSpc>
                <a:spcPct val="100000"/>
              </a:lnSpc>
            </a:pPr>
            <a:endParaRPr lang="en-GB" sz="2000" spc="-1" noProof="0" dirty="0">
              <a:solidFill>
                <a:srgbClr val="215968"/>
              </a:solidFill>
              <a:uFill>
                <a:solidFill>
                  <a:srgbClr val="FFFFFF"/>
                </a:solidFill>
              </a:uFill>
              <a:latin typeface="Calibri"/>
            </a:endParaRPr>
          </a:p>
          <a:p>
            <a:pPr algn="just">
              <a:lnSpc>
                <a:spcPct val="100000"/>
              </a:lnSpc>
            </a:pPr>
            <a:r>
              <a:rPr lang="en-GB" sz="2000" spc="-1" noProof="0" dirty="0">
                <a:solidFill>
                  <a:srgbClr val="215968"/>
                </a:solidFill>
                <a:uFill>
                  <a:solidFill>
                    <a:srgbClr val="FFFFFF"/>
                  </a:solidFill>
                </a:uFill>
                <a:latin typeface="Calibri"/>
              </a:rPr>
              <a:t>    α: the percentage by which production increases when employment increases by 1%.</a:t>
            </a:r>
          </a:p>
          <a:p>
            <a:pPr algn="just">
              <a:lnSpc>
                <a:spcPct val="100000"/>
              </a:lnSpc>
            </a:pPr>
            <a:r>
              <a:rPr lang="en-GB" sz="2000" spc="-1" noProof="0" dirty="0">
                <a:solidFill>
                  <a:srgbClr val="215968"/>
                </a:solidFill>
                <a:uFill>
                  <a:solidFill>
                    <a:srgbClr val="FFFFFF"/>
                  </a:solidFill>
                </a:uFill>
                <a:latin typeface="Calibri"/>
              </a:rPr>
              <a:t>    β: the percentage by which production increases when capital increases by 1%.</a:t>
            </a:r>
          </a:p>
          <a:p>
            <a:pPr algn="just">
              <a:lnSpc>
                <a:spcPct val="100000"/>
              </a:lnSpc>
            </a:pPr>
            <a:endParaRPr lang="en-GB" sz="2000" spc="-1" noProof="0" dirty="0">
              <a:solidFill>
                <a:srgbClr val="215968"/>
              </a:solidFill>
              <a:uFill>
                <a:solidFill>
                  <a:srgbClr val="FFFFFF"/>
                </a:solidFill>
              </a:uFill>
              <a:latin typeface="Calibri"/>
            </a:endParaRPr>
          </a:p>
          <a:p>
            <a:pPr algn="just">
              <a:lnSpc>
                <a:spcPct val="100000"/>
              </a:lnSpc>
            </a:pPr>
            <a:r>
              <a:rPr lang="en-GB" sz="2000" spc="-1" noProof="0" dirty="0">
                <a:solidFill>
                  <a:srgbClr val="215968"/>
                </a:solidFill>
                <a:uFill>
                  <a:solidFill>
                    <a:srgbClr val="FFFFFF"/>
                  </a:solidFill>
                </a:uFill>
                <a:latin typeface="Calibri"/>
              </a:rPr>
              <a:t>It's great that these parameters are constants in the C-D function, simplifying calculations and interpretations. However, this simplicity might not always align with reality. For example, if a company's employment increases by 10%—from 10 employees to 11—the production increases by α×10%. The same percentage increase applies when going from 10,000 to 11,000 employees. Assuming returns in this way may not accurately reflect real-world scenarios.</a:t>
            </a:r>
            <a:endParaRPr lang="en-GB" sz="1400" noProof="0" dirty="0"/>
          </a:p>
        </p:txBody>
      </p:sp>
      <p:sp>
        <p:nvSpPr>
          <p:cNvPr id="169" name="CustomShape 3">
            <a:extLst>
              <a:ext uri="{FF2B5EF4-FFF2-40B4-BE49-F238E27FC236}">
                <a16:creationId xmlns:a16="http://schemas.microsoft.com/office/drawing/2014/main" id="{D2CDD915-722C-1CDB-6B97-61A091F28675}"/>
              </a:ext>
            </a:extLst>
          </p:cNvPr>
          <p:cNvSpPr/>
          <p:nvPr/>
        </p:nvSpPr>
        <p:spPr>
          <a:xfrm>
            <a:off x="212584" y="1258182"/>
            <a:ext cx="2600190" cy="5331462"/>
          </a:xfrm>
          <a:prstGeom prst="rect">
            <a:avLst/>
          </a:prstGeom>
          <a:ln>
            <a:round/>
          </a:ln>
        </p:spPr>
        <p:style>
          <a:lnRef idx="2">
            <a:schemeClr val="accent2"/>
          </a:lnRef>
          <a:fillRef idx="1">
            <a:schemeClr val="lt1"/>
          </a:fillRef>
          <a:effectRef idx="0">
            <a:schemeClr val="accent2"/>
          </a:effectRef>
          <a:fontRef idx="minor"/>
        </p:style>
        <p:txBody>
          <a:bodyPr lIns="90000" tIns="45000" rIns="90000" bIns="45000"/>
          <a:lstStyle/>
          <a:p>
            <a:r>
              <a:rPr lang="en-GB" sz="1400" spc="-1" noProof="0" dirty="0">
                <a:solidFill>
                  <a:srgbClr val="215968"/>
                </a:solidFill>
                <a:uFill>
                  <a:solidFill>
                    <a:srgbClr val="FFFFFF"/>
                  </a:solidFill>
                </a:uFill>
                <a:latin typeface="Calibri"/>
              </a:rPr>
              <a:t>kill(all)$</a:t>
            </a:r>
          </a:p>
          <a:p>
            <a:r>
              <a:rPr lang="en-GB" sz="1400" spc="-1" noProof="0" dirty="0">
                <a:solidFill>
                  <a:srgbClr val="215968"/>
                </a:solidFill>
                <a:uFill>
                  <a:solidFill>
                    <a:srgbClr val="FFFFFF"/>
                  </a:solidFill>
                </a:uFill>
                <a:latin typeface="Calibri"/>
              </a:rPr>
              <a:t>/* Define the production function Y as a function of K and L */</a:t>
            </a:r>
          </a:p>
          <a:p>
            <a:r>
              <a:rPr lang="en-GB" sz="1400" spc="-1" noProof="0" dirty="0">
                <a:solidFill>
                  <a:srgbClr val="215968"/>
                </a:solidFill>
                <a:uFill>
                  <a:solidFill>
                    <a:srgbClr val="FFFFFF"/>
                  </a:solidFill>
                </a:uFill>
                <a:latin typeface="Calibri"/>
              </a:rPr>
              <a:t>Y : A * L^α* K^β;</a:t>
            </a:r>
          </a:p>
          <a:p>
            <a:endParaRPr lang="en-GB" sz="1400" spc="-1" noProof="0" dirty="0">
              <a:solidFill>
                <a:srgbClr val="215968"/>
              </a:solidFill>
              <a:uFill>
                <a:solidFill>
                  <a:srgbClr val="FFFFFF"/>
                </a:solidFill>
              </a:uFill>
              <a:latin typeface="Calibri"/>
            </a:endParaRPr>
          </a:p>
          <a:p>
            <a:r>
              <a:rPr lang="en-GB" sz="1400" spc="-1" noProof="0" dirty="0">
                <a:solidFill>
                  <a:srgbClr val="215968"/>
                </a:solidFill>
                <a:uFill>
                  <a:solidFill>
                    <a:srgbClr val="FFFFFF"/>
                  </a:solidFill>
                </a:uFill>
                <a:latin typeface="Calibri"/>
              </a:rPr>
              <a:t>/* Compute the partial derivatives of Y with respect to K and L */</a:t>
            </a:r>
          </a:p>
          <a:p>
            <a:r>
              <a:rPr lang="en-GB" sz="1400" spc="-1" noProof="0" dirty="0" err="1">
                <a:solidFill>
                  <a:srgbClr val="215968"/>
                </a:solidFill>
                <a:uFill>
                  <a:solidFill>
                    <a:srgbClr val="FFFFFF"/>
                  </a:solidFill>
                </a:uFill>
                <a:latin typeface="Calibri"/>
              </a:rPr>
              <a:t>dYdK</a:t>
            </a:r>
            <a:r>
              <a:rPr lang="en-GB" sz="1400" spc="-1" noProof="0" dirty="0">
                <a:solidFill>
                  <a:srgbClr val="215968"/>
                </a:solidFill>
                <a:uFill>
                  <a:solidFill>
                    <a:srgbClr val="FFFFFF"/>
                  </a:solidFill>
                </a:uFill>
                <a:latin typeface="Calibri"/>
              </a:rPr>
              <a:t> : diff(Y, K,1);</a:t>
            </a:r>
          </a:p>
          <a:p>
            <a:r>
              <a:rPr lang="en-GB" sz="1400" spc="-1" noProof="0" dirty="0" err="1">
                <a:solidFill>
                  <a:srgbClr val="215968"/>
                </a:solidFill>
                <a:uFill>
                  <a:solidFill>
                    <a:srgbClr val="FFFFFF"/>
                  </a:solidFill>
                </a:uFill>
                <a:latin typeface="Calibri"/>
              </a:rPr>
              <a:t>dYdL</a:t>
            </a:r>
            <a:r>
              <a:rPr lang="en-GB" sz="1400" spc="-1" noProof="0" dirty="0">
                <a:solidFill>
                  <a:srgbClr val="215968"/>
                </a:solidFill>
                <a:uFill>
                  <a:solidFill>
                    <a:srgbClr val="FFFFFF"/>
                  </a:solidFill>
                </a:uFill>
                <a:latin typeface="Calibri"/>
              </a:rPr>
              <a:t> : diff(Y, L, 1);</a:t>
            </a:r>
          </a:p>
          <a:p>
            <a:endParaRPr lang="en-GB" sz="1400" spc="-1" noProof="0" dirty="0">
              <a:solidFill>
                <a:srgbClr val="215968"/>
              </a:solidFill>
              <a:uFill>
                <a:solidFill>
                  <a:srgbClr val="FFFFFF"/>
                </a:solidFill>
              </a:uFill>
              <a:latin typeface="Calibri"/>
            </a:endParaRPr>
          </a:p>
          <a:p>
            <a:r>
              <a:rPr lang="en-GB" sz="1400" spc="-1" noProof="0" dirty="0">
                <a:solidFill>
                  <a:srgbClr val="215968"/>
                </a:solidFill>
                <a:uFill>
                  <a:solidFill>
                    <a:srgbClr val="FFFFFF"/>
                  </a:solidFill>
                </a:uFill>
                <a:latin typeface="Calibri"/>
              </a:rPr>
              <a:t>/* Calculate the elasticity of Y with respect to K and L */</a:t>
            </a:r>
          </a:p>
          <a:p>
            <a:r>
              <a:rPr lang="en-GB" sz="1400" spc="-1" noProof="0" dirty="0">
                <a:solidFill>
                  <a:srgbClr val="215968"/>
                </a:solidFill>
                <a:uFill>
                  <a:solidFill>
                    <a:srgbClr val="FFFFFF"/>
                  </a:solidFill>
                </a:uFill>
                <a:latin typeface="Calibri"/>
              </a:rPr>
              <a:t>/* Simplify the elasticity expression */</a:t>
            </a:r>
          </a:p>
          <a:p>
            <a:r>
              <a:rPr lang="en-GB" sz="1400" spc="-1" noProof="0" dirty="0">
                <a:solidFill>
                  <a:srgbClr val="215968"/>
                </a:solidFill>
                <a:uFill>
                  <a:solidFill>
                    <a:srgbClr val="FFFFFF"/>
                  </a:solidFill>
                </a:uFill>
                <a:latin typeface="Calibri"/>
              </a:rPr>
              <a:t>E_Y_K : </a:t>
            </a:r>
            <a:r>
              <a:rPr lang="en-GB" sz="1400" spc="-1" noProof="0" dirty="0" err="1">
                <a:solidFill>
                  <a:srgbClr val="215968"/>
                </a:solidFill>
                <a:uFill>
                  <a:solidFill>
                    <a:srgbClr val="FFFFFF"/>
                  </a:solidFill>
                </a:uFill>
                <a:latin typeface="Calibri"/>
              </a:rPr>
              <a:t>ratsimp</a:t>
            </a:r>
            <a:r>
              <a:rPr lang="en-GB" sz="1400" spc="-1" noProof="0" dirty="0">
                <a:solidFill>
                  <a:srgbClr val="215968"/>
                </a:solidFill>
                <a:uFill>
                  <a:solidFill>
                    <a:srgbClr val="FFFFFF"/>
                  </a:solidFill>
                </a:uFill>
                <a:latin typeface="Calibri"/>
              </a:rPr>
              <a:t>((</a:t>
            </a:r>
            <a:r>
              <a:rPr lang="en-GB" sz="1400" spc="-1" noProof="0" dirty="0" err="1">
                <a:solidFill>
                  <a:srgbClr val="215968"/>
                </a:solidFill>
                <a:uFill>
                  <a:solidFill>
                    <a:srgbClr val="FFFFFF"/>
                  </a:solidFill>
                </a:uFill>
                <a:latin typeface="Calibri"/>
              </a:rPr>
              <a:t>dYdK</a:t>
            </a:r>
            <a:r>
              <a:rPr lang="en-GB" sz="1400" spc="-1" noProof="0" dirty="0">
                <a:solidFill>
                  <a:srgbClr val="215968"/>
                </a:solidFill>
                <a:uFill>
                  <a:solidFill>
                    <a:srgbClr val="FFFFFF"/>
                  </a:solidFill>
                </a:uFill>
                <a:latin typeface="Calibri"/>
              </a:rPr>
              <a:t> * K) / Y) $</a:t>
            </a:r>
          </a:p>
          <a:p>
            <a:r>
              <a:rPr lang="en-GB" sz="1400" spc="-1" noProof="0" dirty="0">
                <a:solidFill>
                  <a:srgbClr val="215968"/>
                </a:solidFill>
                <a:uFill>
                  <a:solidFill>
                    <a:srgbClr val="FFFFFF"/>
                  </a:solidFill>
                </a:uFill>
                <a:latin typeface="Calibri"/>
              </a:rPr>
              <a:t>E_Y_L : </a:t>
            </a:r>
            <a:r>
              <a:rPr lang="en-GB" sz="1400" spc="-1" noProof="0" dirty="0" err="1">
                <a:solidFill>
                  <a:srgbClr val="215968"/>
                </a:solidFill>
                <a:uFill>
                  <a:solidFill>
                    <a:srgbClr val="FFFFFF"/>
                  </a:solidFill>
                </a:uFill>
                <a:latin typeface="Calibri"/>
              </a:rPr>
              <a:t>ratsimp</a:t>
            </a:r>
            <a:r>
              <a:rPr lang="en-GB" sz="1400" spc="-1" noProof="0" dirty="0">
                <a:solidFill>
                  <a:srgbClr val="215968"/>
                </a:solidFill>
                <a:uFill>
                  <a:solidFill>
                    <a:srgbClr val="FFFFFF"/>
                  </a:solidFill>
                </a:uFill>
                <a:latin typeface="Calibri"/>
              </a:rPr>
              <a:t>((</a:t>
            </a:r>
            <a:r>
              <a:rPr lang="en-GB" sz="1400" spc="-1" noProof="0" dirty="0" err="1">
                <a:solidFill>
                  <a:srgbClr val="215968"/>
                </a:solidFill>
                <a:uFill>
                  <a:solidFill>
                    <a:srgbClr val="FFFFFF"/>
                  </a:solidFill>
                </a:uFill>
                <a:latin typeface="Calibri"/>
              </a:rPr>
              <a:t>dYdL</a:t>
            </a:r>
            <a:r>
              <a:rPr lang="en-GB" sz="1400" spc="-1" noProof="0" dirty="0">
                <a:solidFill>
                  <a:srgbClr val="215968"/>
                </a:solidFill>
                <a:uFill>
                  <a:solidFill>
                    <a:srgbClr val="FFFFFF"/>
                  </a:solidFill>
                </a:uFill>
                <a:latin typeface="Calibri"/>
              </a:rPr>
              <a:t> * L) / Y) $</a:t>
            </a:r>
          </a:p>
          <a:p>
            <a:endParaRPr lang="en-GB" sz="1400" spc="-1" noProof="0" dirty="0">
              <a:solidFill>
                <a:srgbClr val="215968"/>
              </a:solidFill>
              <a:uFill>
                <a:solidFill>
                  <a:srgbClr val="FFFFFF"/>
                </a:solidFill>
              </a:uFill>
              <a:latin typeface="Calibri"/>
            </a:endParaRPr>
          </a:p>
          <a:p>
            <a:r>
              <a:rPr lang="en-GB" sz="1400" spc="-1" noProof="0" dirty="0">
                <a:solidFill>
                  <a:srgbClr val="215968"/>
                </a:solidFill>
                <a:uFill>
                  <a:solidFill>
                    <a:srgbClr val="FFFFFF"/>
                  </a:solidFill>
                </a:uFill>
                <a:latin typeface="Calibri"/>
              </a:rPr>
              <a:t>print("Elasticity of Y with respect to K is:", E_Y_K)$</a:t>
            </a:r>
          </a:p>
          <a:p>
            <a:r>
              <a:rPr lang="en-GB" sz="1400" spc="-1" noProof="0" dirty="0">
                <a:solidFill>
                  <a:srgbClr val="215968"/>
                </a:solidFill>
                <a:uFill>
                  <a:solidFill>
                    <a:srgbClr val="FFFFFF"/>
                  </a:solidFill>
                </a:uFill>
                <a:latin typeface="Calibri"/>
              </a:rPr>
              <a:t>print("Elasticity of Y with respect to L is:", E_Y_L)$</a:t>
            </a:r>
            <a:endParaRPr lang="en-GB" sz="2000" noProof="0" dirty="0">
              <a:solidFill>
                <a:prstClr val="black"/>
              </a:solidFill>
            </a:endParaRPr>
          </a:p>
        </p:txBody>
      </p:sp>
      <p:sp>
        <p:nvSpPr>
          <p:cNvPr id="15" name="CustomShape 1">
            <a:extLst>
              <a:ext uri="{FF2B5EF4-FFF2-40B4-BE49-F238E27FC236}">
                <a16:creationId xmlns:a16="http://schemas.microsoft.com/office/drawing/2014/main" id="{B060DF6E-59F3-D381-06AB-C781B727EF45}"/>
              </a:ext>
            </a:extLst>
          </p:cNvPr>
          <p:cNvSpPr/>
          <p:nvPr/>
        </p:nvSpPr>
        <p:spPr>
          <a:xfrm>
            <a:off x="0" y="-1404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GB" sz="3600" b="1" i="1" spc="-1" noProof="0" dirty="0">
                <a:solidFill>
                  <a:srgbClr val="215968"/>
                </a:solidFill>
                <a:uFill>
                  <a:solidFill>
                    <a:srgbClr val="FFFFFF"/>
                  </a:solidFill>
                </a:uFill>
                <a:latin typeface="Calibri"/>
              </a:rPr>
              <a:t>Why do we love Cobb-Douglas (C-D) production functions?</a:t>
            </a:r>
          </a:p>
          <a:p>
            <a:pPr algn="ctr"/>
            <a:r>
              <a:rPr lang="en-GB" sz="3600" b="1" i="1" spc="-1" noProof="0" dirty="0" err="1">
                <a:solidFill>
                  <a:srgbClr val="215968"/>
                </a:solidFill>
                <a:uFill>
                  <a:solidFill>
                    <a:srgbClr val="FFFFFF"/>
                  </a:solidFill>
                </a:uFill>
                <a:latin typeface="Calibri"/>
              </a:rPr>
              <a:t>Contunued</a:t>
            </a:r>
            <a:r>
              <a:rPr lang="en-GB" sz="3600" b="1" i="1" spc="-1" noProof="0" dirty="0">
                <a:solidFill>
                  <a:srgbClr val="215968"/>
                </a:solidFill>
                <a:uFill>
                  <a:solidFill>
                    <a:srgbClr val="FFFFFF"/>
                  </a:solidFill>
                </a:uFill>
                <a:latin typeface="Calibri"/>
              </a:rPr>
              <a:t> </a:t>
            </a:r>
          </a:p>
        </p:txBody>
      </p:sp>
      <p:pic>
        <p:nvPicPr>
          <p:cNvPr id="9" name="Obraz 8">
            <a:extLst>
              <a:ext uri="{FF2B5EF4-FFF2-40B4-BE49-F238E27FC236}">
                <a16:creationId xmlns:a16="http://schemas.microsoft.com/office/drawing/2014/main" id="{0F039679-DCD1-C974-BF13-5D6982653370}"/>
              </a:ext>
            </a:extLst>
          </p:cNvPr>
          <p:cNvPicPr>
            <a:picLocks noChangeAspect="1"/>
          </p:cNvPicPr>
          <p:nvPr/>
        </p:nvPicPr>
        <p:blipFill>
          <a:blip r:embed="rId2"/>
          <a:stretch>
            <a:fillRect/>
          </a:stretch>
        </p:blipFill>
        <p:spPr>
          <a:xfrm>
            <a:off x="4242946" y="5177786"/>
            <a:ext cx="3098194" cy="1263273"/>
          </a:xfrm>
          <a:prstGeom prst="rect">
            <a:avLst/>
          </a:prstGeom>
        </p:spPr>
      </p:pic>
    </p:spTree>
    <p:extLst>
      <p:ext uri="{BB962C8B-B14F-4D97-AF65-F5344CB8AC3E}">
        <p14:creationId xmlns:p14="http://schemas.microsoft.com/office/powerpoint/2010/main" val="23251115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BB257-1D9E-286B-0F3C-FE915938672B}"/>
            </a:ext>
          </a:extLst>
        </p:cNvPr>
        <p:cNvGrpSpPr/>
        <p:nvPr/>
      </p:nvGrpSpPr>
      <p:grpSpPr>
        <a:xfrm>
          <a:off x="0" y="0"/>
          <a:ext cx="0" cy="0"/>
          <a:chOff x="0" y="0"/>
          <a:chExt cx="0" cy="0"/>
        </a:xfrm>
      </p:grpSpPr>
      <p:sp>
        <p:nvSpPr>
          <p:cNvPr id="168" name="CustomShape 2">
            <a:extLst>
              <a:ext uri="{FF2B5EF4-FFF2-40B4-BE49-F238E27FC236}">
                <a16:creationId xmlns:a16="http://schemas.microsoft.com/office/drawing/2014/main" id="{2FA4C891-E8B7-5916-5A6C-56D9097206EC}"/>
              </a:ext>
            </a:extLst>
          </p:cNvPr>
          <p:cNvSpPr/>
          <p:nvPr/>
        </p:nvSpPr>
        <p:spPr>
          <a:xfrm>
            <a:off x="382050" y="1429798"/>
            <a:ext cx="11427900" cy="51266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2000" spc="-1" noProof="0" dirty="0">
                <a:solidFill>
                  <a:srgbClr val="215968"/>
                </a:solidFill>
                <a:uFill>
                  <a:solidFill>
                    <a:srgbClr val="FFFFFF"/>
                  </a:solidFill>
                </a:uFill>
                <a:latin typeface="Calibri"/>
              </a:rPr>
              <a:t>Artificial Intelligence develops by integrating symbolic and statistical reasoning.</a:t>
            </a:r>
            <a:r>
              <a:rPr lang="pl-PL" sz="2000" spc="-1" noProof="0" dirty="0">
                <a:solidFill>
                  <a:srgbClr val="215968"/>
                </a:solidFill>
                <a:uFill>
                  <a:solidFill>
                    <a:srgbClr val="FFFFFF"/>
                  </a:solidFill>
                </a:uFill>
                <a:latin typeface="Calibri"/>
              </a:rPr>
              <a:t> </a:t>
            </a:r>
            <a:r>
              <a:rPr lang="en-US" sz="2000" spc="-1" noProof="0" dirty="0">
                <a:solidFill>
                  <a:srgbClr val="215968"/>
                </a:solidFill>
                <a:uFill>
                  <a:solidFill>
                    <a:srgbClr val="FFFFFF"/>
                  </a:solidFill>
                </a:uFill>
                <a:latin typeface="Calibri"/>
              </a:rPr>
              <a:t>A Computer Algebra System (CAS) represents the symbolic core of intelligence —it performs logical, rule-based manipulation of knowledge (not pattern matching).</a:t>
            </a:r>
            <a:endParaRPr lang="pl-PL" sz="2000" spc="-1" noProof="0" dirty="0">
              <a:solidFill>
                <a:srgbClr val="215968"/>
              </a:solidFill>
              <a:uFill>
                <a:solidFill>
                  <a:srgbClr val="FFFFFF"/>
                </a:solidFill>
              </a:uFill>
              <a:latin typeface="Calibri"/>
            </a:endParaRPr>
          </a:p>
          <a:p>
            <a:pPr algn="just">
              <a:lnSpc>
                <a:spcPct val="100000"/>
              </a:lnSpc>
            </a:pPr>
            <a:endParaRPr lang="pl-PL" sz="2000" spc="-1" dirty="0">
              <a:solidFill>
                <a:srgbClr val="215968"/>
              </a:solidFill>
              <a:uFill>
                <a:solidFill>
                  <a:srgbClr val="FFFFFF"/>
                </a:solidFill>
              </a:uFill>
              <a:latin typeface="Calibri"/>
            </a:endParaRPr>
          </a:p>
          <a:p>
            <a:pPr algn="just">
              <a:lnSpc>
                <a:spcPct val="100000"/>
              </a:lnSpc>
            </a:pPr>
            <a:r>
              <a:rPr lang="en-US" sz="2000" spc="-1" noProof="0" dirty="0">
                <a:solidFill>
                  <a:srgbClr val="215968"/>
                </a:solidFill>
                <a:uFill>
                  <a:solidFill>
                    <a:srgbClr val="FFFFFF"/>
                  </a:solidFill>
                </a:uFill>
                <a:latin typeface="Calibri"/>
              </a:rPr>
              <a:t>Learning CAS today means learning how AI thinks — not only how it predicts, but how it derives.</a:t>
            </a:r>
            <a:endParaRPr lang="pl-PL" sz="2000" spc="-1" noProof="0" dirty="0">
              <a:solidFill>
                <a:srgbClr val="215968"/>
              </a:solidFill>
              <a:uFill>
                <a:solidFill>
                  <a:srgbClr val="FFFFFF"/>
                </a:solidFill>
              </a:uFill>
              <a:latin typeface="Calibri"/>
            </a:endParaRPr>
          </a:p>
          <a:p>
            <a:pPr algn="just">
              <a:lnSpc>
                <a:spcPct val="100000"/>
              </a:lnSpc>
            </a:pPr>
            <a:endParaRPr lang="pl-PL" sz="2000" spc="-1" dirty="0">
              <a:solidFill>
                <a:srgbClr val="215968"/>
              </a:solidFill>
              <a:uFill>
                <a:solidFill>
                  <a:srgbClr val="FFFFFF"/>
                </a:solidFill>
              </a:uFill>
              <a:latin typeface="Calibri"/>
            </a:endParaRPr>
          </a:p>
          <a:p>
            <a:pPr algn="just">
              <a:lnSpc>
                <a:spcPct val="100000"/>
              </a:lnSpc>
            </a:pPr>
            <a:r>
              <a:rPr lang="en-US" sz="2000" spc="-1" noProof="0" dirty="0">
                <a:solidFill>
                  <a:srgbClr val="215968"/>
                </a:solidFill>
                <a:uFill>
                  <a:solidFill>
                    <a:srgbClr val="FFFFFF"/>
                  </a:solidFill>
                </a:uFill>
                <a:latin typeface="Calibri"/>
              </a:rPr>
              <a:t>When we use CAS in microeconomics, we teach ourselves to:</a:t>
            </a:r>
            <a:r>
              <a:rPr lang="pl-PL" sz="2000" spc="-1" noProof="0" dirty="0">
                <a:solidFill>
                  <a:srgbClr val="215968"/>
                </a:solidFill>
                <a:uFill>
                  <a:solidFill>
                    <a:srgbClr val="FFFFFF"/>
                  </a:solidFill>
                </a:uFill>
                <a:latin typeface="Calibri"/>
              </a:rPr>
              <a:t> </a:t>
            </a:r>
          </a:p>
          <a:p>
            <a:pPr marL="342900" indent="-342900" algn="just">
              <a:lnSpc>
                <a:spcPct val="100000"/>
              </a:lnSpc>
              <a:buFont typeface="Arial" panose="020B0604020202020204" pitchFamily="34" charset="0"/>
              <a:buChar char="•"/>
            </a:pPr>
            <a:r>
              <a:rPr lang="en-US" sz="2000" spc="-1" noProof="0" dirty="0">
                <a:solidFill>
                  <a:srgbClr val="215968"/>
                </a:solidFill>
                <a:uFill>
                  <a:solidFill>
                    <a:srgbClr val="FFFFFF"/>
                  </a:solidFill>
                </a:uFill>
                <a:latin typeface="Calibri"/>
              </a:rPr>
              <a:t>understand the formal logic behind economic models,</a:t>
            </a:r>
            <a:endParaRPr lang="pl-PL" sz="2000" spc="-1" noProof="0" dirty="0">
              <a:solidFill>
                <a:srgbClr val="215968"/>
              </a:solidFill>
              <a:uFill>
                <a:solidFill>
                  <a:srgbClr val="FFFFFF"/>
                </a:solidFill>
              </a:uFill>
              <a:latin typeface="Calibri"/>
            </a:endParaRPr>
          </a:p>
          <a:p>
            <a:pPr marL="342900" indent="-342900" algn="just">
              <a:lnSpc>
                <a:spcPct val="100000"/>
              </a:lnSpc>
              <a:buFont typeface="Arial" panose="020B0604020202020204" pitchFamily="34" charset="0"/>
              <a:buChar char="•"/>
            </a:pPr>
            <a:r>
              <a:rPr lang="en-US" sz="2000" spc="-1" noProof="0" dirty="0">
                <a:solidFill>
                  <a:srgbClr val="215968"/>
                </a:solidFill>
                <a:uFill>
                  <a:solidFill>
                    <a:srgbClr val="FFFFFF"/>
                  </a:solidFill>
                </a:uFill>
                <a:latin typeface="Calibri"/>
              </a:rPr>
              <a:t>verify internal </a:t>
            </a:r>
            <a:r>
              <a:rPr lang="pl-PL" sz="2000" spc="-1" noProof="0" dirty="0" err="1">
                <a:solidFill>
                  <a:srgbClr val="215968"/>
                </a:solidFill>
                <a:uFill>
                  <a:solidFill>
                    <a:srgbClr val="FFFFFF"/>
                  </a:solidFill>
                </a:uFill>
                <a:latin typeface="Calibri"/>
              </a:rPr>
              <a:t>validity</a:t>
            </a:r>
            <a:r>
              <a:rPr lang="en-US" sz="2000" spc="-1" noProof="0" dirty="0">
                <a:solidFill>
                  <a:srgbClr val="215968"/>
                </a:solidFill>
                <a:uFill>
                  <a:solidFill>
                    <a:srgbClr val="FFFFFF"/>
                  </a:solidFill>
                </a:uFill>
                <a:latin typeface="Calibri"/>
              </a:rPr>
              <a:t> (symbolic reasoning), and</a:t>
            </a:r>
            <a:r>
              <a:rPr lang="pl-PL" sz="2000" spc="-1" noProof="0" dirty="0">
                <a:solidFill>
                  <a:srgbClr val="215968"/>
                </a:solidFill>
                <a:uFill>
                  <a:solidFill>
                    <a:srgbClr val="FFFFFF"/>
                  </a:solidFill>
                </a:uFill>
                <a:latin typeface="Calibri"/>
              </a:rPr>
              <a:t> </a:t>
            </a:r>
            <a:r>
              <a:rPr lang="en-US" sz="2000" spc="-1" noProof="0" dirty="0">
                <a:solidFill>
                  <a:srgbClr val="215968"/>
                </a:solidFill>
                <a:uFill>
                  <a:solidFill>
                    <a:srgbClr val="FFFFFF"/>
                  </a:solidFill>
                </a:uFill>
                <a:latin typeface="Calibri"/>
              </a:rPr>
              <a:t>connect it with empirical learning (data, AI, machine reasoning).</a:t>
            </a:r>
            <a:endParaRPr lang="pl-PL" sz="2000" spc="-1" noProof="0" dirty="0">
              <a:solidFill>
                <a:srgbClr val="215968"/>
              </a:solidFill>
              <a:uFill>
                <a:solidFill>
                  <a:srgbClr val="FFFFFF"/>
                </a:solidFill>
              </a:uFill>
              <a:latin typeface="Calibri"/>
            </a:endParaRPr>
          </a:p>
          <a:p>
            <a:pPr algn="just">
              <a:lnSpc>
                <a:spcPct val="100000"/>
              </a:lnSpc>
            </a:pPr>
            <a:r>
              <a:rPr lang="en-US" sz="2000" spc="-1" noProof="0" dirty="0">
                <a:solidFill>
                  <a:srgbClr val="215968"/>
                </a:solidFill>
                <a:uFill>
                  <a:solidFill>
                    <a:srgbClr val="FFFFFF"/>
                  </a:solidFill>
                </a:uFill>
                <a:latin typeface="Calibri"/>
              </a:rPr>
              <a:t>Just as neural networks imitate intuition, CAS represents reason.</a:t>
            </a:r>
            <a:r>
              <a:rPr lang="pl-PL" sz="2000" spc="-1" noProof="0" dirty="0">
                <a:solidFill>
                  <a:srgbClr val="215968"/>
                </a:solidFill>
                <a:uFill>
                  <a:solidFill>
                    <a:srgbClr val="FFFFFF"/>
                  </a:solidFill>
                </a:uFill>
                <a:latin typeface="Calibri"/>
              </a:rPr>
              <a:t> </a:t>
            </a:r>
            <a:r>
              <a:rPr lang="en-US" sz="2000" spc="-1" noProof="0" dirty="0">
                <a:solidFill>
                  <a:srgbClr val="215968"/>
                </a:solidFill>
                <a:uFill>
                  <a:solidFill>
                    <a:srgbClr val="FFFFFF"/>
                  </a:solidFill>
                </a:uFill>
                <a:latin typeface="Calibri"/>
              </a:rPr>
              <a:t>Modern AI combines both — symbolic and connectionist thinking.</a:t>
            </a:r>
            <a:r>
              <a:rPr lang="pl-PL" sz="2000" spc="-1" noProof="0" dirty="0">
                <a:solidFill>
                  <a:srgbClr val="215968"/>
                </a:solidFill>
                <a:uFill>
                  <a:solidFill>
                    <a:srgbClr val="FFFFFF"/>
                  </a:solidFill>
                </a:uFill>
                <a:latin typeface="Calibri"/>
              </a:rPr>
              <a:t> T</a:t>
            </a:r>
            <a:r>
              <a:rPr lang="en-US" sz="2000" spc="-1" noProof="0" dirty="0">
                <a:solidFill>
                  <a:srgbClr val="215968"/>
                </a:solidFill>
                <a:uFill>
                  <a:solidFill>
                    <a:srgbClr val="FFFFFF"/>
                  </a:solidFill>
                </a:uFill>
                <a:latin typeface="Calibri"/>
              </a:rPr>
              <a:t>o use AI critically, we must understand both.</a:t>
            </a:r>
            <a:endParaRPr lang="pl-PL" sz="2000" spc="-1" noProof="0" dirty="0">
              <a:solidFill>
                <a:srgbClr val="215968"/>
              </a:solidFill>
              <a:uFill>
                <a:solidFill>
                  <a:srgbClr val="FFFFFF"/>
                </a:solidFill>
              </a:uFill>
              <a:latin typeface="Calibri"/>
            </a:endParaRPr>
          </a:p>
          <a:p>
            <a:pPr algn="just">
              <a:lnSpc>
                <a:spcPct val="100000"/>
              </a:lnSpc>
            </a:pPr>
            <a:endParaRPr lang="pl-PL" sz="2000" spc="-1" dirty="0">
              <a:solidFill>
                <a:srgbClr val="215968"/>
              </a:solidFill>
              <a:uFill>
                <a:solidFill>
                  <a:srgbClr val="FFFFFF"/>
                </a:solidFill>
              </a:uFill>
              <a:latin typeface="Calibri"/>
            </a:endParaRPr>
          </a:p>
          <a:p>
            <a:pPr algn="just">
              <a:lnSpc>
                <a:spcPct val="100000"/>
              </a:lnSpc>
            </a:pPr>
            <a:r>
              <a:rPr lang="en-US" sz="2000" spc="-1" noProof="0" dirty="0">
                <a:solidFill>
                  <a:srgbClr val="215968"/>
                </a:solidFill>
                <a:uFill>
                  <a:solidFill>
                    <a:srgbClr val="FFFFFF"/>
                  </a:solidFill>
                </a:uFill>
                <a:latin typeface="Calibri"/>
              </a:rPr>
              <a:t>We introduce CAS because it helps us transition</a:t>
            </a:r>
            <a:r>
              <a:rPr lang="pl-PL" sz="2000" spc="-1" noProof="0" dirty="0">
                <a:solidFill>
                  <a:srgbClr val="215968"/>
                </a:solidFill>
                <a:uFill>
                  <a:solidFill>
                    <a:srgbClr val="FFFFFF"/>
                  </a:solidFill>
                </a:uFill>
                <a:latin typeface="Calibri"/>
              </a:rPr>
              <a:t> </a:t>
            </a:r>
            <a:r>
              <a:rPr lang="en-US" sz="2000" spc="-1" noProof="0" dirty="0">
                <a:solidFill>
                  <a:srgbClr val="215968"/>
                </a:solidFill>
                <a:uFill>
                  <a:solidFill>
                    <a:srgbClr val="FFFFFF"/>
                  </a:solidFill>
                </a:uFill>
                <a:latin typeface="Calibri"/>
              </a:rPr>
              <a:t>from “AI as a calculator” to “AI as a collaborator.”</a:t>
            </a:r>
            <a:r>
              <a:rPr lang="pl-PL" sz="2000" spc="-1" noProof="0" dirty="0">
                <a:solidFill>
                  <a:srgbClr val="215968"/>
                </a:solidFill>
                <a:uFill>
                  <a:solidFill>
                    <a:srgbClr val="FFFFFF"/>
                  </a:solidFill>
                </a:uFill>
                <a:latin typeface="Calibri"/>
              </a:rPr>
              <a:t> </a:t>
            </a:r>
            <a:r>
              <a:rPr lang="en-US" sz="2000" spc="-1" noProof="0" dirty="0">
                <a:solidFill>
                  <a:srgbClr val="215968"/>
                </a:solidFill>
                <a:uFill>
                  <a:solidFill>
                    <a:srgbClr val="FFFFFF"/>
                  </a:solidFill>
                </a:uFill>
                <a:latin typeface="Calibri"/>
              </a:rPr>
              <a:t>In this sense, learning CAS is not optional — it is a way to </a:t>
            </a:r>
            <a:r>
              <a:rPr lang="en-US" sz="2000" spc="-1" noProof="0" dirty="0" err="1">
                <a:solidFill>
                  <a:srgbClr val="215968"/>
                </a:solidFill>
                <a:uFill>
                  <a:solidFill>
                    <a:srgbClr val="FFFFFF"/>
                  </a:solidFill>
                </a:uFill>
                <a:latin typeface="Calibri"/>
              </a:rPr>
              <a:t>becomean</a:t>
            </a:r>
            <a:r>
              <a:rPr lang="en-US" sz="2000" spc="-1" noProof="0" dirty="0">
                <a:solidFill>
                  <a:srgbClr val="215968"/>
                </a:solidFill>
                <a:uFill>
                  <a:solidFill>
                    <a:srgbClr val="FFFFFF"/>
                  </a:solidFill>
                </a:uFill>
                <a:latin typeface="Calibri"/>
              </a:rPr>
              <a:t> intelligent user, not a passive consumer of AI-generated results.</a:t>
            </a:r>
            <a:endParaRPr lang="en-GB" sz="1400" noProof="0" dirty="0"/>
          </a:p>
        </p:txBody>
      </p:sp>
      <p:sp>
        <p:nvSpPr>
          <p:cNvPr id="15" name="CustomShape 1">
            <a:extLst>
              <a:ext uri="{FF2B5EF4-FFF2-40B4-BE49-F238E27FC236}">
                <a16:creationId xmlns:a16="http://schemas.microsoft.com/office/drawing/2014/main" id="{AF46A515-1508-AA7D-6856-385D061DBC13}"/>
              </a:ext>
            </a:extLst>
          </p:cNvPr>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3600" b="1" i="1" spc="-1" noProof="0" dirty="0">
                <a:solidFill>
                  <a:srgbClr val="215968"/>
                </a:solidFill>
                <a:uFill>
                  <a:solidFill>
                    <a:srgbClr val="FFFFFF"/>
                  </a:solidFill>
                </a:uFill>
                <a:latin typeface="Calibri"/>
              </a:rPr>
              <a:t>The Third Reason a Computer Algebra System Will Be a Part of AI — We Have to Learn How to Use It</a:t>
            </a:r>
          </a:p>
        </p:txBody>
      </p:sp>
    </p:spTree>
    <p:extLst>
      <p:ext uri="{BB962C8B-B14F-4D97-AF65-F5344CB8AC3E}">
        <p14:creationId xmlns:p14="http://schemas.microsoft.com/office/powerpoint/2010/main" val="33520572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stomShape 1"/>
          <p:cNvSpPr/>
          <p:nvPr/>
        </p:nvSpPr>
        <p:spPr>
          <a:xfrm>
            <a:off x="0" y="0"/>
            <a:ext cx="12192000" cy="1142280"/>
          </a:xfrm>
          <a:prstGeom prst="rect">
            <a:avLst/>
          </a:prstGeom>
          <a:solidFill>
            <a:srgbClr val="DBEEF4"/>
          </a:solidFill>
          <a:ln>
            <a:noFill/>
          </a:ln>
        </p:spPr>
        <p:style>
          <a:lnRef idx="0">
            <a:scrgbClr r="0" g="0" b="0"/>
          </a:lnRef>
          <a:fillRef idx="0">
            <a:scrgbClr r="0" g="0" b="0"/>
          </a:fillRef>
          <a:effectRef idx="0">
            <a:scrgbClr r="0" g="0" b="0"/>
          </a:effectRef>
          <a:fontRef idx="minor"/>
        </p:style>
        <p:txBody>
          <a:bodyPr lIns="90000" tIns="45000" rIns="90000" bIns="45000" anchor="ctr"/>
          <a:lstStyle/>
          <a:p>
            <a:pPr lvl="0" algn="ctr"/>
            <a:r>
              <a:rPr lang="en-GB" sz="4000" b="1" spc="-1" noProof="0" dirty="0">
                <a:solidFill>
                  <a:srgbClr val="215968"/>
                </a:solidFill>
                <a:uFill>
                  <a:solidFill>
                    <a:srgbClr val="FFFFFF"/>
                  </a:solidFill>
                </a:uFill>
                <a:latin typeface="Calibri"/>
              </a:rPr>
              <a:t>To do </a:t>
            </a:r>
          </a:p>
        </p:txBody>
      </p:sp>
      <p:sp>
        <p:nvSpPr>
          <p:cNvPr id="5" name="Prostokąt 4"/>
          <p:cNvSpPr/>
          <p:nvPr/>
        </p:nvSpPr>
        <p:spPr>
          <a:xfrm>
            <a:off x="6985411" y="6228166"/>
            <a:ext cx="184731" cy="369332"/>
          </a:xfrm>
          <a:prstGeom prst="rect">
            <a:avLst/>
          </a:prstGeom>
        </p:spPr>
        <p:txBody>
          <a:bodyPr wrap="none">
            <a:spAutoFit/>
          </a:bodyPr>
          <a:lstStyle/>
          <a:p>
            <a:pPr algn="just"/>
            <a:endParaRPr lang="en-GB" spc="-1" noProof="0" dirty="0">
              <a:solidFill>
                <a:srgbClr val="215968"/>
              </a:solidFill>
              <a:uFill>
                <a:solidFill>
                  <a:srgbClr val="FFFFFF"/>
                </a:solidFill>
              </a:uFill>
              <a:latin typeface="Calibri"/>
            </a:endParaRPr>
          </a:p>
        </p:txBody>
      </p:sp>
      <p:sp>
        <p:nvSpPr>
          <p:cNvPr id="10" name="CustomShape 2"/>
          <p:cNvSpPr/>
          <p:nvPr/>
        </p:nvSpPr>
        <p:spPr>
          <a:xfrm>
            <a:off x="397844" y="3843869"/>
            <a:ext cx="5799405" cy="14479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endParaRPr lang="en-GB" spc="-1" noProof="0" dirty="0">
              <a:solidFill>
                <a:srgbClr val="215968"/>
              </a:solidFill>
              <a:uFill>
                <a:solidFill>
                  <a:srgbClr val="FFFFFF"/>
                </a:solidFill>
              </a:uFill>
              <a:latin typeface="Calibri"/>
              <a:ea typeface="DejaVu Sans"/>
              <a:cs typeface="DejaVu Sans"/>
            </a:endParaRPr>
          </a:p>
        </p:txBody>
      </p:sp>
      <p:sp>
        <p:nvSpPr>
          <p:cNvPr id="8" name="Prostokąt 7"/>
          <p:cNvSpPr/>
          <p:nvPr/>
        </p:nvSpPr>
        <p:spPr>
          <a:xfrm>
            <a:off x="553630" y="1643266"/>
            <a:ext cx="11084740" cy="4832092"/>
          </a:xfrm>
          <a:prstGeom prst="rect">
            <a:avLst/>
          </a:prstGeom>
        </p:spPr>
        <p:txBody>
          <a:bodyPr wrap="square">
            <a:spAutoFit/>
          </a:bodyPr>
          <a:lstStyle/>
          <a:p>
            <a:pPr marL="457200" indent="-457200" algn="just">
              <a:buFont typeface="Arial" panose="020B0604020202020204" pitchFamily="34" charset="0"/>
              <a:buChar char="•"/>
            </a:pPr>
            <a:r>
              <a:rPr lang="en-US" sz="2800" noProof="0" dirty="0">
                <a:solidFill>
                  <a:schemeClr val="accent5">
                    <a:lumMod val="50000"/>
                  </a:schemeClr>
                </a:solidFill>
                <a:latin typeface="Calibri" panose="020F0502020204030204" pitchFamily="34" charset="0"/>
                <a:cs typeface="Calibri" panose="020F0502020204030204" pitchFamily="34" charset="0"/>
              </a:rPr>
              <a:t>Lecture report (in progress) will be based on the last exam task – how to use AI and CAS to evaluate a top-ranked article. </a:t>
            </a:r>
            <a:endParaRPr lang="pl-PL" sz="2800" noProof="0" dirty="0">
              <a:solidFill>
                <a:schemeClr val="accent5">
                  <a:lumMod val="50000"/>
                </a:schemeClr>
              </a:solidFill>
              <a:latin typeface="Calibri" panose="020F0502020204030204" pitchFamily="34" charset="0"/>
              <a:cs typeface="Calibri" panose="020F0502020204030204" pitchFamily="34" charset="0"/>
            </a:endParaRPr>
          </a:p>
          <a:p>
            <a:pPr algn="just"/>
            <a:endParaRPr lang="en-GB" sz="2800" noProof="0" dirty="0">
              <a:solidFill>
                <a:schemeClr val="accent5">
                  <a:lumMod val="50000"/>
                </a:schemeClr>
              </a:solidFill>
              <a:latin typeface="Calibri" panose="020F0502020204030204" pitchFamily="34" charset="0"/>
              <a:cs typeface="Calibri" panose="020F0502020204030204" pitchFamily="34" charset="0"/>
            </a:endParaRPr>
          </a:p>
          <a:p>
            <a:pPr marL="457200" indent="-457200" algn="just">
              <a:buFont typeface="Arial" panose="020B0604020202020204" pitchFamily="34" charset="0"/>
              <a:buChar char="•"/>
            </a:pPr>
            <a:r>
              <a:rPr lang="en-GB" sz="2800" noProof="0" dirty="0">
                <a:solidFill>
                  <a:schemeClr val="accent5">
                    <a:lumMod val="50000"/>
                  </a:schemeClr>
                </a:solidFill>
                <a:latin typeface="Calibri" panose="020F0502020204030204" pitchFamily="34" charset="0"/>
                <a:cs typeface="Calibri" panose="020F0502020204030204" pitchFamily="34" charset="0"/>
              </a:rPr>
              <a:t>You have a lot of discussion topics on the forum - you do not use the tool to get more $FBEE</a:t>
            </a:r>
          </a:p>
          <a:p>
            <a:pPr marL="457200" indent="-457200" algn="just">
              <a:buFont typeface="Arial" panose="020B0604020202020204" pitchFamily="34" charset="0"/>
              <a:buChar char="•"/>
            </a:pPr>
            <a:endParaRPr lang="en-GB" sz="2800" noProof="0" dirty="0">
              <a:solidFill>
                <a:schemeClr val="accent5">
                  <a:lumMod val="50000"/>
                </a:schemeClr>
              </a:solidFill>
              <a:latin typeface="Calibri" panose="020F0502020204030204" pitchFamily="34" charset="0"/>
              <a:cs typeface="Calibri" panose="020F0502020204030204" pitchFamily="34" charset="0"/>
            </a:endParaRPr>
          </a:p>
          <a:p>
            <a:pPr marL="457200" indent="-457200" algn="just">
              <a:buFont typeface="Arial" panose="020B0604020202020204" pitchFamily="34" charset="0"/>
              <a:buChar char="•"/>
            </a:pPr>
            <a:r>
              <a:rPr lang="en-GB" sz="2800" noProof="0" dirty="0">
                <a:solidFill>
                  <a:schemeClr val="accent5">
                    <a:lumMod val="50000"/>
                  </a:schemeClr>
                </a:solidFill>
                <a:latin typeface="Calibri" panose="020F0502020204030204" pitchFamily="34" charset="0"/>
                <a:cs typeface="Calibri" panose="020F0502020204030204" pitchFamily="34" charset="0"/>
              </a:rPr>
              <a:t>Practice running ready to use Maxima codes (file: Minimalist Introduction to Maxima). I stopped hoping that I would force students to learn Maxima just before the end of the study. But you have to know how to run and modify the codes. After all, it will be a valuable skill on the exam. </a:t>
            </a:r>
            <a:r>
              <a:rPr lang="pl-PL" sz="2800" noProof="0" dirty="0" err="1">
                <a:solidFill>
                  <a:schemeClr val="accent5">
                    <a:lumMod val="50000"/>
                  </a:schemeClr>
                </a:solidFill>
                <a:latin typeface="Calibri" panose="020F0502020204030204" pitchFamily="34" charset="0"/>
                <a:cs typeface="Calibri" panose="020F0502020204030204" pitchFamily="34" charset="0"/>
              </a:rPr>
              <a:t>Make</a:t>
            </a:r>
            <a:r>
              <a:rPr lang="pl-PL" sz="2800" noProof="0" dirty="0">
                <a:solidFill>
                  <a:schemeClr val="accent5">
                    <a:lumMod val="50000"/>
                  </a:schemeClr>
                </a:solidFill>
                <a:latin typeface="Calibri" panose="020F0502020204030204" pitchFamily="34" charset="0"/>
                <a:cs typeface="Calibri" panose="020F0502020204030204" pitchFamily="34" charset="0"/>
              </a:rPr>
              <a:t> AI to do </a:t>
            </a:r>
            <a:r>
              <a:rPr lang="pl-PL" sz="2800" noProof="0" dirty="0" err="1">
                <a:solidFill>
                  <a:schemeClr val="accent5">
                    <a:lumMod val="50000"/>
                  </a:schemeClr>
                </a:solidFill>
                <a:latin typeface="Calibri" panose="020F0502020204030204" pitchFamily="34" charset="0"/>
                <a:cs typeface="Calibri" panose="020F0502020204030204" pitchFamily="34" charset="0"/>
              </a:rPr>
              <a:t>it</a:t>
            </a:r>
            <a:r>
              <a:rPr lang="pl-PL" sz="2800" noProof="0" dirty="0">
                <a:solidFill>
                  <a:schemeClr val="accent5">
                    <a:lumMod val="50000"/>
                  </a:schemeClr>
                </a:solidFill>
                <a:latin typeface="Calibri" panose="020F0502020204030204" pitchFamily="34" charset="0"/>
                <a:cs typeface="Calibri" panose="020F0502020204030204" pitchFamily="34" charset="0"/>
              </a:rPr>
              <a:t>. </a:t>
            </a:r>
            <a:endParaRPr lang="en-GB" sz="2800" noProof="0" dirty="0">
              <a:solidFill>
                <a:schemeClr val="accent5">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76856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5C40-7AEB-CF34-093F-09849EAB737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1E72A25F-D163-51B4-9464-D9F6281EF560}"/>
              </a:ext>
            </a:extLst>
          </p:cNvPr>
          <p:cNvSpPr>
            <a:spLocks noGrp="1"/>
          </p:cNvSpPr>
          <p:nvPr>
            <p:ph type="title"/>
          </p:nvPr>
        </p:nvSpPr>
        <p:spPr>
          <a:xfrm>
            <a:off x="0" y="-13886"/>
            <a:ext cx="12192000" cy="626729"/>
          </a:xfrm>
          <a:solidFill>
            <a:schemeClr val="accent5">
              <a:lumMod val="20000"/>
              <a:lumOff val="80000"/>
            </a:schemeClr>
          </a:solidFill>
        </p:spPr>
        <p:txBody>
          <a:bodyPr>
            <a:normAutofit/>
          </a:bodyPr>
          <a:lstStyle/>
          <a:p>
            <a:pPr algn="ctr"/>
            <a:r>
              <a:rPr lang="en-GB" sz="3200" b="1" noProof="0" dirty="0">
                <a:solidFill>
                  <a:schemeClr val="accent5">
                    <a:lumMod val="50000"/>
                  </a:schemeClr>
                </a:solidFill>
              </a:rPr>
              <a:t>Math Test</a:t>
            </a:r>
            <a:r>
              <a:rPr lang="pl-PL" sz="3200" b="1" noProof="0" dirty="0">
                <a:solidFill>
                  <a:schemeClr val="accent5">
                    <a:lumMod val="50000"/>
                  </a:schemeClr>
                </a:solidFill>
              </a:rPr>
              <a:t> part 2 </a:t>
            </a:r>
            <a:r>
              <a:rPr lang="en-GB" sz="3200" b="1" noProof="0" dirty="0">
                <a:solidFill>
                  <a:schemeClr val="accent5">
                    <a:lumMod val="50000"/>
                  </a:schemeClr>
                </a:solidFill>
              </a:rPr>
              <a:t> </a:t>
            </a:r>
          </a:p>
        </p:txBody>
      </p:sp>
      <p:sp>
        <p:nvSpPr>
          <p:cNvPr id="3" name="AutoShape 2" descr="Image result for varian microeconomics">
            <a:extLst>
              <a:ext uri="{FF2B5EF4-FFF2-40B4-BE49-F238E27FC236}">
                <a16:creationId xmlns:a16="http://schemas.microsoft.com/office/drawing/2014/main" id="{A270E16B-21A8-1AFE-5BA6-3107B0C95BDB}"/>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5" name="AutoShape 5" descr="Image result for nicholson microeconomics">
            <a:extLst>
              <a:ext uri="{FF2B5EF4-FFF2-40B4-BE49-F238E27FC236}">
                <a16:creationId xmlns:a16="http://schemas.microsoft.com/office/drawing/2014/main" id="{FDE437E6-10D2-0450-F2C0-29685CDD672C}"/>
              </a:ext>
            </a:extLst>
          </p:cNvPr>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6" name="AutoShape 8" descr="Image result for is not equal to">
            <a:extLst>
              <a:ext uri="{FF2B5EF4-FFF2-40B4-BE49-F238E27FC236}">
                <a16:creationId xmlns:a16="http://schemas.microsoft.com/office/drawing/2014/main" id="{382BEA32-239A-8565-0E90-03CF497F714E}"/>
              </a:ext>
            </a:extLst>
          </p:cNvPr>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DejaVu Sans"/>
              <a:cs typeface="DejaVu Sans"/>
            </a:endParaRPr>
          </a:p>
        </p:txBody>
      </p:sp>
      <p:sp>
        <p:nvSpPr>
          <p:cNvPr id="8" name="TextBox 7">
            <a:extLst>
              <a:ext uri="{FF2B5EF4-FFF2-40B4-BE49-F238E27FC236}">
                <a16:creationId xmlns:a16="http://schemas.microsoft.com/office/drawing/2014/main" id="{3E85BDFE-B396-5E87-9A1D-259056A687E7}"/>
              </a:ext>
            </a:extLst>
          </p:cNvPr>
          <p:cNvSpPr txBox="1"/>
          <p:nvPr/>
        </p:nvSpPr>
        <p:spPr>
          <a:xfrm>
            <a:off x="233463" y="634667"/>
            <a:ext cx="11585643" cy="6119945"/>
          </a:xfrm>
          <a:prstGeom prst="rect">
            <a:avLst/>
          </a:prstGeom>
          <a:noFill/>
        </p:spPr>
        <p:txBody>
          <a:bodyPr wrap="square">
            <a:spAutoFit/>
          </a:bodyPr>
          <a:lstStyle/>
          <a:p>
            <a:pPr>
              <a:lnSpc>
                <a:spcPct val="150000"/>
              </a:lnSpc>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Please photograph your handwritten answers.</a:t>
            </a:r>
            <a:r>
              <a:rPr lang="pl-PL"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latin typeface="Times New Roman" panose="02020603050405020304" pitchFamily="18" charset="0"/>
                <a:ea typeface="Calibri" panose="020F0502020204030204" pitchFamily="34" charset="0"/>
                <a:cs typeface="Times New Roman" panose="02020603050405020304" pitchFamily="18" charset="0"/>
              </a:rPr>
              <a:t>Later in the lecture, I’ll show you how to solve these problems in Maxima.</a:t>
            </a:r>
            <a:r>
              <a:rPr lang="pl-PL"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latin typeface="Times New Roman" panose="02020603050405020304" pitchFamily="18" charset="0"/>
                <a:ea typeface="Calibri" panose="020F0502020204030204" pitchFamily="34" charset="0"/>
                <a:cs typeface="Times New Roman" panose="02020603050405020304" pitchFamily="18" charset="0"/>
              </a:rPr>
              <a:t>Add the computed results, combine them with your handwritten work, and submit everything as a single PDF file.</a:t>
            </a:r>
            <a:r>
              <a:rPr lang="pl-PL"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latin typeface="Times New Roman" panose="02020603050405020304" pitchFamily="18" charset="0"/>
                <a:ea typeface="Calibri" panose="020F0502020204030204" pitchFamily="34" charset="0"/>
                <a:cs typeface="Times New Roman" panose="02020603050405020304" pitchFamily="18" charset="0"/>
              </a:rPr>
              <a:t>Use the proper tool:</a:t>
            </a:r>
            <a:r>
              <a:rPr lang="pl-PL"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i="1" dirty="0">
                <a:latin typeface="Times New Roman" panose="02020603050405020304" pitchFamily="18" charset="0"/>
                <a:ea typeface="Calibri" panose="020F0502020204030204" pitchFamily="34" charset="0"/>
                <a:cs typeface="Times New Roman" panose="02020603050405020304" pitchFamily="18" charset="0"/>
              </a:rPr>
              <a:t>Topic 2.1 → Tool to send the lecture task — math test.</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buNone/>
            </a:pPr>
            <a:endParaRPr lang="pl-PL" sz="24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buNone/>
            </a:pPr>
            <a:r>
              <a:rPr lang="en-US" sz="2400" b="1" dirty="0">
                <a:latin typeface="Times New Roman" panose="02020603050405020304" pitchFamily="18" charset="0"/>
                <a:ea typeface="Calibri" panose="020F0502020204030204" pitchFamily="34" charset="0"/>
                <a:cs typeface="Times New Roman" panose="02020603050405020304" pitchFamily="18" charset="0"/>
              </a:rPr>
              <a:t>Goal:</a:t>
            </a:r>
            <a:r>
              <a:rPr lang="pl-PL"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latin typeface="Times New Roman" panose="02020603050405020304" pitchFamily="18" charset="0"/>
                <a:ea typeface="Calibri" panose="020F0502020204030204" pitchFamily="34" charset="0"/>
                <a:cs typeface="Times New Roman" panose="02020603050405020304" pitchFamily="18" charset="0"/>
              </a:rPr>
              <a:t>I don’t care how you get the result — by hand, CAS, or AI — as long as it’s efficient and reliable.</a:t>
            </a:r>
            <a:r>
              <a:rPr lang="pl-PL" sz="2400"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buNone/>
            </a:pPr>
            <a:endParaRPr lang="pl-PL" sz="2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This kind of work simply proves that you’re active during the lecture.</a:t>
            </a:r>
            <a:r>
              <a:rPr lang="pl-PL"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latin typeface="Times New Roman" panose="02020603050405020304" pitchFamily="18" charset="0"/>
                <a:ea typeface="Calibri" panose="020F0502020204030204" pitchFamily="34" charset="0"/>
                <a:cs typeface="Times New Roman" panose="02020603050405020304" pitchFamily="18" charset="0"/>
              </a:rPr>
              <a:t>You’ll get points even if your results aren’t correct — but don’t waste your time; do something useful during the class.</a:t>
            </a:r>
            <a:r>
              <a:rPr lang="pl-PL" sz="2400" dirty="0">
                <a:latin typeface="Times New Roman" panose="02020603050405020304" pitchFamily="18" charset="0"/>
                <a:ea typeface="Calibri" panose="020F0502020204030204" pitchFamily="34" charset="0"/>
                <a:cs typeface="Times New Roman" panose="02020603050405020304" pitchFamily="18" charset="0"/>
              </a:rPr>
              <a:t> </a:t>
            </a:r>
            <a:endParaRPr lang="pl-PL"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6006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0B3B8DF-223A-446D-BB78-8CF04F361A42}">
  <we:reference id="wa200005566" version="3.0.0.2" store="pl-PL"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12025</TotalTime>
  <Words>12458</Words>
  <Application>Microsoft Office PowerPoint</Application>
  <PresentationFormat>Widescreen</PresentationFormat>
  <Paragraphs>870</Paragraphs>
  <Slides>86</Slides>
  <Notes>26</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86</vt:i4>
      </vt:variant>
    </vt:vector>
  </HeadingPairs>
  <TitlesOfParts>
    <vt:vector size="99" baseType="lpstr">
      <vt:lpstr>Aptos</vt:lpstr>
      <vt:lpstr>Arial</vt:lpstr>
      <vt:lpstr>Calibri</vt:lpstr>
      <vt:lpstr>Calibri Light</vt:lpstr>
      <vt:lpstr>Cambria Math</vt:lpstr>
      <vt:lpstr>StarSymbol</vt:lpstr>
      <vt:lpstr>Symbol</vt:lpstr>
      <vt:lpstr>Times New Roman</vt:lpstr>
      <vt:lpstr>Wingdings</vt:lpstr>
      <vt:lpstr>Office Theme</vt:lpstr>
      <vt:lpstr>1_Office Theme</vt:lpstr>
      <vt:lpstr>Midnight</vt:lpstr>
      <vt:lpstr>Równanie</vt:lpstr>
      <vt:lpstr>PowerPoint Presentation</vt:lpstr>
      <vt:lpstr>PowerPoint Presentation</vt:lpstr>
      <vt:lpstr>PowerPoint Presentation</vt:lpstr>
      <vt:lpstr>Overview the main concepts in microeconomics</vt:lpstr>
      <vt:lpstr>PowerPoint Presentation</vt:lpstr>
      <vt:lpstr>PowerPoint Presentation</vt:lpstr>
      <vt:lpstr>Math Test part 1  </vt:lpstr>
      <vt:lpstr>Math Test part 2  </vt:lpstr>
      <vt:lpstr>Math Test part 2  </vt:lpstr>
      <vt:lpstr>Math Test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Economics ? </vt:lpstr>
      <vt:lpstr>Economics</vt:lpstr>
      <vt:lpstr>Economics</vt:lpstr>
      <vt:lpstr>Economics</vt:lpstr>
      <vt:lpstr>Micreconomics </vt:lpstr>
      <vt:lpstr>Microeconomics; an atomistic view of human behavior</vt:lpstr>
      <vt:lpstr>Microeconomics; an atomistic view of human behavior</vt:lpstr>
      <vt:lpstr>Microeconomics; an atomistic view of human behavior</vt:lpstr>
      <vt:lpstr>Microeconomics; an atomistic view of human behavior</vt:lpstr>
      <vt:lpstr>Microeconomics; an atomistic view of human behavior</vt:lpstr>
      <vt:lpstr>Microeconomics; an atomistic view of human behavior</vt:lpstr>
      <vt:lpstr>Equilibrium - a bit of physics  </vt:lpstr>
      <vt:lpstr>                           Economics as social physics </vt:lpstr>
      <vt:lpstr>The idea of what forces operate in economic elections is old</vt:lpstr>
      <vt:lpstr>Equilibrium - a bit of physics  </vt:lpstr>
      <vt:lpstr>Equilibrium - a bit of physics - all neoclassical economics </vt:lpstr>
      <vt:lpstr>Equilibrium - the candy experiment - homo oeconomicus</vt:lpstr>
      <vt:lpstr>Equilibrium - the candy experiment - homo oeconomicus</vt:lpstr>
      <vt:lpstr>Equilibrium - the candy experiment - homo oeconomicus</vt:lpstr>
      <vt:lpstr>Equilibrium - the candy experiment - comparative statics</vt:lpstr>
      <vt:lpstr>Equilibrium - the candy experiment - homo oeconomicus</vt:lpstr>
      <vt:lpstr>Equilibrium - the candy experiment - homo oeconomicus</vt:lpstr>
      <vt:lpstr>PowerPoint Presentation</vt:lpstr>
      <vt:lpstr>PowerPoint Presentation</vt:lpstr>
      <vt:lpstr>PowerPoint Presentation</vt:lpstr>
      <vt:lpstr>The candy experiment you can find everywhere in economics </vt:lpstr>
      <vt:lpstr>Principle of diminishing marginal productivity. A very important assumption that is usually true, but...</vt:lpstr>
      <vt:lpstr>Principle of diminishing marginal productivity. A very important assumption that is usually true, but...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Tomasz Kopczewski</dc:creator>
  <cp:lastModifiedBy>Tomasz Kopczewski</cp:lastModifiedBy>
  <cp:revision>340</cp:revision>
  <cp:lastPrinted>2024-10-13T11:38:40Z</cp:lastPrinted>
  <dcterms:created xsi:type="dcterms:W3CDTF">2020-10-26T14:28:28Z</dcterms:created>
  <dcterms:modified xsi:type="dcterms:W3CDTF">2025-10-18T09:54:41Z</dcterms:modified>
</cp:coreProperties>
</file>